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23"/>
    <p:sldMasterId id="2147483822" r:id="rId124"/>
    <p:sldMasterId id="2147483809" r:id="rId125"/>
    <p:sldMasterId id="2147483769" r:id="rId126"/>
    <p:sldMasterId id="2147483832" r:id="rId127"/>
    <p:sldMasterId id="2147483847" r:id="rId128"/>
    <p:sldMasterId id="2147483853" r:id="rId129"/>
    <p:sldMasterId id="2147483876" r:id="rId130"/>
    <p:sldMasterId id="2147483888" r:id="rId131"/>
  </p:sldMasterIdLst>
  <p:notesMasterIdLst>
    <p:notesMasterId r:id="rId226"/>
  </p:notesMasterIdLst>
  <p:handoutMasterIdLst>
    <p:handoutMasterId r:id="rId227"/>
  </p:handoutMasterIdLst>
  <p:sldIdLst>
    <p:sldId id="452" r:id="rId132"/>
    <p:sldId id="454" r:id="rId133"/>
    <p:sldId id="482" r:id="rId134"/>
    <p:sldId id="483" r:id="rId135"/>
    <p:sldId id="542" r:id="rId136"/>
    <p:sldId id="545" r:id="rId137"/>
    <p:sldId id="553" r:id="rId138"/>
    <p:sldId id="554" r:id="rId139"/>
    <p:sldId id="555" r:id="rId140"/>
    <p:sldId id="589" r:id="rId141"/>
    <p:sldId id="590" r:id="rId142"/>
    <p:sldId id="591" r:id="rId143"/>
    <p:sldId id="485" r:id="rId144"/>
    <p:sldId id="560" r:id="rId145"/>
    <p:sldId id="561" r:id="rId146"/>
    <p:sldId id="562" r:id="rId147"/>
    <p:sldId id="563" r:id="rId148"/>
    <p:sldId id="564" r:id="rId149"/>
    <p:sldId id="565" r:id="rId150"/>
    <p:sldId id="566" r:id="rId151"/>
    <p:sldId id="567" r:id="rId152"/>
    <p:sldId id="544" r:id="rId153"/>
    <p:sldId id="543" r:id="rId154"/>
    <p:sldId id="508" r:id="rId155"/>
    <p:sldId id="509" r:id="rId156"/>
    <p:sldId id="510" r:id="rId157"/>
    <p:sldId id="511" r:id="rId158"/>
    <p:sldId id="512" r:id="rId159"/>
    <p:sldId id="513" r:id="rId160"/>
    <p:sldId id="514" r:id="rId161"/>
    <p:sldId id="515" r:id="rId162"/>
    <p:sldId id="516" r:id="rId163"/>
    <p:sldId id="517" r:id="rId164"/>
    <p:sldId id="518" r:id="rId165"/>
    <p:sldId id="519" r:id="rId166"/>
    <p:sldId id="520" r:id="rId167"/>
    <p:sldId id="521" r:id="rId168"/>
    <p:sldId id="522" r:id="rId169"/>
    <p:sldId id="523" r:id="rId170"/>
    <p:sldId id="524" r:id="rId171"/>
    <p:sldId id="525" r:id="rId172"/>
    <p:sldId id="526" r:id="rId173"/>
    <p:sldId id="527" r:id="rId174"/>
    <p:sldId id="528" r:id="rId175"/>
    <p:sldId id="529" r:id="rId176"/>
    <p:sldId id="530" r:id="rId177"/>
    <p:sldId id="531" r:id="rId178"/>
    <p:sldId id="532" r:id="rId179"/>
    <p:sldId id="533" r:id="rId180"/>
    <p:sldId id="534" r:id="rId181"/>
    <p:sldId id="535" r:id="rId182"/>
    <p:sldId id="536" r:id="rId183"/>
    <p:sldId id="537" r:id="rId184"/>
    <p:sldId id="538" r:id="rId185"/>
    <p:sldId id="539" r:id="rId186"/>
    <p:sldId id="540" r:id="rId187"/>
    <p:sldId id="616" r:id="rId188"/>
    <p:sldId id="617" r:id="rId189"/>
    <p:sldId id="618" r:id="rId190"/>
    <p:sldId id="619" r:id="rId191"/>
    <p:sldId id="620" r:id="rId192"/>
    <p:sldId id="621" r:id="rId193"/>
    <p:sldId id="622" r:id="rId194"/>
    <p:sldId id="623" r:id="rId195"/>
    <p:sldId id="624" r:id="rId196"/>
    <p:sldId id="625" r:id="rId197"/>
    <p:sldId id="626" r:id="rId198"/>
    <p:sldId id="627" r:id="rId199"/>
    <p:sldId id="628" r:id="rId200"/>
    <p:sldId id="629" r:id="rId201"/>
    <p:sldId id="630" r:id="rId202"/>
    <p:sldId id="631" r:id="rId203"/>
    <p:sldId id="632" r:id="rId204"/>
    <p:sldId id="633" r:id="rId205"/>
    <p:sldId id="634" r:id="rId206"/>
    <p:sldId id="635" r:id="rId207"/>
    <p:sldId id="636" r:id="rId208"/>
    <p:sldId id="637" r:id="rId209"/>
    <p:sldId id="489" r:id="rId210"/>
    <p:sldId id="490" r:id="rId211"/>
    <p:sldId id="593" r:id="rId212"/>
    <p:sldId id="594" r:id="rId213"/>
    <p:sldId id="595" r:id="rId214"/>
    <p:sldId id="549" r:id="rId215"/>
    <p:sldId id="550" r:id="rId216"/>
    <p:sldId id="501" r:id="rId217"/>
    <p:sldId id="592" r:id="rId218"/>
    <p:sldId id="494" r:id="rId219"/>
    <p:sldId id="503" r:id="rId220"/>
    <p:sldId id="551" r:id="rId221"/>
    <p:sldId id="552" r:id="rId222"/>
    <p:sldId id="588" r:id="rId223"/>
    <p:sldId id="505" r:id="rId224"/>
    <p:sldId id="471" r:id="rId2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k Breen" initials="K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B83"/>
    <a:srgbClr val="EA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2261" autoAdjust="0"/>
  </p:normalViewPr>
  <p:slideViewPr>
    <p:cSldViewPr>
      <p:cViewPr varScale="1">
        <p:scale>
          <a:sx n="103" d="100"/>
          <a:sy n="103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7.xml"/><Relationship Id="rId159" Type="http://schemas.openxmlformats.org/officeDocument/2006/relationships/slide" Target="slides/slide28.xml"/><Relationship Id="rId170" Type="http://schemas.openxmlformats.org/officeDocument/2006/relationships/slide" Target="slides/slide39.xml"/><Relationship Id="rId191" Type="http://schemas.openxmlformats.org/officeDocument/2006/relationships/slide" Target="slides/slide60.xml"/><Relationship Id="rId205" Type="http://schemas.openxmlformats.org/officeDocument/2006/relationships/slide" Target="slides/slide74.xml"/><Relationship Id="rId226" Type="http://schemas.openxmlformats.org/officeDocument/2006/relationships/notesMaster" Target="notesMasters/notesMaster1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slideMaster" Target="slideMasters/slideMaster6.xml"/><Relationship Id="rId149" Type="http://schemas.openxmlformats.org/officeDocument/2006/relationships/slide" Target="slides/slide18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slide" Target="slides/slide29.xml"/><Relationship Id="rId181" Type="http://schemas.openxmlformats.org/officeDocument/2006/relationships/slide" Target="slides/slide50.xml"/><Relationship Id="rId216" Type="http://schemas.openxmlformats.org/officeDocument/2006/relationships/slide" Target="slides/slide8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slide" Target="slides/slide3.xml"/><Relationship Id="rId139" Type="http://schemas.openxmlformats.org/officeDocument/2006/relationships/slide" Target="slides/slide8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19.xml"/><Relationship Id="rId155" Type="http://schemas.openxmlformats.org/officeDocument/2006/relationships/slide" Target="slides/slide24.xml"/><Relationship Id="rId171" Type="http://schemas.openxmlformats.org/officeDocument/2006/relationships/slide" Target="slides/slide40.xml"/><Relationship Id="rId176" Type="http://schemas.openxmlformats.org/officeDocument/2006/relationships/slide" Target="slides/slide45.xml"/><Relationship Id="rId192" Type="http://schemas.openxmlformats.org/officeDocument/2006/relationships/slide" Target="slides/slide61.xml"/><Relationship Id="rId197" Type="http://schemas.openxmlformats.org/officeDocument/2006/relationships/slide" Target="slides/slide66.xml"/><Relationship Id="rId206" Type="http://schemas.openxmlformats.org/officeDocument/2006/relationships/slide" Target="slides/slide75.xml"/><Relationship Id="rId227" Type="http://schemas.openxmlformats.org/officeDocument/2006/relationships/handoutMaster" Target="handoutMasters/handoutMaster1.xml"/><Relationship Id="rId201" Type="http://schemas.openxmlformats.org/officeDocument/2006/relationships/slide" Target="slides/slide70.xml"/><Relationship Id="rId222" Type="http://schemas.openxmlformats.org/officeDocument/2006/relationships/slide" Target="slides/slide9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Master" Target="slideMasters/slideMaster2.xml"/><Relationship Id="rId129" Type="http://schemas.openxmlformats.org/officeDocument/2006/relationships/slideMaster" Target="slideMasters/slideMaster7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9.xml"/><Relationship Id="rId145" Type="http://schemas.openxmlformats.org/officeDocument/2006/relationships/slide" Target="slides/slide14.xml"/><Relationship Id="rId161" Type="http://schemas.openxmlformats.org/officeDocument/2006/relationships/slide" Target="slides/slide30.xml"/><Relationship Id="rId166" Type="http://schemas.openxmlformats.org/officeDocument/2006/relationships/slide" Target="slides/slide35.xml"/><Relationship Id="rId182" Type="http://schemas.openxmlformats.org/officeDocument/2006/relationships/slide" Target="slides/slide51.xml"/><Relationship Id="rId187" Type="http://schemas.openxmlformats.org/officeDocument/2006/relationships/slide" Target="slides/slide56.xml"/><Relationship Id="rId217" Type="http://schemas.openxmlformats.org/officeDocument/2006/relationships/slide" Target="slides/slide8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slide" Target="slides/slide81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Master" Target="slideMasters/slideMaster8.xml"/><Relationship Id="rId135" Type="http://schemas.openxmlformats.org/officeDocument/2006/relationships/slide" Target="slides/slide4.xml"/><Relationship Id="rId151" Type="http://schemas.openxmlformats.org/officeDocument/2006/relationships/slide" Target="slides/slide20.xml"/><Relationship Id="rId156" Type="http://schemas.openxmlformats.org/officeDocument/2006/relationships/slide" Target="slides/slide25.xml"/><Relationship Id="rId177" Type="http://schemas.openxmlformats.org/officeDocument/2006/relationships/slide" Target="slides/slide46.xml"/><Relationship Id="rId198" Type="http://schemas.openxmlformats.org/officeDocument/2006/relationships/slide" Target="slides/slide67.xml"/><Relationship Id="rId172" Type="http://schemas.openxmlformats.org/officeDocument/2006/relationships/slide" Target="slides/slide41.xml"/><Relationship Id="rId193" Type="http://schemas.openxmlformats.org/officeDocument/2006/relationships/slide" Target="slides/slide62.xml"/><Relationship Id="rId202" Type="http://schemas.openxmlformats.org/officeDocument/2006/relationships/slide" Target="slides/slide71.xml"/><Relationship Id="rId207" Type="http://schemas.openxmlformats.org/officeDocument/2006/relationships/slide" Target="slides/slide76.xml"/><Relationship Id="rId223" Type="http://schemas.openxmlformats.org/officeDocument/2006/relationships/slide" Target="slides/slide92.xml"/><Relationship Id="rId228" Type="http://schemas.openxmlformats.org/officeDocument/2006/relationships/commentAuthors" Target="commentAuthor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Master" Target="slideMasters/slideMaster3.xml"/><Relationship Id="rId141" Type="http://schemas.openxmlformats.org/officeDocument/2006/relationships/slide" Target="slides/slide10.xml"/><Relationship Id="rId146" Type="http://schemas.openxmlformats.org/officeDocument/2006/relationships/slide" Target="slides/slide15.xml"/><Relationship Id="rId167" Type="http://schemas.openxmlformats.org/officeDocument/2006/relationships/slide" Target="slides/slide36.xml"/><Relationship Id="rId188" Type="http://schemas.openxmlformats.org/officeDocument/2006/relationships/slide" Target="slides/slide57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31.xml"/><Relationship Id="rId183" Type="http://schemas.openxmlformats.org/officeDocument/2006/relationships/slide" Target="slides/slide52.xml"/><Relationship Id="rId213" Type="http://schemas.openxmlformats.org/officeDocument/2006/relationships/slide" Target="slides/slide82.xml"/><Relationship Id="rId218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Master" Target="slideMasters/slideMaster9.xml"/><Relationship Id="rId136" Type="http://schemas.openxmlformats.org/officeDocument/2006/relationships/slide" Target="slides/slide5.xml"/><Relationship Id="rId157" Type="http://schemas.openxmlformats.org/officeDocument/2006/relationships/slide" Target="slides/slide26.xml"/><Relationship Id="rId178" Type="http://schemas.openxmlformats.org/officeDocument/2006/relationships/slide" Target="slides/slide4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1.xml"/><Relationship Id="rId173" Type="http://schemas.openxmlformats.org/officeDocument/2006/relationships/slide" Target="slides/slide42.xml"/><Relationship Id="rId194" Type="http://schemas.openxmlformats.org/officeDocument/2006/relationships/slide" Target="slides/slide63.xml"/><Relationship Id="rId199" Type="http://schemas.openxmlformats.org/officeDocument/2006/relationships/slide" Target="slides/slide68.xml"/><Relationship Id="rId203" Type="http://schemas.openxmlformats.org/officeDocument/2006/relationships/slide" Target="slides/slide72.xml"/><Relationship Id="rId208" Type="http://schemas.openxmlformats.org/officeDocument/2006/relationships/slide" Target="slides/slide77.xml"/><Relationship Id="rId229" Type="http://schemas.openxmlformats.org/officeDocument/2006/relationships/presProps" Target="presProps.xml"/><Relationship Id="rId19" Type="http://schemas.openxmlformats.org/officeDocument/2006/relationships/customXml" Target="../customXml/item19.xml"/><Relationship Id="rId224" Type="http://schemas.openxmlformats.org/officeDocument/2006/relationships/slide" Target="slides/slide93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Master" Target="slideMasters/slideMaster4.xml"/><Relationship Id="rId147" Type="http://schemas.openxmlformats.org/officeDocument/2006/relationships/slide" Target="slides/slide16.xml"/><Relationship Id="rId168" Type="http://schemas.openxmlformats.org/officeDocument/2006/relationships/slide" Target="slides/slide37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11.xml"/><Relationship Id="rId163" Type="http://schemas.openxmlformats.org/officeDocument/2006/relationships/slide" Target="slides/slide32.xml"/><Relationship Id="rId184" Type="http://schemas.openxmlformats.org/officeDocument/2006/relationships/slide" Target="slides/slide53.xml"/><Relationship Id="rId189" Type="http://schemas.openxmlformats.org/officeDocument/2006/relationships/slide" Target="slides/slide58.xml"/><Relationship Id="rId219" Type="http://schemas.openxmlformats.org/officeDocument/2006/relationships/slide" Target="slides/slide88.xml"/><Relationship Id="rId3" Type="http://schemas.openxmlformats.org/officeDocument/2006/relationships/customXml" Target="../customXml/item3.xml"/><Relationship Id="rId214" Type="http://schemas.openxmlformats.org/officeDocument/2006/relationships/slide" Target="slides/slide83.xml"/><Relationship Id="rId230" Type="http://schemas.openxmlformats.org/officeDocument/2006/relationships/viewProps" Target="viewProps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6.xml"/><Relationship Id="rId158" Type="http://schemas.openxmlformats.org/officeDocument/2006/relationships/slide" Target="slides/slide2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1.xml"/><Relationship Id="rId153" Type="http://schemas.openxmlformats.org/officeDocument/2006/relationships/slide" Target="slides/slide22.xml"/><Relationship Id="rId174" Type="http://schemas.openxmlformats.org/officeDocument/2006/relationships/slide" Target="slides/slide43.xml"/><Relationship Id="rId179" Type="http://schemas.openxmlformats.org/officeDocument/2006/relationships/slide" Target="slides/slide48.xml"/><Relationship Id="rId195" Type="http://schemas.openxmlformats.org/officeDocument/2006/relationships/slide" Target="slides/slide64.xml"/><Relationship Id="rId209" Type="http://schemas.openxmlformats.org/officeDocument/2006/relationships/slide" Target="slides/slide78.xml"/><Relationship Id="rId190" Type="http://schemas.openxmlformats.org/officeDocument/2006/relationships/slide" Target="slides/slide59.xml"/><Relationship Id="rId204" Type="http://schemas.openxmlformats.org/officeDocument/2006/relationships/slide" Target="slides/slide73.xml"/><Relationship Id="rId220" Type="http://schemas.openxmlformats.org/officeDocument/2006/relationships/slide" Target="slides/slide89.xml"/><Relationship Id="rId225" Type="http://schemas.openxmlformats.org/officeDocument/2006/relationships/slide" Target="slides/slide94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Master" Target="slideMasters/slideMaster5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slide" Target="slides/slide12.xml"/><Relationship Id="rId148" Type="http://schemas.openxmlformats.org/officeDocument/2006/relationships/slide" Target="slides/slide17.xml"/><Relationship Id="rId164" Type="http://schemas.openxmlformats.org/officeDocument/2006/relationships/slide" Target="slides/slide33.xml"/><Relationship Id="rId169" Type="http://schemas.openxmlformats.org/officeDocument/2006/relationships/slide" Target="slides/slide38.xml"/><Relationship Id="rId185" Type="http://schemas.openxmlformats.org/officeDocument/2006/relationships/slide" Target="slides/slide5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49.xml"/><Relationship Id="rId210" Type="http://schemas.openxmlformats.org/officeDocument/2006/relationships/slide" Target="slides/slide79.xml"/><Relationship Id="rId215" Type="http://schemas.openxmlformats.org/officeDocument/2006/relationships/slide" Target="slides/slide84.xml"/><Relationship Id="rId26" Type="http://schemas.openxmlformats.org/officeDocument/2006/relationships/customXml" Target="../customXml/item26.xml"/><Relationship Id="rId231" Type="http://schemas.openxmlformats.org/officeDocument/2006/relationships/theme" Target="theme/theme1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2.xml"/><Relationship Id="rId154" Type="http://schemas.openxmlformats.org/officeDocument/2006/relationships/slide" Target="slides/slide23.xml"/><Relationship Id="rId175" Type="http://schemas.openxmlformats.org/officeDocument/2006/relationships/slide" Target="slides/slide44.xml"/><Relationship Id="rId196" Type="http://schemas.openxmlformats.org/officeDocument/2006/relationships/slide" Target="slides/slide65.xml"/><Relationship Id="rId200" Type="http://schemas.openxmlformats.org/officeDocument/2006/relationships/slide" Target="slides/slide69.xml"/><Relationship Id="rId16" Type="http://schemas.openxmlformats.org/officeDocument/2006/relationships/customXml" Target="../customXml/item16.xml"/><Relationship Id="rId221" Type="http://schemas.openxmlformats.org/officeDocument/2006/relationships/slide" Target="slides/slide90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Master" Target="slideMasters/slideMaster1.xml"/><Relationship Id="rId144" Type="http://schemas.openxmlformats.org/officeDocument/2006/relationships/slide" Target="slides/slide13.xml"/><Relationship Id="rId90" Type="http://schemas.openxmlformats.org/officeDocument/2006/relationships/customXml" Target="../customXml/item90.xml"/><Relationship Id="rId165" Type="http://schemas.openxmlformats.org/officeDocument/2006/relationships/slide" Target="slides/slide34.xml"/><Relationship Id="rId186" Type="http://schemas.openxmlformats.org/officeDocument/2006/relationships/slide" Target="slides/slide55.xml"/><Relationship Id="rId211" Type="http://schemas.openxmlformats.org/officeDocument/2006/relationships/slide" Target="slides/slide80.xml"/><Relationship Id="rId23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33BB4-F4F7-4139-AB94-E73C4812757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1AE8CE-3F99-4B46-BA40-E0825BA315F6}">
      <dgm:prSet phldrT="[Text]"/>
      <dgm:spPr>
        <a:xfrm>
          <a:off x="1191744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Available for 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internal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use?</a:t>
          </a:r>
        </a:p>
      </dgm:t>
    </dgm:pt>
    <dgm:pt modelId="{D325494F-CEE1-461E-A5A3-7ABCB08AE46C}" type="parTrans" cxnId="{8192091F-B90E-4BD4-9A1E-ACA66EC013A0}">
      <dgm:prSet/>
      <dgm:spPr/>
      <dgm:t>
        <a:bodyPr/>
        <a:lstStyle/>
        <a:p>
          <a:endParaRPr lang="en-US"/>
        </a:p>
      </dgm:t>
    </dgm:pt>
    <dgm:pt modelId="{DE5B1FDE-67F8-447A-AB7B-4BD5338D9A93}" type="sibTrans" cxnId="{8192091F-B90E-4BD4-9A1E-ACA66EC013A0}">
      <dgm:prSet/>
      <dgm:spPr/>
      <dgm:t>
        <a:bodyPr/>
        <a:lstStyle/>
        <a:p>
          <a:endParaRPr lang="en-US"/>
        </a:p>
      </dgm:t>
    </dgm:pt>
    <dgm:pt modelId="{F021BF7C-4A87-4697-81FA-7ED0E9681632}">
      <dgm:prSet phldrT="[Text]"/>
      <dgm:spPr>
        <a:xfrm>
          <a:off x="1302048" y="1738455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B8EAB5E4-59D2-470B-8AD1-F8F3F94E4EDD}" type="parTrans" cxnId="{4884CF79-8181-47BB-97F9-4BCB418370FA}">
      <dgm:prSet/>
      <dgm:spPr/>
      <dgm:t>
        <a:bodyPr/>
        <a:lstStyle/>
        <a:p>
          <a:endParaRPr lang="en-US"/>
        </a:p>
      </dgm:t>
    </dgm:pt>
    <dgm:pt modelId="{DCA2DBF4-20CE-4BD8-B439-6DA51B51CB81}" type="sibTrans" cxnId="{4884CF79-8181-47BB-97F9-4BCB418370FA}">
      <dgm:prSet/>
      <dgm:spPr/>
      <dgm:t>
        <a:bodyPr/>
        <a:lstStyle/>
        <a:p>
          <a:endParaRPr lang="en-US"/>
        </a:p>
      </dgm:t>
    </dgm:pt>
    <dgm:pt modelId="{4A6AAD81-5E93-41F5-8320-08CE8AD60CCB}">
      <dgm:prSet phldrT="[Text]"/>
      <dgm:spPr>
        <a:xfrm>
          <a:off x="1302048" y="4057551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167ACC8D-0BBA-4609-AEAE-35D4C35802D8}" type="parTrans" cxnId="{D23653AB-952A-446F-95D5-1BEE072D777F}">
      <dgm:prSet/>
      <dgm:spPr/>
      <dgm:t>
        <a:bodyPr/>
        <a:lstStyle/>
        <a:p>
          <a:endParaRPr lang="en-US"/>
        </a:p>
      </dgm:t>
    </dgm:pt>
    <dgm:pt modelId="{81672194-E070-4EDA-B8A1-5E4A65A005B4}" type="sibTrans" cxnId="{D23653AB-952A-446F-95D5-1BEE072D777F}">
      <dgm:prSet/>
      <dgm:spPr/>
      <dgm:t>
        <a:bodyPr/>
        <a:lstStyle/>
        <a:p>
          <a:endParaRPr lang="en-US"/>
        </a:p>
      </dgm:t>
    </dgm:pt>
    <dgm:pt modelId="{1DA6B84F-5FC2-44B0-8A2D-2908FD725774}">
      <dgm:prSet phldrT="[Text]"/>
      <dgm:spPr>
        <a:xfrm>
          <a:off x="2377512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Supports batch processing?</a:t>
          </a:r>
        </a:p>
      </dgm:t>
    </dgm:pt>
    <dgm:pt modelId="{49EFA97D-1CAD-4D7F-81EE-0E740B7BE61F}" type="parTrans" cxnId="{903A92BE-C024-457C-9909-D8B23FB78539}">
      <dgm:prSet/>
      <dgm:spPr/>
      <dgm:t>
        <a:bodyPr/>
        <a:lstStyle/>
        <a:p>
          <a:endParaRPr lang="en-US"/>
        </a:p>
      </dgm:t>
    </dgm:pt>
    <dgm:pt modelId="{41EF788D-B7DE-46C8-AFD4-1BD9BCB1BBF4}" type="sibTrans" cxnId="{903A92BE-C024-457C-9909-D8B23FB78539}">
      <dgm:prSet/>
      <dgm:spPr/>
      <dgm:t>
        <a:bodyPr/>
        <a:lstStyle/>
        <a:p>
          <a:endParaRPr lang="en-US"/>
        </a:p>
      </dgm:t>
    </dgm:pt>
    <dgm:pt modelId="{2CD1C404-6220-4173-A57C-A8932BD33D96}">
      <dgm:prSet phldrT="[Text]"/>
      <dgm:spPr>
        <a:xfrm>
          <a:off x="2487816" y="1738455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9DADF106-BAB5-4C89-A5AE-E61399595D37}" type="parTrans" cxnId="{C54E9FA6-58DC-4CA0-BE89-1FE3E08EFB0F}">
      <dgm:prSet/>
      <dgm:spPr/>
      <dgm:t>
        <a:bodyPr/>
        <a:lstStyle/>
        <a:p>
          <a:endParaRPr lang="en-US"/>
        </a:p>
      </dgm:t>
    </dgm:pt>
    <dgm:pt modelId="{AA405B29-92E3-4BFC-ACAA-98469C693349}" type="sibTrans" cxnId="{C54E9FA6-58DC-4CA0-BE89-1FE3E08EFB0F}">
      <dgm:prSet/>
      <dgm:spPr/>
      <dgm:t>
        <a:bodyPr/>
        <a:lstStyle/>
        <a:p>
          <a:endParaRPr lang="en-US"/>
        </a:p>
      </dgm:t>
    </dgm:pt>
    <dgm:pt modelId="{965B318D-62B4-48E8-B5B7-2D6EF21DE729}">
      <dgm:prSet phldrT="[Text]"/>
      <dgm:spPr>
        <a:xfrm>
          <a:off x="2487816" y="4057551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1DEE3F1C-3155-4D29-AF2C-FF3061FA5986}" type="parTrans" cxnId="{7870A7E9-F57D-44D0-990A-0099CA9840A5}">
      <dgm:prSet/>
      <dgm:spPr/>
      <dgm:t>
        <a:bodyPr/>
        <a:lstStyle/>
        <a:p>
          <a:endParaRPr lang="en-US"/>
        </a:p>
      </dgm:t>
    </dgm:pt>
    <dgm:pt modelId="{F3C21365-DE0D-4A54-A0D3-C702E03D27D9}" type="sibTrans" cxnId="{7870A7E9-F57D-44D0-990A-0099CA9840A5}">
      <dgm:prSet/>
      <dgm:spPr/>
      <dgm:t>
        <a:bodyPr/>
        <a:lstStyle/>
        <a:p>
          <a:endParaRPr lang="en-US"/>
        </a:p>
      </dgm:t>
    </dgm:pt>
    <dgm:pt modelId="{96101889-B12F-4BDC-965C-2148876D57E0}">
      <dgm:prSet phldrT="[Text]"/>
      <dgm:spPr>
        <a:xfrm>
          <a:off x="3563280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Statewide coverage?</a:t>
          </a:r>
        </a:p>
      </dgm:t>
    </dgm:pt>
    <dgm:pt modelId="{BF3BE8CE-6BB8-4A2C-AC71-5A33B9F1E463}" type="parTrans" cxnId="{3B3E38F7-AE32-4D07-8148-EF55BA5206DD}">
      <dgm:prSet/>
      <dgm:spPr/>
      <dgm:t>
        <a:bodyPr/>
        <a:lstStyle/>
        <a:p>
          <a:endParaRPr lang="en-US"/>
        </a:p>
      </dgm:t>
    </dgm:pt>
    <dgm:pt modelId="{68826FE8-3028-4791-A4CD-22CBBD58509C}" type="sibTrans" cxnId="{3B3E38F7-AE32-4D07-8148-EF55BA5206DD}">
      <dgm:prSet/>
      <dgm:spPr/>
      <dgm:t>
        <a:bodyPr/>
        <a:lstStyle/>
        <a:p>
          <a:endParaRPr lang="en-US"/>
        </a:p>
      </dgm:t>
    </dgm:pt>
    <dgm:pt modelId="{44D0C7BC-63F2-49F1-909D-B84F23432D78}">
      <dgm:prSet phldrT="[Text]"/>
      <dgm:spPr>
        <a:xfrm>
          <a:off x="3673584" y="1738455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12B4696E-D3D5-4BBF-8983-1F01D9A2784A}" type="parTrans" cxnId="{F6F47A5D-D274-40CD-8CB6-36D3CAA979D5}">
      <dgm:prSet/>
      <dgm:spPr/>
      <dgm:t>
        <a:bodyPr/>
        <a:lstStyle/>
        <a:p>
          <a:endParaRPr lang="en-US"/>
        </a:p>
      </dgm:t>
    </dgm:pt>
    <dgm:pt modelId="{E58C1C9F-81E3-45F8-9EFF-A1A9124B10F4}" type="sibTrans" cxnId="{F6F47A5D-D274-40CD-8CB6-36D3CAA979D5}">
      <dgm:prSet/>
      <dgm:spPr/>
      <dgm:t>
        <a:bodyPr/>
        <a:lstStyle/>
        <a:p>
          <a:endParaRPr lang="en-US"/>
        </a:p>
      </dgm:t>
    </dgm:pt>
    <dgm:pt modelId="{EE445BF8-3065-4FBE-B717-A96551041E3B}">
      <dgm:prSet phldrT="[Text]"/>
      <dgm:spPr>
        <a:xfrm>
          <a:off x="3673584" y="3284519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B393A06A-EA70-4B9B-94ED-082DD109A2DB}" type="parTrans" cxnId="{194E78B0-AB88-40DE-96A3-930485084B69}">
      <dgm:prSet/>
      <dgm:spPr/>
      <dgm:t>
        <a:bodyPr/>
        <a:lstStyle/>
        <a:p>
          <a:endParaRPr lang="en-US"/>
        </a:p>
      </dgm:t>
    </dgm:pt>
    <dgm:pt modelId="{35C4B7AC-2B33-4C8F-9492-3DC86B2DEC39}" type="sibTrans" cxnId="{194E78B0-AB88-40DE-96A3-930485084B69}">
      <dgm:prSet/>
      <dgm:spPr/>
      <dgm:t>
        <a:bodyPr/>
        <a:lstStyle/>
        <a:p>
          <a:endParaRPr lang="en-US"/>
        </a:p>
      </dgm:t>
    </dgm:pt>
    <dgm:pt modelId="{1A18C761-60D6-4095-AE69-ACBC67AF90ED}">
      <dgm:prSet/>
      <dgm:spPr>
        <a:xfrm>
          <a:off x="4749047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Developed with local data?</a:t>
          </a:r>
        </a:p>
      </dgm:t>
    </dgm:pt>
    <dgm:pt modelId="{22BBFBD1-6B8F-4805-A4AA-389FCD5EC9B9}" type="parTrans" cxnId="{5E7D9D04-97EB-4594-8B6F-6517726925A1}">
      <dgm:prSet/>
      <dgm:spPr/>
      <dgm:t>
        <a:bodyPr/>
        <a:lstStyle/>
        <a:p>
          <a:endParaRPr lang="en-US"/>
        </a:p>
      </dgm:t>
    </dgm:pt>
    <dgm:pt modelId="{EC428449-FDAD-4C54-8220-744D53049E77}" type="sibTrans" cxnId="{5E7D9D04-97EB-4594-8B6F-6517726925A1}">
      <dgm:prSet/>
      <dgm:spPr/>
      <dgm:t>
        <a:bodyPr/>
        <a:lstStyle/>
        <a:p>
          <a:endParaRPr lang="en-US"/>
        </a:p>
      </dgm:t>
    </dgm:pt>
    <dgm:pt modelId="{99FE979A-3D7B-4E0C-B249-C3DA4FB691D4}">
      <dgm:prSet/>
      <dgm:spPr>
        <a:xfrm>
          <a:off x="4859351" y="1738455"/>
          <a:ext cx="882431" cy="669960"/>
        </a:xfrm>
        <a:solidFill>
          <a:srgbClr val="EEECE1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Sometimes</a:t>
          </a:r>
        </a:p>
      </dgm:t>
    </dgm:pt>
    <dgm:pt modelId="{EEB16904-3E2C-4762-9169-64611D5B82AB}" type="parTrans" cxnId="{CC121B4C-BA55-498D-92B0-14E519BC7F1B}">
      <dgm:prSet/>
      <dgm:spPr/>
      <dgm:t>
        <a:bodyPr/>
        <a:lstStyle/>
        <a:p>
          <a:endParaRPr lang="en-US"/>
        </a:p>
      </dgm:t>
    </dgm:pt>
    <dgm:pt modelId="{784BE124-1F19-477E-9C6B-2C8E9B88ABE9}" type="sibTrans" cxnId="{CC121B4C-BA55-498D-92B0-14E519BC7F1B}">
      <dgm:prSet/>
      <dgm:spPr/>
      <dgm:t>
        <a:bodyPr/>
        <a:lstStyle/>
        <a:p>
          <a:endParaRPr lang="en-US"/>
        </a:p>
      </dgm:t>
    </dgm:pt>
    <dgm:pt modelId="{30A7A126-4693-42FF-8095-3722EC5D7EDC}">
      <dgm:prSet/>
      <dgm:spPr>
        <a:xfrm>
          <a:off x="5977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Geocoding Option</a:t>
          </a:r>
        </a:p>
      </dgm:t>
    </dgm:pt>
    <dgm:pt modelId="{483A1CEB-07F4-44EC-B846-51962782964D}" type="parTrans" cxnId="{D825C22E-E3C6-4AC0-A2D5-1F1F41642D35}">
      <dgm:prSet/>
      <dgm:spPr/>
      <dgm:t>
        <a:bodyPr/>
        <a:lstStyle/>
        <a:p>
          <a:endParaRPr lang="en-US"/>
        </a:p>
      </dgm:t>
    </dgm:pt>
    <dgm:pt modelId="{6D748EA8-EC50-47AC-B6C9-5BF4B4CC03C9}" type="sibTrans" cxnId="{D825C22E-E3C6-4AC0-A2D5-1F1F41642D35}">
      <dgm:prSet/>
      <dgm:spPr/>
      <dgm:t>
        <a:bodyPr/>
        <a:lstStyle/>
        <a:p>
          <a:endParaRPr lang="en-US"/>
        </a:p>
      </dgm:t>
    </dgm:pt>
    <dgm:pt modelId="{A4FB84C1-3712-4D66-9EEC-D51CFD7DC1BD}">
      <dgm:prSet/>
      <dgm:spPr>
        <a:xfrm>
          <a:off x="116281" y="1738455"/>
          <a:ext cx="882431" cy="6699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Google </a:t>
          </a:r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Maps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15ED7CE-A2AA-44D9-BA53-30D595244E93}" type="parTrans" cxnId="{38909F69-DA6A-4BDC-913B-EACA30CB9463}">
      <dgm:prSet/>
      <dgm:spPr/>
      <dgm:t>
        <a:bodyPr/>
        <a:lstStyle/>
        <a:p>
          <a:endParaRPr lang="en-US"/>
        </a:p>
      </dgm:t>
    </dgm:pt>
    <dgm:pt modelId="{F010C08D-29FC-452C-9901-AE49C5DDC887}" type="sibTrans" cxnId="{38909F69-DA6A-4BDC-913B-EACA30CB9463}">
      <dgm:prSet/>
      <dgm:spPr/>
      <dgm:t>
        <a:bodyPr/>
        <a:lstStyle/>
        <a:p>
          <a:endParaRPr lang="en-US"/>
        </a:p>
      </dgm:t>
    </dgm:pt>
    <dgm:pt modelId="{9DD10104-56BC-4BA6-8F80-D5A1A8625B93}">
      <dgm:prSet/>
      <dgm:spPr>
        <a:xfrm>
          <a:off x="116281" y="3284519"/>
          <a:ext cx="882431" cy="6699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Esri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7EBDA1EC-44BC-415E-88DD-014BEF5444DE}" type="parTrans" cxnId="{BB15F0C2-25D9-4CCB-A335-E62A6F4B1DAB}">
      <dgm:prSet/>
      <dgm:spPr/>
      <dgm:t>
        <a:bodyPr/>
        <a:lstStyle/>
        <a:p>
          <a:endParaRPr lang="en-US"/>
        </a:p>
      </dgm:t>
    </dgm:pt>
    <dgm:pt modelId="{48D16956-6282-4DA0-A79E-43D26AF10A49}" type="sibTrans" cxnId="{BB15F0C2-25D9-4CCB-A335-E62A6F4B1DAB}">
      <dgm:prSet/>
      <dgm:spPr/>
      <dgm:t>
        <a:bodyPr/>
        <a:lstStyle/>
        <a:p>
          <a:endParaRPr lang="en-US"/>
        </a:p>
      </dgm:t>
    </dgm:pt>
    <dgm:pt modelId="{8B6102CF-B645-413D-BE8E-6144519AA570}">
      <dgm:prSet/>
      <dgm:spPr>
        <a:xfrm>
          <a:off x="116281" y="4057551"/>
          <a:ext cx="882431" cy="6699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MetroGIS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2512F949-32BA-424B-A606-1EE57CF26188}" type="parTrans" cxnId="{B1461076-6585-45C7-B030-D43A3886C091}">
      <dgm:prSet/>
      <dgm:spPr/>
      <dgm:t>
        <a:bodyPr/>
        <a:lstStyle/>
        <a:p>
          <a:endParaRPr lang="en-US"/>
        </a:p>
      </dgm:t>
    </dgm:pt>
    <dgm:pt modelId="{64500A81-C4E3-4951-9323-0ECF5AA68101}" type="sibTrans" cxnId="{B1461076-6585-45C7-B030-D43A3886C091}">
      <dgm:prSet/>
      <dgm:spPr/>
      <dgm:t>
        <a:bodyPr/>
        <a:lstStyle/>
        <a:p>
          <a:endParaRPr lang="en-US"/>
        </a:p>
      </dgm:t>
    </dgm:pt>
    <dgm:pt modelId="{2F463B05-02C5-4F77-A4C8-58796A6C2776}">
      <dgm:prSet phldrT="[Text]"/>
      <dgm:spPr>
        <a:xfrm>
          <a:off x="1302048" y="3284519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489625A6-36E3-426F-8D44-FAAE42B5DCD5}" type="parTrans" cxnId="{B6003FFB-C010-42CD-AA36-35CB256C651F}">
      <dgm:prSet/>
      <dgm:spPr/>
      <dgm:t>
        <a:bodyPr/>
        <a:lstStyle/>
        <a:p>
          <a:endParaRPr lang="en-US"/>
        </a:p>
      </dgm:t>
    </dgm:pt>
    <dgm:pt modelId="{A59B1801-6270-4DC8-8DDA-4D2C6DC03F58}" type="sibTrans" cxnId="{B6003FFB-C010-42CD-AA36-35CB256C651F}">
      <dgm:prSet/>
      <dgm:spPr/>
      <dgm:t>
        <a:bodyPr/>
        <a:lstStyle/>
        <a:p>
          <a:endParaRPr lang="en-US"/>
        </a:p>
      </dgm:t>
    </dgm:pt>
    <dgm:pt modelId="{E61EA3FD-D9C2-430F-8B9E-6246D6A2FE90}">
      <dgm:prSet phldrT="[Text]"/>
      <dgm:spPr>
        <a:xfrm>
          <a:off x="2487816" y="3284519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A2E2D94F-D77C-4E82-8D37-FCD5489AB138}" type="parTrans" cxnId="{D3C177C1-8472-4B29-90F5-2ACE16DE5706}">
      <dgm:prSet/>
      <dgm:spPr/>
      <dgm:t>
        <a:bodyPr/>
        <a:lstStyle/>
        <a:p>
          <a:endParaRPr lang="en-US"/>
        </a:p>
      </dgm:t>
    </dgm:pt>
    <dgm:pt modelId="{60ADE33F-C46D-4506-B6A5-F3309CCB8E17}" type="sibTrans" cxnId="{D3C177C1-8472-4B29-90F5-2ACE16DE5706}">
      <dgm:prSet/>
      <dgm:spPr/>
      <dgm:t>
        <a:bodyPr/>
        <a:lstStyle/>
        <a:p>
          <a:endParaRPr lang="en-US"/>
        </a:p>
      </dgm:t>
    </dgm:pt>
    <dgm:pt modelId="{3A9A00BC-6BA8-449D-9B97-27B5DECFF8F8}">
      <dgm:prSet phldrT="[Text]"/>
      <dgm:spPr>
        <a:xfrm>
          <a:off x="3673584" y="4057551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58357A22-E226-477E-9A82-234A3A9B759E}" type="parTrans" cxnId="{2406CB56-8EFD-471F-9228-697EC71628FE}">
      <dgm:prSet/>
      <dgm:spPr/>
      <dgm:t>
        <a:bodyPr/>
        <a:lstStyle/>
        <a:p>
          <a:endParaRPr lang="en-US"/>
        </a:p>
      </dgm:t>
    </dgm:pt>
    <dgm:pt modelId="{E30F9988-050D-4A7C-985E-77DA7F4BBA9E}" type="sibTrans" cxnId="{2406CB56-8EFD-471F-9228-697EC71628FE}">
      <dgm:prSet/>
      <dgm:spPr/>
      <dgm:t>
        <a:bodyPr/>
        <a:lstStyle/>
        <a:p>
          <a:endParaRPr lang="en-US"/>
        </a:p>
      </dgm:t>
    </dgm:pt>
    <dgm:pt modelId="{7B068B77-3BDF-4096-834F-80D5564787FE}">
      <dgm:prSet/>
      <dgm:spPr>
        <a:xfrm>
          <a:off x="4859351" y="3284519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1405DF68-E248-401B-A316-BE0799DD610A}" type="parTrans" cxnId="{C8B3B544-8EF7-4244-8608-4E427EDA1D07}">
      <dgm:prSet/>
      <dgm:spPr/>
      <dgm:t>
        <a:bodyPr/>
        <a:lstStyle/>
        <a:p>
          <a:endParaRPr lang="en-US"/>
        </a:p>
      </dgm:t>
    </dgm:pt>
    <dgm:pt modelId="{7A5D1CD2-8BCB-4671-AA79-31BE4F1C312E}" type="sibTrans" cxnId="{C8B3B544-8EF7-4244-8608-4E427EDA1D07}">
      <dgm:prSet/>
      <dgm:spPr/>
      <dgm:t>
        <a:bodyPr/>
        <a:lstStyle/>
        <a:p>
          <a:endParaRPr lang="en-US"/>
        </a:p>
      </dgm:t>
    </dgm:pt>
    <dgm:pt modelId="{A1289056-0E5A-454D-975C-33758CA3B641}">
      <dgm:prSet/>
      <dgm:spPr>
        <a:xfrm>
          <a:off x="4859351" y="4057551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DA2F48E5-378E-41DB-AFE0-AD67DDA434E8}" type="parTrans" cxnId="{33884212-33FD-4669-AB50-F097BDC6DBFD}">
      <dgm:prSet/>
      <dgm:spPr/>
      <dgm:t>
        <a:bodyPr/>
        <a:lstStyle/>
        <a:p>
          <a:endParaRPr lang="en-US"/>
        </a:p>
      </dgm:t>
    </dgm:pt>
    <dgm:pt modelId="{DEF1B736-DF47-4D36-9D8A-56049823C105}" type="sibTrans" cxnId="{33884212-33FD-4669-AB50-F097BDC6DBFD}">
      <dgm:prSet/>
      <dgm:spPr/>
      <dgm:t>
        <a:bodyPr/>
        <a:lstStyle/>
        <a:p>
          <a:endParaRPr lang="en-US"/>
        </a:p>
      </dgm:t>
    </dgm:pt>
    <dgm:pt modelId="{EBAF7F07-D309-4ACD-86BF-268B70589F44}">
      <dgm:prSet/>
      <dgm:spPr>
        <a:xfrm>
          <a:off x="5934815" y="0"/>
          <a:ext cx="1103039" cy="57912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Minnesota Focused?</a:t>
          </a:r>
        </a:p>
      </dgm:t>
    </dgm:pt>
    <dgm:pt modelId="{D6E66121-D8E7-4CF9-9E61-44B8E88F4B9A}" type="parTrans" cxnId="{9596F7EF-BD93-4E92-ABB4-2966A43C8EA8}">
      <dgm:prSet/>
      <dgm:spPr/>
      <dgm:t>
        <a:bodyPr/>
        <a:lstStyle/>
        <a:p>
          <a:endParaRPr lang="en-US"/>
        </a:p>
      </dgm:t>
    </dgm:pt>
    <dgm:pt modelId="{A71A3A78-0F4A-4387-93DA-50C7AE47E8C9}" type="sibTrans" cxnId="{9596F7EF-BD93-4E92-ABB4-2966A43C8EA8}">
      <dgm:prSet/>
      <dgm:spPr/>
      <dgm:t>
        <a:bodyPr/>
        <a:lstStyle/>
        <a:p>
          <a:endParaRPr lang="en-US"/>
        </a:p>
      </dgm:t>
    </dgm:pt>
    <dgm:pt modelId="{6C81F90C-8F3C-45D3-920F-8320D7146C40}">
      <dgm:prSet/>
      <dgm:spPr>
        <a:xfrm>
          <a:off x="6045119" y="1738455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4520703D-FFB0-49E0-AB35-4C34058F38CC}" type="parTrans" cxnId="{97C65529-FEE9-4767-BBDC-56D6E5104F37}">
      <dgm:prSet/>
      <dgm:spPr/>
      <dgm:t>
        <a:bodyPr/>
        <a:lstStyle/>
        <a:p>
          <a:endParaRPr lang="en-US"/>
        </a:p>
      </dgm:t>
    </dgm:pt>
    <dgm:pt modelId="{36C46C29-B57C-4337-8C98-5C34DDDC211D}" type="sibTrans" cxnId="{97C65529-FEE9-4767-BBDC-56D6E5104F37}">
      <dgm:prSet/>
      <dgm:spPr/>
      <dgm:t>
        <a:bodyPr/>
        <a:lstStyle/>
        <a:p>
          <a:endParaRPr lang="en-US"/>
        </a:p>
      </dgm:t>
    </dgm:pt>
    <dgm:pt modelId="{665A173F-D335-40E7-9358-4336C00581AB}">
      <dgm:prSet/>
      <dgm:spPr>
        <a:xfrm>
          <a:off x="6045119" y="3284519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gm:t>
    </dgm:pt>
    <dgm:pt modelId="{1D21B598-43E7-41DC-A463-8884D77D1D1C}" type="parTrans" cxnId="{8C659C58-9AE5-4EC9-B556-5C44454D9B45}">
      <dgm:prSet/>
      <dgm:spPr/>
      <dgm:t>
        <a:bodyPr/>
        <a:lstStyle/>
        <a:p>
          <a:endParaRPr lang="en-US"/>
        </a:p>
      </dgm:t>
    </dgm:pt>
    <dgm:pt modelId="{3E4C246A-7C24-43C8-B1B5-2F886594536A}" type="sibTrans" cxnId="{8C659C58-9AE5-4EC9-B556-5C44454D9B45}">
      <dgm:prSet/>
      <dgm:spPr/>
      <dgm:t>
        <a:bodyPr/>
        <a:lstStyle/>
        <a:p>
          <a:endParaRPr lang="en-US"/>
        </a:p>
      </dgm:t>
    </dgm:pt>
    <dgm:pt modelId="{59FE0D16-311C-4EDE-8E42-E8802F937327}">
      <dgm:prSet/>
      <dgm:spPr>
        <a:xfrm>
          <a:off x="6045119" y="4057551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gm:t>
    </dgm:pt>
    <dgm:pt modelId="{CD7F60F8-32FD-48E0-964D-9D271DAE8E80}" type="parTrans" cxnId="{63EDA088-E627-4C90-9193-43A92F3B1282}">
      <dgm:prSet/>
      <dgm:spPr/>
      <dgm:t>
        <a:bodyPr/>
        <a:lstStyle/>
        <a:p>
          <a:endParaRPr lang="en-US"/>
        </a:p>
      </dgm:t>
    </dgm:pt>
    <dgm:pt modelId="{A7933FD3-9C58-4ADF-B3AD-4B7E3BADDE40}" type="sibTrans" cxnId="{63EDA088-E627-4C90-9193-43A92F3B1282}">
      <dgm:prSet/>
      <dgm:spPr/>
      <dgm:t>
        <a:bodyPr/>
        <a:lstStyle/>
        <a:p>
          <a:endParaRPr lang="en-US"/>
        </a:p>
      </dgm:t>
    </dgm:pt>
    <dgm:pt modelId="{3B45FC64-8888-45D3-ADDA-68270B4230D1}">
      <dgm:prSet/>
      <dgm:spPr>
        <a:xfrm>
          <a:off x="116281" y="4830583"/>
          <a:ext cx="882431" cy="6699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MSGS**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7D6A2944-7253-4634-BB48-C075E79DC538}" type="parTrans" cxnId="{56E1B621-C820-4E67-8258-6FB05632DE7D}">
      <dgm:prSet/>
      <dgm:spPr/>
      <dgm:t>
        <a:bodyPr/>
        <a:lstStyle/>
        <a:p>
          <a:endParaRPr lang="en-US"/>
        </a:p>
      </dgm:t>
    </dgm:pt>
    <dgm:pt modelId="{CB20DB38-7C4E-4C96-B3AB-2A6AE2E12FAA}" type="sibTrans" cxnId="{56E1B621-C820-4E67-8258-6FB05632DE7D}">
      <dgm:prSet/>
      <dgm:spPr/>
      <dgm:t>
        <a:bodyPr/>
        <a:lstStyle/>
        <a:p>
          <a:endParaRPr lang="en-US"/>
        </a:p>
      </dgm:t>
    </dgm:pt>
    <dgm:pt modelId="{FE0BE61F-E848-41B3-A094-E7E8A43493CC}">
      <dgm:prSet phldrT="[Text]"/>
      <dgm:spPr>
        <a:xfrm>
          <a:off x="1302048" y="4830583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A88FC12E-1DE6-4C71-BCFB-DB97507E5EDC}" type="parTrans" cxnId="{6896865B-022A-43E0-A82C-E0378D522B61}">
      <dgm:prSet/>
      <dgm:spPr/>
      <dgm:t>
        <a:bodyPr/>
        <a:lstStyle/>
        <a:p>
          <a:endParaRPr lang="en-US"/>
        </a:p>
      </dgm:t>
    </dgm:pt>
    <dgm:pt modelId="{B9793DB5-A9A7-4530-9573-E80FCD893659}" type="sibTrans" cxnId="{6896865B-022A-43E0-A82C-E0378D522B61}">
      <dgm:prSet/>
      <dgm:spPr/>
      <dgm:t>
        <a:bodyPr/>
        <a:lstStyle/>
        <a:p>
          <a:endParaRPr lang="en-US"/>
        </a:p>
      </dgm:t>
    </dgm:pt>
    <dgm:pt modelId="{2CE33885-3590-4269-BFD0-169B7829D545}">
      <dgm:prSet phldrT="[Text]"/>
      <dgm:spPr>
        <a:xfrm>
          <a:off x="2487816" y="4830583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DB3528A-66A7-4D4B-862A-B47584DBF55E}" type="parTrans" cxnId="{75A0739B-9439-40C2-92EE-548E7B1BC8D3}">
      <dgm:prSet/>
      <dgm:spPr/>
      <dgm:t>
        <a:bodyPr/>
        <a:lstStyle/>
        <a:p>
          <a:endParaRPr lang="en-US"/>
        </a:p>
      </dgm:t>
    </dgm:pt>
    <dgm:pt modelId="{2C39E62C-1042-43DA-927A-D8AA08214BBE}" type="sibTrans" cxnId="{75A0739B-9439-40C2-92EE-548E7B1BC8D3}">
      <dgm:prSet/>
      <dgm:spPr/>
      <dgm:t>
        <a:bodyPr/>
        <a:lstStyle/>
        <a:p>
          <a:endParaRPr lang="en-US"/>
        </a:p>
      </dgm:t>
    </dgm:pt>
    <dgm:pt modelId="{0D6DF009-673D-46D7-B096-49C6B8120794}">
      <dgm:prSet phldrT="[Text]"/>
      <dgm:spPr>
        <a:xfrm>
          <a:off x="3673584" y="4830583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21E79F2-EF80-45A7-9269-8F01991C97C0}" type="parTrans" cxnId="{B5FD05DA-6A50-4734-BED4-15A29CB8E166}">
      <dgm:prSet/>
      <dgm:spPr/>
      <dgm:t>
        <a:bodyPr/>
        <a:lstStyle/>
        <a:p>
          <a:endParaRPr lang="en-US"/>
        </a:p>
      </dgm:t>
    </dgm:pt>
    <dgm:pt modelId="{0C371B8F-6A74-4598-AA75-18012F7925DD}" type="sibTrans" cxnId="{B5FD05DA-6A50-4734-BED4-15A29CB8E166}">
      <dgm:prSet/>
      <dgm:spPr/>
      <dgm:t>
        <a:bodyPr/>
        <a:lstStyle/>
        <a:p>
          <a:endParaRPr lang="en-US"/>
        </a:p>
      </dgm:t>
    </dgm:pt>
    <dgm:pt modelId="{993E42EE-94A5-4146-9221-C0B3E29EB547}">
      <dgm:prSet/>
      <dgm:spPr>
        <a:xfrm>
          <a:off x="4859351" y="4830583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64DE0C5-5D5F-42C3-8B8F-0A00FC3A36C2}" type="parTrans" cxnId="{ECC80325-BFCE-4442-86FB-BFAB448EC696}">
      <dgm:prSet/>
      <dgm:spPr/>
      <dgm:t>
        <a:bodyPr/>
        <a:lstStyle/>
        <a:p>
          <a:endParaRPr lang="en-US"/>
        </a:p>
      </dgm:t>
    </dgm:pt>
    <dgm:pt modelId="{38B080C2-BADD-435A-9DD1-7D9CFB996FB5}" type="sibTrans" cxnId="{ECC80325-BFCE-4442-86FB-BFAB448EC696}">
      <dgm:prSet/>
      <dgm:spPr/>
      <dgm:t>
        <a:bodyPr/>
        <a:lstStyle/>
        <a:p>
          <a:endParaRPr lang="en-US"/>
        </a:p>
      </dgm:t>
    </dgm:pt>
    <dgm:pt modelId="{7E169AA7-FFF0-44BB-B9B1-C573EF96897A}">
      <dgm:prSet/>
      <dgm:spPr>
        <a:xfrm>
          <a:off x="6045119" y="4830583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7386F0AB-65A5-460B-BC78-B77FB9A390D7}" type="parTrans" cxnId="{9095164A-2E22-4074-9D0A-0E1EED5571A9}">
      <dgm:prSet/>
      <dgm:spPr/>
      <dgm:t>
        <a:bodyPr/>
        <a:lstStyle/>
        <a:p>
          <a:endParaRPr lang="en-US"/>
        </a:p>
      </dgm:t>
    </dgm:pt>
    <dgm:pt modelId="{EB688ECF-4327-46D7-9EFD-8803A6348841}" type="sibTrans" cxnId="{9095164A-2E22-4074-9D0A-0E1EED5571A9}">
      <dgm:prSet/>
      <dgm:spPr/>
      <dgm:t>
        <a:bodyPr/>
        <a:lstStyle/>
        <a:p>
          <a:endParaRPr lang="en-US"/>
        </a:p>
      </dgm:t>
    </dgm:pt>
    <dgm:pt modelId="{FEC020B1-B027-4DBD-87AF-AFD7591E7096}">
      <dgm:prSet/>
      <dgm:spPr>
        <a:xfrm>
          <a:off x="7120583" y="0"/>
          <a:ext cx="1103039" cy="5791200"/>
        </a:xfrm>
        <a:solidFill>
          <a:srgbClr val="1F497D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Publicly accessible?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A9C08BD5-27B8-48AF-8081-06E8AD8BE52A}" type="parTrans" cxnId="{698E8982-1C0C-4E10-8786-47F5D04975BF}">
      <dgm:prSet/>
      <dgm:spPr/>
      <dgm:t>
        <a:bodyPr/>
        <a:lstStyle/>
        <a:p>
          <a:endParaRPr lang="en-US"/>
        </a:p>
      </dgm:t>
    </dgm:pt>
    <dgm:pt modelId="{CD348B09-2BE6-4131-95D4-72BF996A9053}" type="sibTrans" cxnId="{698E8982-1C0C-4E10-8786-47F5D04975BF}">
      <dgm:prSet/>
      <dgm:spPr/>
      <dgm:t>
        <a:bodyPr/>
        <a:lstStyle/>
        <a:p>
          <a:endParaRPr lang="en-US"/>
        </a:p>
      </dgm:t>
    </dgm:pt>
    <dgm:pt modelId="{13521BC3-DD47-4951-B344-E2EA69EEB71F}">
      <dgm:prSet/>
      <dgm:spPr>
        <a:xfrm>
          <a:off x="7230887" y="1738455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E9A828B-7CF8-4ADA-B13A-8F58D126E7B5}" type="parTrans" cxnId="{DCD81976-E29C-408C-8EF5-DD580E2A3F31}">
      <dgm:prSet/>
      <dgm:spPr/>
      <dgm:t>
        <a:bodyPr/>
        <a:lstStyle/>
        <a:p>
          <a:endParaRPr lang="en-US"/>
        </a:p>
      </dgm:t>
    </dgm:pt>
    <dgm:pt modelId="{4677014C-D563-401C-A1F7-E18106A82A1A}" type="sibTrans" cxnId="{DCD81976-E29C-408C-8EF5-DD580E2A3F31}">
      <dgm:prSet/>
      <dgm:spPr/>
      <dgm:t>
        <a:bodyPr/>
        <a:lstStyle/>
        <a:p>
          <a:endParaRPr lang="en-US"/>
        </a:p>
      </dgm:t>
    </dgm:pt>
    <dgm:pt modelId="{0DA98C19-B758-41C6-9973-D29E8D3DCDEA}">
      <dgm:prSet/>
      <dgm:spPr>
        <a:xfrm>
          <a:off x="7230887" y="3284519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1920DD7-6693-4A27-B389-02E9317A8B37}" type="parTrans" cxnId="{37A360F0-5F65-4BE0-93B6-8DDBF8221EB4}">
      <dgm:prSet/>
      <dgm:spPr/>
      <dgm:t>
        <a:bodyPr/>
        <a:lstStyle/>
        <a:p>
          <a:endParaRPr lang="en-US"/>
        </a:p>
      </dgm:t>
    </dgm:pt>
    <dgm:pt modelId="{B56C3563-7E9E-4DC8-BF9A-61A4B5BDF8D6}" type="sibTrans" cxnId="{37A360F0-5F65-4BE0-93B6-8DDBF8221EB4}">
      <dgm:prSet/>
      <dgm:spPr/>
      <dgm:t>
        <a:bodyPr/>
        <a:lstStyle/>
        <a:p>
          <a:endParaRPr lang="en-US"/>
        </a:p>
      </dgm:t>
    </dgm:pt>
    <dgm:pt modelId="{8DDF2FFB-C2EB-401B-98F6-64D0C441D768}">
      <dgm:prSet/>
      <dgm:spPr>
        <a:xfrm>
          <a:off x="7230887" y="4057551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23F653EE-15E4-49ED-9304-6192CDCF2932}" type="parTrans" cxnId="{2D47BF6C-5F5E-4093-B384-B7DDF2022D26}">
      <dgm:prSet/>
      <dgm:spPr/>
      <dgm:t>
        <a:bodyPr/>
        <a:lstStyle/>
        <a:p>
          <a:endParaRPr lang="en-US"/>
        </a:p>
      </dgm:t>
    </dgm:pt>
    <dgm:pt modelId="{27793E22-5A05-421C-8321-425F75839D87}" type="sibTrans" cxnId="{2D47BF6C-5F5E-4093-B384-B7DDF2022D26}">
      <dgm:prSet/>
      <dgm:spPr/>
      <dgm:t>
        <a:bodyPr/>
        <a:lstStyle/>
        <a:p>
          <a:endParaRPr lang="en-US"/>
        </a:p>
      </dgm:t>
    </dgm:pt>
    <dgm:pt modelId="{BD6B496D-B9EE-465A-94D2-69A0E8F48513}">
      <dgm:prSet/>
      <dgm:spPr>
        <a:xfrm>
          <a:off x="7230887" y="4830583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A75773A2-96D2-4342-B515-6735B3351882}" type="parTrans" cxnId="{BA0599F6-77D1-4249-88B9-E4EBB196E77D}">
      <dgm:prSet/>
      <dgm:spPr/>
      <dgm:t>
        <a:bodyPr/>
        <a:lstStyle/>
        <a:p>
          <a:endParaRPr lang="en-US"/>
        </a:p>
      </dgm:t>
    </dgm:pt>
    <dgm:pt modelId="{18BCA165-A3EF-4F25-97FD-5CA7785C954C}" type="sibTrans" cxnId="{BA0599F6-77D1-4249-88B9-E4EBB196E77D}">
      <dgm:prSet/>
      <dgm:spPr/>
      <dgm:t>
        <a:bodyPr/>
        <a:lstStyle/>
        <a:p>
          <a:endParaRPr lang="en-US"/>
        </a:p>
      </dgm:t>
    </dgm:pt>
    <dgm:pt modelId="{3B8D3B88-4107-4B3C-8F24-66DA26FFDB1C}">
      <dgm:prSet/>
      <dgm:spPr>
        <a:xfrm>
          <a:off x="116281" y="2511487"/>
          <a:ext cx="882431" cy="6699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Bing*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1438444-B9EA-426A-A426-ADBC108B9A3C}" type="parTrans" cxnId="{45AFF97A-9007-4A58-8F4B-ACEE0024A693}">
      <dgm:prSet/>
      <dgm:spPr/>
      <dgm:t>
        <a:bodyPr/>
        <a:lstStyle/>
        <a:p>
          <a:endParaRPr lang="en-US"/>
        </a:p>
      </dgm:t>
    </dgm:pt>
    <dgm:pt modelId="{87B59149-CCC9-4C8D-8C7E-29EA17770A85}" type="sibTrans" cxnId="{45AFF97A-9007-4A58-8F4B-ACEE0024A693}">
      <dgm:prSet/>
      <dgm:spPr/>
      <dgm:t>
        <a:bodyPr/>
        <a:lstStyle/>
        <a:p>
          <a:endParaRPr lang="en-US"/>
        </a:p>
      </dgm:t>
    </dgm:pt>
    <dgm:pt modelId="{150DA9E9-42B5-4D48-B149-B9262354FE9E}">
      <dgm:prSet phldrT="[Text]"/>
      <dgm:spPr>
        <a:xfrm>
          <a:off x="1302048" y="2511487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EF318D5-BA86-41C2-9F81-4F9FF13DEFDE}" type="parTrans" cxnId="{C9F57286-EEB7-4E30-AC14-DBEBEAE9FA4E}">
      <dgm:prSet/>
      <dgm:spPr/>
      <dgm:t>
        <a:bodyPr/>
        <a:lstStyle/>
        <a:p>
          <a:endParaRPr lang="en-US"/>
        </a:p>
      </dgm:t>
    </dgm:pt>
    <dgm:pt modelId="{CAF030F9-8875-44AB-87ED-4B0EE818448F}" type="sibTrans" cxnId="{C9F57286-EEB7-4E30-AC14-DBEBEAE9FA4E}">
      <dgm:prSet/>
      <dgm:spPr/>
      <dgm:t>
        <a:bodyPr/>
        <a:lstStyle/>
        <a:p>
          <a:endParaRPr lang="en-US"/>
        </a:p>
      </dgm:t>
    </dgm:pt>
    <dgm:pt modelId="{AC77C193-35EB-4215-9B09-76147D4AE0DF}">
      <dgm:prSet phldrT="[Text]"/>
      <dgm:spPr>
        <a:xfrm>
          <a:off x="2487816" y="2511487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103A49-C845-4F59-84D4-A91D53892F4D}" type="parTrans" cxnId="{3D6D27EE-71C6-4C97-807E-C0E8B026B804}">
      <dgm:prSet/>
      <dgm:spPr/>
      <dgm:t>
        <a:bodyPr/>
        <a:lstStyle/>
        <a:p>
          <a:endParaRPr lang="en-US"/>
        </a:p>
      </dgm:t>
    </dgm:pt>
    <dgm:pt modelId="{FA583A79-7C64-40D6-9954-8B1E7EA024B7}" type="sibTrans" cxnId="{3D6D27EE-71C6-4C97-807E-C0E8B026B804}">
      <dgm:prSet/>
      <dgm:spPr/>
      <dgm:t>
        <a:bodyPr/>
        <a:lstStyle/>
        <a:p>
          <a:endParaRPr lang="en-US"/>
        </a:p>
      </dgm:t>
    </dgm:pt>
    <dgm:pt modelId="{9F206711-4995-431D-B102-99C71909F712}">
      <dgm:prSet phldrT="[Text]"/>
      <dgm:spPr>
        <a:xfrm>
          <a:off x="3673584" y="2511487"/>
          <a:ext cx="882431" cy="669960"/>
        </a:xfr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E2970F0C-CA96-4609-A554-66BC23C8F811}" type="parTrans" cxnId="{78061C96-15A2-42F0-A515-0B54BA4E9C61}">
      <dgm:prSet/>
      <dgm:spPr/>
      <dgm:t>
        <a:bodyPr/>
        <a:lstStyle/>
        <a:p>
          <a:endParaRPr lang="en-US"/>
        </a:p>
      </dgm:t>
    </dgm:pt>
    <dgm:pt modelId="{66D3F54C-B0E4-4F2F-9C61-C6F605CF61D8}" type="sibTrans" cxnId="{78061C96-15A2-42F0-A515-0B54BA4E9C61}">
      <dgm:prSet/>
      <dgm:spPr/>
      <dgm:t>
        <a:bodyPr/>
        <a:lstStyle/>
        <a:p>
          <a:endParaRPr lang="en-US"/>
        </a:p>
      </dgm:t>
    </dgm:pt>
    <dgm:pt modelId="{2ED2D1D3-48CE-49EE-9A20-E7258AEFCECA}">
      <dgm:prSet/>
      <dgm:spPr>
        <a:xfrm>
          <a:off x="4859351" y="2511487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35E6FB1-B5F3-49EC-8AB4-BCBD4000C435}" type="parTrans" cxnId="{889F8C0A-1E7B-4952-8806-678431424513}">
      <dgm:prSet/>
      <dgm:spPr/>
      <dgm:t>
        <a:bodyPr/>
        <a:lstStyle/>
        <a:p>
          <a:endParaRPr lang="en-US"/>
        </a:p>
      </dgm:t>
    </dgm:pt>
    <dgm:pt modelId="{3FA67756-8C5E-47F0-A144-FAA4477EDD1B}" type="sibTrans" cxnId="{889F8C0A-1E7B-4952-8806-678431424513}">
      <dgm:prSet/>
      <dgm:spPr/>
      <dgm:t>
        <a:bodyPr/>
        <a:lstStyle/>
        <a:p>
          <a:endParaRPr lang="en-US"/>
        </a:p>
      </dgm:t>
    </dgm:pt>
    <dgm:pt modelId="{4BE43F11-5DE7-4CCC-9BCE-ED209DEC9CB5}">
      <dgm:prSet/>
      <dgm:spPr>
        <a:xfrm>
          <a:off x="6045119" y="2511487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38EDBA4-A86C-4B38-9EE4-5F6E969898D9}" type="parTrans" cxnId="{B917E62A-BCF4-4F49-9721-126A40C180CA}">
      <dgm:prSet/>
      <dgm:spPr/>
      <dgm:t>
        <a:bodyPr/>
        <a:lstStyle/>
        <a:p>
          <a:endParaRPr lang="en-US"/>
        </a:p>
      </dgm:t>
    </dgm:pt>
    <dgm:pt modelId="{A584835F-211C-4703-ABAF-3BD592BB1D29}" type="sibTrans" cxnId="{B917E62A-BCF4-4F49-9721-126A40C180CA}">
      <dgm:prSet/>
      <dgm:spPr/>
      <dgm:t>
        <a:bodyPr/>
        <a:lstStyle/>
        <a:p>
          <a:endParaRPr lang="en-US"/>
        </a:p>
      </dgm:t>
    </dgm:pt>
    <dgm:pt modelId="{75D8AD4C-24C6-479B-A49B-676F4CA20395}">
      <dgm:prSet/>
      <dgm:spPr>
        <a:xfrm>
          <a:off x="7230887" y="2511487"/>
          <a:ext cx="882431" cy="669960"/>
        </a:xfr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37463C12-A160-4FC6-BD8D-B1ABFD422A40}" type="parTrans" cxnId="{1EDD5011-729C-4B32-97E7-4F4DB50A83C7}">
      <dgm:prSet/>
      <dgm:spPr/>
      <dgm:t>
        <a:bodyPr/>
        <a:lstStyle/>
        <a:p>
          <a:endParaRPr lang="en-US"/>
        </a:p>
      </dgm:t>
    </dgm:pt>
    <dgm:pt modelId="{18C8D724-5F79-4BC6-8664-7A2BAF39D876}" type="sibTrans" cxnId="{1EDD5011-729C-4B32-97E7-4F4DB50A83C7}">
      <dgm:prSet/>
      <dgm:spPr/>
      <dgm:t>
        <a:bodyPr/>
        <a:lstStyle/>
        <a:p>
          <a:endParaRPr lang="en-US"/>
        </a:p>
      </dgm:t>
    </dgm:pt>
    <dgm:pt modelId="{E71470C5-C3B3-450C-B59D-77D7593500AE}" type="pres">
      <dgm:prSet presAssocID="{15E33BB4-F4F7-4139-AB94-E73C4812757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F5B30A-3337-4138-8CDC-F253B8F0A8ED}" type="pres">
      <dgm:prSet presAssocID="{30A7A126-4693-42FF-8095-3722EC5D7EDC}" presName="compNode" presStyleCnt="0"/>
      <dgm:spPr/>
    </dgm:pt>
    <dgm:pt modelId="{D87985F0-ADD5-4D99-933A-B1AE12BD3680}" type="pres">
      <dgm:prSet presAssocID="{30A7A126-4693-42FF-8095-3722EC5D7EDC}" presName="aNode" presStyleLbl="bgShp" presStyleIdx="0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288C088-985A-4E88-8617-4A8494ECB541}" type="pres">
      <dgm:prSet presAssocID="{30A7A126-4693-42FF-8095-3722EC5D7EDC}" presName="textNode" presStyleLbl="bgShp" presStyleIdx="0" presStyleCnt="7"/>
      <dgm:spPr/>
      <dgm:t>
        <a:bodyPr/>
        <a:lstStyle/>
        <a:p>
          <a:endParaRPr lang="en-US"/>
        </a:p>
      </dgm:t>
    </dgm:pt>
    <dgm:pt modelId="{9F25543F-D52C-4C57-88BA-01E675A2DC25}" type="pres">
      <dgm:prSet presAssocID="{30A7A126-4693-42FF-8095-3722EC5D7EDC}" presName="compChildNode" presStyleCnt="0"/>
      <dgm:spPr/>
    </dgm:pt>
    <dgm:pt modelId="{00FC617C-D6A4-4640-9C12-AFCDD0B12829}" type="pres">
      <dgm:prSet presAssocID="{30A7A126-4693-42FF-8095-3722EC5D7EDC}" presName="theInnerList" presStyleCnt="0"/>
      <dgm:spPr/>
    </dgm:pt>
    <dgm:pt modelId="{327AB405-D836-4681-A7D9-A3278A62DE47}" type="pres">
      <dgm:prSet presAssocID="{A4FB84C1-3712-4D66-9EEC-D51CFD7DC1BD}" presName="childNode" presStyleLbl="node1" presStyleIdx="0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B892BC4-F6CA-4F87-9313-703A91DCE30A}" type="pres">
      <dgm:prSet presAssocID="{A4FB84C1-3712-4D66-9EEC-D51CFD7DC1BD}" presName="aSpace2" presStyleCnt="0"/>
      <dgm:spPr/>
    </dgm:pt>
    <dgm:pt modelId="{70BB62C2-4790-42F8-8EB2-AB59E1D94A2D}" type="pres">
      <dgm:prSet presAssocID="{3B8D3B88-4107-4B3C-8F24-66DA26FFDB1C}" presName="childNode" presStyleLbl="node1" presStyleIdx="1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9118EEC-FCC4-4EA9-BBF6-9D63E006A518}" type="pres">
      <dgm:prSet presAssocID="{3B8D3B88-4107-4B3C-8F24-66DA26FFDB1C}" presName="aSpace2" presStyleCnt="0"/>
      <dgm:spPr/>
    </dgm:pt>
    <dgm:pt modelId="{D91FB015-19D9-4DA0-88FB-C8AB76D65098}" type="pres">
      <dgm:prSet presAssocID="{9DD10104-56BC-4BA6-8F80-D5A1A8625B93}" presName="childNode" presStyleLbl="node1" presStyleIdx="2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BCFC33A-D73E-4D46-A4A3-CFC705039A84}" type="pres">
      <dgm:prSet presAssocID="{9DD10104-56BC-4BA6-8F80-D5A1A8625B93}" presName="aSpace2" presStyleCnt="0"/>
      <dgm:spPr/>
    </dgm:pt>
    <dgm:pt modelId="{2BE235D2-E566-4BE0-804F-FD5413E30CB9}" type="pres">
      <dgm:prSet presAssocID="{8B6102CF-B645-413D-BE8E-6144519AA570}" presName="childNode" presStyleLbl="node1" presStyleIdx="3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9886332-6CCE-4B24-A9E5-2F52B2B2D740}" type="pres">
      <dgm:prSet presAssocID="{8B6102CF-B645-413D-BE8E-6144519AA570}" presName="aSpace2" presStyleCnt="0"/>
      <dgm:spPr/>
    </dgm:pt>
    <dgm:pt modelId="{7EE8544A-1308-40D0-A525-5F0BAB6790FB}" type="pres">
      <dgm:prSet presAssocID="{3B45FC64-8888-45D3-ADDA-68270B4230D1}" presName="childNode" presStyleLbl="node1" presStyleIdx="4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1BCAC89-3AB1-4938-8C2D-D03B8AEB2C81}" type="pres">
      <dgm:prSet presAssocID="{30A7A126-4693-42FF-8095-3722EC5D7EDC}" presName="aSpace" presStyleCnt="0"/>
      <dgm:spPr/>
    </dgm:pt>
    <dgm:pt modelId="{232D3978-748D-4D0E-90D4-FD91D1C6142E}" type="pres">
      <dgm:prSet presAssocID="{4D1AE8CE-3F99-4B46-BA40-E0825BA315F6}" presName="compNode" presStyleCnt="0"/>
      <dgm:spPr/>
    </dgm:pt>
    <dgm:pt modelId="{9D3B7C63-40B2-449B-A4E5-E5F37CDDC97E}" type="pres">
      <dgm:prSet presAssocID="{4D1AE8CE-3F99-4B46-BA40-E0825BA315F6}" presName="aNode" presStyleLbl="bgShp" presStyleIdx="1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F3BB326-8DA4-4301-80BF-650A124DC156}" type="pres">
      <dgm:prSet presAssocID="{4D1AE8CE-3F99-4B46-BA40-E0825BA315F6}" presName="textNode" presStyleLbl="bgShp" presStyleIdx="1" presStyleCnt="7"/>
      <dgm:spPr/>
      <dgm:t>
        <a:bodyPr/>
        <a:lstStyle/>
        <a:p>
          <a:endParaRPr lang="en-US"/>
        </a:p>
      </dgm:t>
    </dgm:pt>
    <dgm:pt modelId="{166CB1F9-F0FB-46D3-8D84-02E3C26DB16F}" type="pres">
      <dgm:prSet presAssocID="{4D1AE8CE-3F99-4B46-BA40-E0825BA315F6}" presName="compChildNode" presStyleCnt="0"/>
      <dgm:spPr/>
    </dgm:pt>
    <dgm:pt modelId="{217546C8-04FF-47B9-AA58-E4F2F7818A06}" type="pres">
      <dgm:prSet presAssocID="{4D1AE8CE-3F99-4B46-BA40-E0825BA315F6}" presName="theInnerList" presStyleCnt="0"/>
      <dgm:spPr/>
    </dgm:pt>
    <dgm:pt modelId="{714016EC-86F5-4FA0-AA4A-272E52C502F1}" type="pres">
      <dgm:prSet presAssocID="{F021BF7C-4A87-4697-81FA-7ED0E9681632}" presName="childNode" presStyleLbl="node1" presStyleIdx="5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1EB2B05-CE66-476D-857B-EA5D07ED05DE}" type="pres">
      <dgm:prSet presAssocID="{F021BF7C-4A87-4697-81FA-7ED0E9681632}" presName="aSpace2" presStyleCnt="0"/>
      <dgm:spPr/>
    </dgm:pt>
    <dgm:pt modelId="{2552D3E6-1E55-49C0-9FBD-D08C5EA91DDD}" type="pres">
      <dgm:prSet presAssocID="{150DA9E9-42B5-4D48-B149-B9262354FE9E}" presName="childNode" presStyleLbl="node1" presStyleIdx="6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45D618D-ABE9-4086-8BC1-B53C621A6E7B}" type="pres">
      <dgm:prSet presAssocID="{150DA9E9-42B5-4D48-B149-B9262354FE9E}" presName="aSpace2" presStyleCnt="0"/>
      <dgm:spPr/>
    </dgm:pt>
    <dgm:pt modelId="{9008B34E-047A-41A7-9913-ABB070569FF4}" type="pres">
      <dgm:prSet presAssocID="{2F463B05-02C5-4F77-A4C8-58796A6C2776}" presName="childNode" presStyleLbl="node1" presStyleIdx="7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985338F-5E20-4842-9BD2-DD49B76A156C}" type="pres">
      <dgm:prSet presAssocID="{2F463B05-02C5-4F77-A4C8-58796A6C2776}" presName="aSpace2" presStyleCnt="0"/>
      <dgm:spPr/>
    </dgm:pt>
    <dgm:pt modelId="{52A21CD3-4468-4841-BA84-E70A160054B7}" type="pres">
      <dgm:prSet presAssocID="{4A6AAD81-5E93-41F5-8320-08CE8AD60CCB}" presName="childNode" presStyleLbl="node1" presStyleIdx="8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392CD77-62A6-4764-801A-B720C5DB2E8B}" type="pres">
      <dgm:prSet presAssocID="{4A6AAD81-5E93-41F5-8320-08CE8AD60CCB}" presName="aSpace2" presStyleCnt="0"/>
      <dgm:spPr/>
    </dgm:pt>
    <dgm:pt modelId="{573063C5-8B09-414B-8852-69B275CB55EB}" type="pres">
      <dgm:prSet presAssocID="{FE0BE61F-E848-41B3-A094-E7E8A43493CC}" presName="childNode" presStyleLbl="node1" presStyleIdx="9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F9846C3-59EE-471B-8CFD-1CC1EDC63CE1}" type="pres">
      <dgm:prSet presAssocID="{4D1AE8CE-3F99-4B46-BA40-E0825BA315F6}" presName="aSpace" presStyleCnt="0"/>
      <dgm:spPr/>
    </dgm:pt>
    <dgm:pt modelId="{064AE287-7DAA-4A75-BCF7-6CAE05520861}" type="pres">
      <dgm:prSet presAssocID="{1DA6B84F-5FC2-44B0-8A2D-2908FD725774}" presName="compNode" presStyleCnt="0"/>
      <dgm:spPr/>
    </dgm:pt>
    <dgm:pt modelId="{46D7D315-38F8-4BF4-A5C1-45647DABFE5C}" type="pres">
      <dgm:prSet presAssocID="{1DA6B84F-5FC2-44B0-8A2D-2908FD725774}" presName="aNode" presStyleLbl="bgShp" presStyleIdx="2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5C0F175-27A9-4CFC-B09F-32EC981719C0}" type="pres">
      <dgm:prSet presAssocID="{1DA6B84F-5FC2-44B0-8A2D-2908FD725774}" presName="textNode" presStyleLbl="bgShp" presStyleIdx="2" presStyleCnt="7"/>
      <dgm:spPr/>
      <dgm:t>
        <a:bodyPr/>
        <a:lstStyle/>
        <a:p>
          <a:endParaRPr lang="en-US"/>
        </a:p>
      </dgm:t>
    </dgm:pt>
    <dgm:pt modelId="{C6E3765F-1449-43E8-9FC9-1EB90EBACFA5}" type="pres">
      <dgm:prSet presAssocID="{1DA6B84F-5FC2-44B0-8A2D-2908FD725774}" presName="compChildNode" presStyleCnt="0"/>
      <dgm:spPr/>
    </dgm:pt>
    <dgm:pt modelId="{23E6AD2F-5F21-458F-98D5-6D9D4744B0BB}" type="pres">
      <dgm:prSet presAssocID="{1DA6B84F-5FC2-44B0-8A2D-2908FD725774}" presName="theInnerList" presStyleCnt="0"/>
      <dgm:spPr/>
    </dgm:pt>
    <dgm:pt modelId="{E9A0442E-5756-45E4-B078-1CF0B79A7E07}" type="pres">
      <dgm:prSet presAssocID="{2CD1C404-6220-4173-A57C-A8932BD33D96}" presName="childNode" presStyleLbl="node1" presStyleIdx="10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736462E-7FF2-4FF8-AD7A-85AA3811C15F}" type="pres">
      <dgm:prSet presAssocID="{2CD1C404-6220-4173-A57C-A8932BD33D96}" presName="aSpace2" presStyleCnt="0"/>
      <dgm:spPr/>
    </dgm:pt>
    <dgm:pt modelId="{B8B1CEC6-7279-4887-9A18-3C8A67B3CE43}" type="pres">
      <dgm:prSet presAssocID="{AC77C193-35EB-4215-9B09-76147D4AE0DF}" presName="childNode" presStyleLbl="node1" presStyleIdx="11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79F186F-9BDF-480C-B81F-CD65F21B2714}" type="pres">
      <dgm:prSet presAssocID="{AC77C193-35EB-4215-9B09-76147D4AE0DF}" presName="aSpace2" presStyleCnt="0"/>
      <dgm:spPr/>
    </dgm:pt>
    <dgm:pt modelId="{90F80022-4A42-4162-B5AD-9FB9A8479256}" type="pres">
      <dgm:prSet presAssocID="{E61EA3FD-D9C2-430F-8B9E-6246D6A2FE90}" presName="childNode" presStyleLbl="node1" presStyleIdx="12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9A97A8C-C1E8-4C7F-A595-8397ABEB3969}" type="pres">
      <dgm:prSet presAssocID="{E61EA3FD-D9C2-430F-8B9E-6246D6A2FE90}" presName="aSpace2" presStyleCnt="0"/>
      <dgm:spPr/>
    </dgm:pt>
    <dgm:pt modelId="{F77A3F4E-8772-4298-AA99-94AEC343153C}" type="pres">
      <dgm:prSet presAssocID="{965B318D-62B4-48E8-B5B7-2D6EF21DE729}" presName="childNode" presStyleLbl="node1" presStyleIdx="13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0D0D2DD-C503-436E-AB8C-A11DD1EFBF79}" type="pres">
      <dgm:prSet presAssocID="{965B318D-62B4-48E8-B5B7-2D6EF21DE729}" presName="aSpace2" presStyleCnt="0"/>
      <dgm:spPr/>
    </dgm:pt>
    <dgm:pt modelId="{61026355-100F-4320-8320-200F42F183DF}" type="pres">
      <dgm:prSet presAssocID="{2CE33885-3590-4269-BFD0-169B7829D545}" presName="childNode" presStyleLbl="node1" presStyleIdx="14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A2C8814-AC77-44E8-9592-00B75CBCCD38}" type="pres">
      <dgm:prSet presAssocID="{1DA6B84F-5FC2-44B0-8A2D-2908FD725774}" presName="aSpace" presStyleCnt="0"/>
      <dgm:spPr/>
    </dgm:pt>
    <dgm:pt modelId="{88540ABF-CB40-4ECE-8FDE-D9C65A7B7F0B}" type="pres">
      <dgm:prSet presAssocID="{96101889-B12F-4BDC-965C-2148876D57E0}" presName="compNode" presStyleCnt="0"/>
      <dgm:spPr/>
    </dgm:pt>
    <dgm:pt modelId="{6F22CD77-029C-433F-9D63-F66642E3B5B2}" type="pres">
      <dgm:prSet presAssocID="{96101889-B12F-4BDC-965C-2148876D57E0}" presName="aNode" presStyleLbl="bgShp" presStyleIdx="3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DF8DD40-A50B-4AF3-9089-696D1A05A0FF}" type="pres">
      <dgm:prSet presAssocID="{96101889-B12F-4BDC-965C-2148876D57E0}" presName="textNode" presStyleLbl="bgShp" presStyleIdx="3" presStyleCnt="7"/>
      <dgm:spPr/>
      <dgm:t>
        <a:bodyPr/>
        <a:lstStyle/>
        <a:p>
          <a:endParaRPr lang="en-US"/>
        </a:p>
      </dgm:t>
    </dgm:pt>
    <dgm:pt modelId="{AD947FB3-9B95-4178-AEC2-D46EF9C1E02D}" type="pres">
      <dgm:prSet presAssocID="{96101889-B12F-4BDC-965C-2148876D57E0}" presName="compChildNode" presStyleCnt="0"/>
      <dgm:spPr/>
    </dgm:pt>
    <dgm:pt modelId="{C7107BEE-4F1A-42C9-A758-A9B27FDEA68E}" type="pres">
      <dgm:prSet presAssocID="{96101889-B12F-4BDC-965C-2148876D57E0}" presName="theInnerList" presStyleCnt="0"/>
      <dgm:spPr/>
    </dgm:pt>
    <dgm:pt modelId="{B5404F6F-F07E-4A5E-A04C-18B32060A628}" type="pres">
      <dgm:prSet presAssocID="{44D0C7BC-63F2-49F1-909D-B84F23432D78}" presName="childNode" presStyleLbl="node1" presStyleIdx="15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A0800E6-7A9F-43F8-81CA-BAD17DD739E9}" type="pres">
      <dgm:prSet presAssocID="{44D0C7BC-63F2-49F1-909D-B84F23432D78}" presName="aSpace2" presStyleCnt="0"/>
      <dgm:spPr/>
    </dgm:pt>
    <dgm:pt modelId="{F816929C-FD6C-4ABF-A152-E942E6682683}" type="pres">
      <dgm:prSet presAssocID="{9F206711-4995-431D-B102-99C71909F712}" presName="childNode" presStyleLbl="node1" presStyleIdx="16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9F9ACD6-6A5D-42FC-84FA-26017AC89EDE}" type="pres">
      <dgm:prSet presAssocID="{9F206711-4995-431D-B102-99C71909F712}" presName="aSpace2" presStyleCnt="0"/>
      <dgm:spPr/>
    </dgm:pt>
    <dgm:pt modelId="{80C3A317-34E0-45D6-BBA2-175B62C77641}" type="pres">
      <dgm:prSet presAssocID="{EE445BF8-3065-4FBE-B717-A96551041E3B}" presName="childNode" presStyleLbl="node1" presStyleIdx="17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9FD9B9D-3336-4137-B152-9DF0D597FC1F}" type="pres">
      <dgm:prSet presAssocID="{EE445BF8-3065-4FBE-B717-A96551041E3B}" presName="aSpace2" presStyleCnt="0"/>
      <dgm:spPr/>
    </dgm:pt>
    <dgm:pt modelId="{8B88EBD8-0CCA-4648-ACC3-BCBEEC242AD1}" type="pres">
      <dgm:prSet presAssocID="{3A9A00BC-6BA8-449D-9B97-27B5DECFF8F8}" presName="childNode" presStyleLbl="node1" presStyleIdx="18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251937B-E5CD-4824-96ED-C4CA50C4A8D0}" type="pres">
      <dgm:prSet presAssocID="{3A9A00BC-6BA8-449D-9B97-27B5DECFF8F8}" presName="aSpace2" presStyleCnt="0"/>
      <dgm:spPr/>
    </dgm:pt>
    <dgm:pt modelId="{06D08197-C4CE-4363-8BAE-4F5827E93120}" type="pres">
      <dgm:prSet presAssocID="{0D6DF009-673D-46D7-B096-49C6B8120794}" presName="childNode" presStyleLbl="node1" presStyleIdx="19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EC710F5-72F0-40BE-9CE9-4D09CC484C08}" type="pres">
      <dgm:prSet presAssocID="{96101889-B12F-4BDC-965C-2148876D57E0}" presName="aSpace" presStyleCnt="0"/>
      <dgm:spPr/>
    </dgm:pt>
    <dgm:pt modelId="{08DF8A7C-A50E-4B7D-A1E6-A86E5D75874B}" type="pres">
      <dgm:prSet presAssocID="{1A18C761-60D6-4095-AE69-ACBC67AF90ED}" presName="compNode" presStyleCnt="0"/>
      <dgm:spPr/>
    </dgm:pt>
    <dgm:pt modelId="{03AFCDEF-969A-4C2A-BA2E-8C9C2E8A0698}" type="pres">
      <dgm:prSet presAssocID="{1A18C761-60D6-4095-AE69-ACBC67AF90ED}" presName="aNode" presStyleLbl="bgShp" presStyleIdx="4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88F007B-9E06-402E-A25B-4C3926B8D7FE}" type="pres">
      <dgm:prSet presAssocID="{1A18C761-60D6-4095-AE69-ACBC67AF90ED}" presName="textNode" presStyleLbl="bgShp" presStyleIdx="4" presStyleCnt="7"/>
      <dgm:spPr/>
      <dgm:t>
        <a:bodyPr/>
        <a:lstStyle/>
        <a:p>
          <a:endParaRPr lang="en-US"/>
        </a:p>
      </dgm:t>
    </dgm:pt>
    <dgm:pt modelId="{6EC69AE3-493A-4D55-B750-F91DBB7D84C1}" type="pres">
      <dgm:prSet presAssocID="{1A18C761-60D6-4095-AE69-ACBC67AF90ED}" presName="compChildNode" presStyleCnt="0"/>
      <dgm:spPr/>
    </dgm:pt>
    <dgm:pt modelId="{3F3106DC-1A94-4360-87BC-D037C97741E5}" type="pres">
      <dgm:prSet presAssocID="{1A18C761-60D6-4095-AE69-ACBC67AF90ED}" presName="theInnerList" presStyleCnt="0"/>
      <dgm:spPr/>
    </dgm:pt>
    <dgm:pt modelId="{E9E9F1C8-B77F-4C90-8D5D-09DA1C385C70}" type="pres">
      <dgm:prSet presAssocID="{99FE979A-3D7B-4E0C-B249-C3DA4FB691D4}" presName="childNode" presStyleLbl="node1" presStyleIdx="20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1E5659B-1BA2-4745-9965-03C1ACE53A4A}" type="pres">
      <dgm:prSet presAssocID="{99FE979A-3D7B-4E0C-B249-C3DA4FB691D4}" presName="aSpace2" presStyleCnt="0"/>
      <dgm:spPr/>
    </dgm:pt>
    <dgm:pt modelId="{D28516B3-8F7C-43E1-9912-2E5A40907248}" type="pres">
      <dgm:prSet presAssocID="{2ED2D1D3-48CE-49EE-9A20-E7258AEFCECA}" presName="childNode" presStyleLbl="node1" presStyleIdx="21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ACE9B6A-3B84-436C-935B-E3D37CB5792A}" type="pres">
      <dgm:prSet presAssocID="{2ED2D1D3-48CE-49EE-9A20-E7258AEFCECA}" presName="aSpace2" presStyleCnt="0"/>
      <dgm:spPr/>
    </dgm:pt>
    <dgm:pt modelId="{2D833685-C57A-4F0E-ABC3-C0429C3B2E53}" type="pres">
      <dgm:prSet presAssocID="{7B068B77-3BDF-4096-834F-80D5564787FE}" presName="childNode" presStyleLbl="node1" presStyleIdx="22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706D092-2A00-455F-BCF4-A60690920681}" type="pres">
      <dgm:prSet presAssocID="{7B068B77-3BDF-4096-834F-80D5564787FE}" presName="aSpace2" presStyleCnt="0"/>
      <dgm:spPr/>
    </dgm:pt>
    <dgm:pt modelId="{739B16B7-7AF5-43CB-AA2C-4A2144363FD3}" type="pres">
      <dgm:prSet presAssocID="{A1289056-0E5A-454D-975C-33758CA3B641}" presName="childNode" presStyleLbl="node1" presStyleIdx="23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BFD81E8-47E8-418C-A257-851378B2D42D}" type="pres">
      <dgm:prSet presAssocID="{A1289056-0E5A-454D-975C-33758CA3B641}" presName="aSpace2" presStyleCnt="0"/>
      <dgm:spPr/>
    </dgm:pt>
    <dgm:pt modelId="{E051F6D3-5244-4826-AAB5-81D2569BD597}" type="pres">
      <dgm:prSet presAssocID="{993E42EE-94A5-4146-9221-C0B3E29EB547}" presName="childNode" presStyleLbl="node1" presStyleIdx="24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E2FED7D-C8FD-4B8F-BE16-E0F81D62CAD5}" type="pres">
      <dgm:prSet presAssocID="{1A18C761-60D6-4095-AE69-ACBC67AF90ED}" presName="aSpace" presStyleCnt="0"/>
      <dgm:spPr/>
    </dgm:pt>
    <dgm:pt modelId="{16FA1303-7550-40E6-8AB6-D3ACD95C649E}" type="pres">
      <dgm:prSet presAssocID="{EBAF7F07-D309-4ACD-86BF-268B70589F44}" presName="compNode" presStyleCnt="0"/>
      <dgm:spPr/>
    </dgm:pt>
    <dgm:pt modelId="{A9577766-FDDD-41EB-BDF8-05DF5D52DC26}" type="pres">
      <dgm:prSet presAssocID="{EBAF7F07-D309-4ACD-86BF-268B70589F44}" presName="aNode" presStyleLbl="bgShp" presStyleIdx="5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7D3AAF7-F0FE-4D6E-8264-FB81E76EAB5F}" type="pres">
      <dgm:prSet presAssocID="{EBAF7F07-D309-4ACD-86BF-268B70589F44}" presName="textNode" presStyleLbl="bgShp" presStyleIdx="5" presStyleCnt="7"/>
      <dgm:spPr/>
      <dgm:t>
        <a:bodyPr/>
        <a:lstStyle/>
        <a:p>
          <a:endParaRPr lang="en-US"/>
        </a:p>
      </dgm:t>
    </dgm:pt>
    <dgm:pt modelId="{0195E82F-2A1A-4E3B-A722-982DB5E8C212}" type="pres">
      <dgm:prSet presAssocID="{EBAF7F07-D309-4ACD-86BF-268B70589F44}" presName="compChildNode" presStyleCnt="0"/>
      <dgm:spPr/>
    </dgm:pt>
    <dgm:pt modelId="{C20EE7F4-10E7-4E2C-A112-56D4547C1836}" type="pres">
      <dgm:prSet presAssocID="{EBAF7F07-D309-4ACD-86BF-268B70589F44}" presName="theInnerList" presStyleCnt="0"/>
      <dgm:spPr/>
    </dgm:pt>
    <dgm:pt modelId="{A67AD596-06B2-4C3D-A537-440788655B13}" type="pres">
      <dgm:prSet presAssocID="{6C81F90C-8F3C-45D3-920F-8320D7146C40}" presName="childNode" presStyleLbl="node1" presStyleIdx="25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12AEBF1-265F-4FDE-9F25-54B42FBB13B1}" type="pres">
      <dgm:prSet presAssocID="{6C81F90C-8F3C-45D3-920F-8320D7146C40}" presName="aSpace2" presStyleCnt="0"/>
      <dgm:spPr/>
    </dgm:pt>
    <dgm:pt modelId="{0FC75D48-2614-4691-960A-6756D31B1866}" type="pres">
      <dgm:prSet presAssocID="{4BE43F11-5DE7-4CCC-9BCE-ED209DEC9CB5}" presName="childNode" presStyleLbl="node1" presStyleIdx="26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293DC59-5205-437D-9C00-0AA3A8AD23C9}" type="pres">
      <dgm:prSet presAssocID="{4BE43F11-5DE7-4CCC-9BCE-ED209DEC9CB5}" presName="aSpace2" presStyleCnt="0"/>
      <dgm:spPr/>
    </dgm:pt>
    <dgm:pt modelId="{D30DAC22-DCB0-49EE-82B1-3440591462C9}" type="pres">
      <dgm:prSet presAssocID="{665A173F-D335-40E7-9358-4336C00581AB}" presName="childNode" presStyleLbl="node1" presStyleIdx="27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DBFD5A1-8AF0-4003-8484-5BE2E2F1AB71}" type="pres">
      <dgm:prSet presAssocID="{665A173F-D335-40E7-9358-4336C00581AB}" presName="aSpace2" presStyleCnt="0"/>
      <dgm:spPr/>
    </dgm:pt>
    <dgm:pt modelId="{1ECA319E-72D2-4600-B870-A93749C8E114}" type="pres">
      <dgm:prSet presAssocID="{59FE0D16-311C-4EDE-8E42-E8802F937327}" presName="childNode" presStyleLbl="node1" presStyleIdx="28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3454AD6-4090-41CD-AA12-05DDEF9C64A9}" type="pres">
      <dgm:prSet presAssocID="{59FE0D16-311C-4EDE-8E42-E8802F937327}" presName="aSpace2" presStyleCnt="0"/>
      <dgm:spPr/>
    </dgm:pt>
    <dgm:pt modelId="{233E5FB6-32C7-4C59-B2F4-481509209B02}" type="pres">
      <dgm:prSet presAssocID="{7E169AA7-FFF0-44BB-B9B1-C573EF96897A}" presName="childNode" presStyleLbl="node1" presStyleIdx="29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41FCA00-9A5B-478B-B233-EB09D0050CD3}" type="pres">
      <dgm:prSet presAssocID="{EBAF7F07-D309-4ACD-86BF-268B70589F44}" presName="aSpace" presStyleCnt="0"/>
      <dgm:spPr/>
    </dgm:pt>
    <dgm:pt modelId="{C6F4C3A3-20BF-47F3-9187-365BB5A40422}" type="pres">
      <dgm:prSet presAssocID="{FEC020B1-B027-4DBD-87AF-AFD7591E7096}" presName="compNode" presStyleCnt="0"/>
      <dgm:spPr/>
    </dgm:pt>
    <dgm:pt modelId="{88AA6E98-E081-41E3-9E81-3F33868567F7}" type="pres">
      <dgm:prSet presAssocID="{FEC020B1-B027-4DBD-87AF-AFD7591E7096}" presName="aNode" presStyleLbl="bgShp" presStyleIdx="6" presStyleCnt="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F761486-2D50-4433-A183-5A2BE5CAAFAE}" type="pres">
      <dgm:prSet presAssocID="{FEC020B1-B027-4DBD-87AF-AFD7591E7096}" presName="textNode" presStyleLbl="bgShp" presStyleIdx="6" presStyleCnt="7"/>
      <dgm:spPr/>
      <dgm:t>
        <a:bodyPr/>
        <a:lstStyle/>
        <a:p>
          <a:endParaRPr lang="en-US"/>
        </a:p>
      </dgm:t>
    </dgm:pt>
    <dgm:pt modelId="{E30EDEA6-C7E6-4DDE-89AC-1C7FBC4BCEA8}" type="pres">
      <dgm:prSet presAssocID="{FEC020B1-B027-4DBD-87AF-AFD7591E7096}" presName="compChildNode" presStyleCnt="0"/>
      <dgm:spPr/>
    </dgm:pt>
    <dgm:pt modelId="{6B8CD1EA-02E8-492E-8015-780A746B65F0}" type="pres">
      <dgm:prSet presAssocID="{FEC020B1-B027-4DBD-87AF-AFD7591E7096}" presName="theInnerList" presStyleCnt="0"/>
      <dgm:spPr/>
    </dgm:pt>
    <dgm:pt modelId="{F392E958-F4FB-4133-B13A-8C214C6B47EB}" type="pres">
      <dgm:prSet presAssocID="{13521BC3-DD47-4951-B344-E2EA69EEB71F}" presName="childNode" presStyleLbl="node1" presStyleIdx="30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4D7CEC4-761C-47E5-AE55-4A88415E6296}" type="pres">
      <dgm:prSet presAssocID="{13521BC3-DD47-4951-B344-E2EA69EEB71F}" presName="aSpace2" presStyleCnt="0"/>
      <dgm:spPr/>
    </dgm:pt>
    <dgm:pt modelId="{3BF1BD5B-1F8D-4F7A-B3BC-CA6E2FE342A9}" type="pres">
      <dgm:prSet presAssocID="{75D8AD4C-24C6-479B-A49B-676F4CA20395}" presName="childNode" presStyleLbl="node1" presStyleIdx="31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B460612-7949-4647-A4ED-6FD46E443F97}" type="pres">
      <dgm:prSet presAssocID="{75D8AD4C-24C6-479B-A49B-676F4CA20395}" presName="aSpace2" presStyleCnt="0"/>
      <dgm:spPr/>
    </dgm:pt>
    <dgm:pt modelId="{443C0984-A75F-49AB-B17F-2BEF3EB7CF98}" type="pres">
      <dgm:prSet presAssocID="{0DA98C19-B758-41C6-9973-D29E8D3DCDEA}" presName="childNode" presStyleLbl="node1" presStyleIdx="32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2B4476B-400E-4613-A120-6258045FDAF4}" type="pres">
      <dgm:prSet presAssocID="{0DA98C19-B758-41C6-9973-D29E8D3DCDEA}" presName="aSpace2" presStyleCnt="0"/>
      <dgm:spPr/>
    </dgm:pt>
    <dgm:pt modelId="{C167D844-24D5-4A99-90B6-3ADC709184EB}" type="pres">
      <dgm:prSet presAssocID="{8DDF2FFB-C2EB-401B-98F6-64D0C441D768}" presName="childNode" presStyleLbl="node1" presStyleIdx="33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A80860D-7963-43B5-841B-1AA78785BDBE}" type="pres">
      <dgm:prSet presAssocID="{8DDF2FFB-C2EB-401B-98F6-64D0C441D768}" presName="aSpace2" presStyleCnt="0"/>
      <dgm:spPr/>
    </dgm:pt>
    <dgm:pt modelId="{FACD838D-FE91-43CC-8264-835E04BFC151}" type="pres">
      <dgm:prSet presAssocID="{BD6B496D-B9EE-465A-94D2-69A0E8F48513}" presName="childNode" presStyleLbl="node1" presStyleIdx="34" presStyleCnt="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38909F69-DA6A-4BDC-913B-EACA30CB9463}" srcId="{30A7A126-4693-42FF-8095-3722EC5D7EDC}" destId="{A4FB84C1-3712-4D66-9EEC-D51CFD7DC1BD}" srcOrd="0" destOrd="0" parTransId="{815ED7CE-A2AA-44D9-BA53-30D595244E93}" sibTransId="{F010C08D-29FC-452C-9901-AE49C5DDC887}"/>
    <dgm:cxn modelId="{4884CF79-8181-47BB-97F9-4BCB418370FA}" srcId="{4D1AE8CE-3F99-4B46-BA40-E0825BA315F6}" destId="{F021BF7C-4A87-4697-81FA-7ED0E9681632}" srcOrd="0" destOrd="0" parTransId="{B8EAB5E4-59D2-470B-8AD1-F8F3F94E4EDD}" sibTransId="{DCA2DBF4-20CE-4BD8-B439-6DA51B51CB81}"/>
    <dgm:cxn modelId="{26FBFCD4-DC43-4C54-92BC-3D8238E3BF01}" type="presOf" srcId="{9F206711-4995-431D-B102-99C71909F712}" destId="{F816929C-FD6C-4ABF-A152-E942E6682683}" srcOrd="0" destOrd="0" presId="urn:microsoft.com/office/officeart/2005/8/layout/lProcess2"/>
    <dgm:cxn modelId="{4620FBF3-AFBC-4F37-A436-F3B9214F863F}" type="presOf" srcId="{2CD1C404-6220-4173-A57C-A8932BD33D96}" destId="{E9A0442E-5756-45E4-B078-1CF0B79A7E07}" srcOrd="0" destOrd="0" presId="urn:microsoft.com/office/officeart/2005/8/layout/lProcess2"/>
    <dgm:cxn modelId="{AE2D5411-4E83-4AD2-BE5A-A92CF1988E9D}" type="presOf" srcId="{3B45FC64-8888-45D3-ADDA-68270B4230D1}" destId="{7EE8544A-1308-40D0-A525-5F0BAB6790FB}" srcOrd="0" destOrd="0" presId="urn:microsoft.com/office/officeart/2005/8/layout/lProcess2"/>
    <dgm:cxn modelId="{903A92BE-C024-457C-9909-D8B23FB78539}" srcId="{15E33BB4-F4F7-4139-AB94-E73C48127577}" destId="{1DA6B84F-5FC2-44B0-8A2D-2908FD725774}" srcOrd="2" destOrd="0" parTransId="{49EFA97D-1CAD-4D7F-81EE-0E740B7BE61F}" sibTransId="{41EF788D-B7DE-46C8-AFD4-1BD9BCB1BBF4}"/>
    <dgm:cxn modelId="{63EDA088-E627-4C90-9193-43A92F3B1282}" srcId="{EBAF7F07-D309-4ACD-86BF-268B70589F44}" destId="{59FE0D16-311C-4EDE-8E42-E8802F937327}" srcOrd="3" destOrd="0" parTransId="{CD7F60F8-32FD-48E0-964D-9D271DAE8E80}" sibTransId="{A7933FD3-9C58-4ADF-B3AD-4B7E3BADDE40}"/>
    <dgm:cxn modelId="{C8B3B544-8EF7-4244-8608-4E427EDA1D07}" srcId="{1A18C761-60D6-4095-AE69-ACBC67AF90ED}" destId="{7B068B77-3BDF-4096-834F-80D5564787FE}" srcOrd="2" destOrd="0" parTransId="{1405DF68-E248-401B-A316-BE0799DD610A}" sibTransId="{7A5D1CD2-8BCB-4671-AA79-31BE4F1C312E}"/>
    <dgm:cxn modelId="{78061C96-15A2-42F0-A515-0B54BA4E9C61}" srcId="{96101889-B12F-4BDC-965C-2148876D57E0}" destId="{9F206711-4995-431D-B102-99C71909F712}" srcOrd="1" destOrd="0" parTransId="{E2970F0C-CA96-4609-A554-66BC23C8F811}" sibTransId="{66D3F54C-B0E4-4F2F-9C61-C6F605CF61D8}"/>
    <dgm:cxn modelId="{300243A7-8B1F-4E1A-93F0-150F25744864}" type="presOf" srcId="{59FE0D16-311C-4EDE-8E42-E8802F937327}" destId="{1ECA319E-72D2-4600-B870-A93749C8E114}" srcOrd="0" destOrd="0" presId="urn:microsoft.com/office/officeart/2005/8/layout/lProcess2"/>
    <dgm:cxn modelId="{A9A47FC5-19E1-4631-9702-4F7D8923E53D}" type="presOf" srcId="{2CE33885-3590-4269-BFD0-169B7829D545}" destId="{61026355-100F-4320-8320-200F42F183DF}" srcOrd="0" destOrd="0" presId="urn:microsoft.com/office/officeart/2005/8/layout/lProcess2"/>
    <dgm:cxn modelId="{5EFCB6BE-A46B-47A9-B1B6-BEC6CEBBD644}" type="presOf" srcId="{96101889-B12F-4BDC-965C-2148876D57E0}" destId="{6F22CD77-029C-433F-9D63-F66642E3B5B2}" srcOrd="0" destOrd="0" presId="urn:microsoft.com/office/officeart/2005/8/layout/lProcess2"/>
    <dgm:cxn modelId="{396C39C4-26EC-49AF-A83A-A10B5D6FB1B0}" type="presOf" srcId="{EBAF7F07-D309-4ACD-86BF-268B70589F44}" destId="{07D3AAF7-F0FE-4D6E-8264-FB81E76EAB5F}" srcOrd="1" destOrd="0" presId="urn:microsoft.com/office/officeart/2005/8/layout/lProcess2"/>
    <dgm:cxn modelId="{08903E30-8277-499D-BD25-BDF191277BE3}" type="presOf" srcId="{4D1AE8CE-3F99-4B46-BA40-E0825BA315F6}" destId="{3F3BB326-8DA4-4301-80BF-650A124DC156}" srcOrd="1" destOrd="0" presId="urn:microsoft.com/office/officeart/2005/8/layout/lProcess2"/>
    <dgm:cxn modelId="{31081ED8-2647-48A3-AFF8-9A57158297B5}" type="presOf" srcId="{44D0C7BC-63F2-49F1-909D-B84F23432D78}" destId="{B5404F6F-F07E-4A5E-A04C-18B32060A628}" srcOrd="0" destOrd="0" presId="urn:microsoft.com/office/officeart/2005/8/layout/lProcess2"/>
    <dgm:cxn modelId="{91CDBED3-1FB8-459A-B405-51F3DE0FD74C}" type="presOf" srcId="{EBAF7F07-D309-4ACD-86BF-268B70589F44}" destId="{A9577766-FDDD-41EB-BDF8-05DF5D52DC26}" srcOrd="0" destOrd="0" presId="urn:microsoft.com/office/officeart/2005/8/layout/lProcess2"/>
    <dgm:cxn modelId="{2D47BF6C-5F5E-4093-B384-B7DDF2022D26}" srcId="{FEC020B1-B027-4DBD-87AF-AFD7591E7096}" destId="{8DDF2FFB-C2EB-401B-98F6-64D0C441D768}" srcOrd="3" destOrd="0" parTransId="{23F653EE-15E4-49ED-9304-6192CDCF2932}" sibTransId="{27793E22-5A05-421C-8321-425F75839D87}"/>
    <dgm:cxn modelId="{8192091F-B90E-4BD4-9A1E-ACA66EC013A0}" srcId="{15E33BB4-F4F7-4139-AB94-E73C48127577}" destId="{4D1AE8CE-3F99-4B46-BA40-E0825BA315F6}" srcOrd="1" destOrd="0" parTransId="{D325494F-CEE1-461E-A5A3-7ABCB08AE46C}" sibTransId="{DE5B1FDE-67F8-447A-AB7B-4BD5338D9A93}"/>
    <dgm:cxn modelId="{B1461076-6585-45C7-B030-D43A3886C091}" srcId="{30A7A126-4693-42FF-8095-3722EC5D7EDC}" destId="{8B6102CF-B645-413D-BE8E-6144519AA570}" srcOrd="3" destOrd="0" parTransId="{2512F949-32BA-424B-A606-1EE57CF26188}" sibTransId="{64500A81-C4E3-4951-9323-0ECF5AA68101}"/>
    <dgm:cxn modelId="{2406CB56-8EFD-471F-9228-697EC71628FE}" srcId="{96101889-B12F-4BDC-965C-2148876D57E0}" destId="{3A9A00BC-6BA8-449D-9B97-27B5DECFF8F8}" srcOrd="3" destOrd="0" parTransId="{58357A22-E226-477E-9A82-234A3A9B759E}" sibTransId="{E30F9988-050D-4A7C-985E-77DA7F4BBA9E}"/>
    <dgm:cxn modelId="{7C0D2EC4-3EAA-4690-9183-00968DC3477D}" type="presOf" srcId="{15E33BB4-F4F7-4139-AB94-E73C48127577}" destId="{E71470C5-C3B3-450C-B59D-77D7593500AE}" srcOrd="0" destOrd="0" presId="urn:microsoft.com/office/officeart/2005/8/layout/lProcess2"/>
    <dgm:cxn modelId="{BB15F0C2-25D9-4CCB-A335-E62A6F4B1DAB}" srcId="{30A7A126-4693-42FF-8095-3722EC5D7EDC}" destId="{9DD10104-56BC-4BA6-8F80-D5A1A8625B93}" srcOrd="2" destOrd="0" parTransId="{7EBDA1EC-44BC-415E-88DD-014BEF5444DE}" sibTransId="{48D16956-6282-4DA0-A79E-43D26AF10A49}"/>
    <dgm:cxn modelId="{335FF345-DA7A-4B30-8A99-4495DDE7E65A}" type="presOf" srcId="{75D8AD4C-24C6-479B-A49B-676F4CA20395}" destId="{3BF1BD5B-1F8D-4F7A-B3BC-CA6E2FE342A9}" srcOrd="0" destOrd="0" presId="urn:microsoft.com/office/officeart/2005/8/layout/lProcess2"/>
    <dgm:cxn modelId="{059EC858-3E41-4251-B6EA-CD054C85A10E}" type="presOf" srcId="{1DA6B84F-5FC2-44B0-8A2D-2908FD725774}" destId="{05C0F175-27A9-4CFC-B09F-32EC981719C0}" srcOrd="1" destOrd="0" presId="urn:microsoft.com/office/officeart/2005/8/layout/lProcess2"/>
    <dgm:cxn modelId="{2EB34B41-A056-4F6B-9D3B-7492FFDB748B}" type="presOf" srcId="{9DD10104-56BC-4BA6-8F80-D5A1A8625B93}" destId="{D91FB015-19D9-4DA0-88FB-C8AB76D65098}" srcOrd="0" destOrd="0" presId="urn:microsoft.com/office/officeart/2005/8/layout/lProcess2"/>
    <dgm:cxn modelId="{97C65529-FEE9-4767-BBDC-56D6E5104F37}" srcId="{EBAF7F07-D309-4ACD-86BF-268B70589F44}" destId="{6C81F90C-8F3C-45D3-920F-8320D7146C40}" srcOrd="0" destOrd="0" parTransId="{4520703D-FFB0-49E0-AB35-4C34058F38CC}" sibTransId="{36C46C29-B57C-4337-8C98-5C34DDDC211D}"/>
    <dgm:cxn modelId="{B270E3E0-4AC0-49DB-8BA8-8421AC5BB1B7}" type="presOf" srcId="{30A7A126-4693-42FF-8095-3722EC5D7EDC}" destId="{A288C088-985A-4E88-8617-4A8494ECB541}" srcOrd="1" destOrd="0" presId="urn:microsoft.com/office/officeart/2005/8/layout/lProcess2"/>
    <dgm:cxn modelId="{3F4B905E-9A02-4A7A-A979-839D9DDDF190}" type="presOf" srcId="{FEC020B1-B027-4DBD-87AF-AFD7591E7096}" destId="{88AA6E98-E081-41E3-9E81-3F33868567F7}" srcOrd="0" destOrd="0" presId="urn:microsoft.com/office/officeart/2005/8/layout/lProcess2"/>
    <dgm:cxn modelId="{194E78B0-AB88-40DE-96A3-930485084B69}" srcId="{96101889-B12F-4BDC-965C-2148876D57E0}" destId="{EE445BF8-3065-4FBE-B717-A96551041E3B}" srcOrd="2" destOrd="0" parTransId="{B393A06A-EA70-4B9B-94ED-082DD109A2DB}" sibTransId="{35C4B7AC-2B33-4C8F-9492-3DC86B2DEC39}"/>
    <dgm:cxn modelId="{980F61D1-3A4C-44E1-B537-5BC021804478}" type="presOf" srcId="{30A7A126-4693-42FF-8095-3722EC5D7EDC}" destId="{D87985F0-ADD5-4D99-933A-B1AE12BD3680}" srcOrd="0" destOrd="0" presId="urn:microsoft.com/office/officeart/2005/8/layout/lProcess2"/>
    <dgm:cxn modelId="{9095164A-2E22-4074-9D0A-0E1EED5571A9}" srcId="{EBAF7F07-D309-4ACD-86BF-268B70589F44}" destId="{7E169AA7-FFF0-44BB-B9B1-C573EF96897A}" srcOrd="4" destOrd="0" parTransId="{7386F0AB-65A5-460B-BC78-B77FB9A390D7}" sibTransId="{EB688ECF-4327-46D7-9EFD-8803A6348841}"/>
    <dgm:cxn modelId="{5EAEFFE7-7357-4BDB-994E-0D58EC01C2A5}" type="presOf" srcId="{1A18C761-60D6-4095-AE69-ACBC67AF90ED}" destId="{03AFCDEF-969A-4C2A-BA2E-8C9C2E8A0698}" srcOrd="0" destOrd="0" presId="urn:microsoft.com/office/officeart/2005/8/layout/lProcess2"/>
    <dgm:cxn modelId="{CC121B4C-BA55-498D-92B0-14E519BC7F1B}" srcId="{1A18C761-60D6-4095-AE69-ACBC67AF90ED}" destId="{99FE979A-3D7B-4E0C-B249-C3DA4FB691D4}" srcOrd="0" destOrd="0" parTransId="{EEB16904-3E2C-4762-9169-64611D5B82AB}" sibTransId="{784BE124-1F19-477E-9C6B-2C8E9B88ABE9}"/>
    <dgm:cxn modelId="{ECC80325-BFCE-4442-86FB-BFAB448EC696}" srcId="{1A18C761-60D6-4095-AE69-ACBC67AF90ED}" destId="{993E42EE-94A5-4146-9221-C0B3E29EB547}" srcOrd="4" destOrd="0" parTransId="{C64DE0C5-5D5F-42C3-8B8F-0A00FC3A36C2}" sibTransId="{38B080C2-BADD-435A-9DD1-7D9CFB996FB5}"/>
    <dgm:cxn modelId="{B6003FFB-C010-42CD-AA36-35CB256C651F}" srcId="{4D1AE8CE-3F99-4B46-BA40-E0825BA315F6}" destId="{2F463B05-02C5-4F77-A4C8-58796A6C2776}" srcOrd="2" destOrd="0" parTransId="{489625A6-36E3-426F-8D44-FAAE42B5DCD5}" sibTransId="{A59B1801-6270-4DC8-8DDA-4D2C6DC03F58}"/>
    <dgm:cxn modelId="{79C638ED-1B92-4042-A370-71E3D3A5D7D6}" type="presOf" srcId="{4D1AE8CE-3F99-4B46-BA40-E0825BA315F6}" destId="{9D3B7C63-40B2-449B-A4E5-E5F37CDDC97E}" srcOrd="0" destOrd="0" presId="urn:microsoft.com/office/officeart/2005/8/layout/lProcess2"/>
    <dgm:cxn modelId="{B70DCB08-23AA-4018-AADB-D2176604B191}" type="presOf" srcId="{FEC020B1-B027-4DBD-87AF-AFD7591E7096}" destId="{6F761486-2D50-4433-A183-5A2BE5CAAFAE}" srcOrd="1" destOrd="0" presId="urn:microsoft.com/office/officeart/2005/8/layout/lProcess2"/>
    <dgm:cxn modelId="{F9DFB766-A6C2-44F4-BBD2-8380B34046B2}" type="presOf" srcId="{2F463B05-02C5-4F77-A4C8-58796A6C2776}" destId="{9008B34E-047A-41A7-9913-ABB070569FF4}" srcOrd="0" destOrd="0" presId="urn:microsoft.com/office/officeart/2005/8/layout/lProcess2"/>
    <dgm:cxn modelId="{7870A7E9-F57D-44D0-990A-0099CA9840A5}" srcId="{1DA6B84F-5FC2-44B0-8A2D-2908FD725774}" destId="{965B318D-62B4-48E8-B5B7-2D6EF21DE729}" srcOrd="3" destOrd="0" parTransId="{1DEE3F1C-3155-4D29-AF2C-FF3061FA5986}" sibTransId="{F3C21365-DE0D-4A54-A0D3-C702E03D27D9}"/>
    <dgm:cxn modelId="{0EDF63DC-936C-44BE-855D-30DFCDBB94EC}" type="presOf" srcId="{2ED2D1D3-48CE-49EE-9A20-E7258AEFCECA}" destId="{D28516B3-8F7C-43E1-9912-2E5A40907248}" srcOrd="0" destOrd="0" presId="urn:microsoft.com/office/officeart/2005/8/layout/lProcess2"/>
    <dgm:cxn modelId="{55AAE485-EF21-4C43-AEF2-B9BCFA68BB46}" type="presOf" srcId="{993E42EE-94A5-4146-9221-C0B3E29EB547}" destId="{E051F6D3-5244-4826-AAB5-81D2569BD597}" srcOrd="0" destOrd="0" presId="urn:microsoft.com/office/officeart/2005/8/layout/lProcess2"/>
    <dgm:cxn modelId="{BA0599F6-77D1-4249-88B9-E4EBB196E77D}" srcId="{FEC020B1-B027-4DBD-87AF-AFD7591E7096}" destId="{BD6B496D-B9EE-465A-94D2-69A0E8F48513}" srcOrd="4" destOrd="0" parTransId="{A75773A2-96D2-4342-B515-6735B3351882}" sibTransId="{18BCA165-A3EF-4F25-97FD-5CA7785C954C}"/>
    <dgm:cxn modelId="{D825C22E-E3C6-4AC0-A2D5-1F1F41642D35}" srcId="{15E33BB4-F4F7-4139-AB94-E73C48127577}" destId="{30A7A126-4693-42FF-8095-3722EC5D7EDC}" srcOrd="0" destOrd="0" parTransId="{483A1CEB-07F4-44EC-B846-51962782964D}" sibTransId="{6D748EA8-EC50-47AC-B6C9-5BF4B4CC03C9}"/>
    <dgm:cxn modelId="{3D6D27EE-71C6-4C97-807E-C0E8B026B804}" srcId="{1DA6B84F-5FC2-44B0-8A2D-2908FD725774}" destId="{AC77C193-35EB-4215-9B09-76147D4AE0DF}" srcOrd="1" destOrd="0" parTransId="{BC103A49-C845-4F59-84D4-A91D53892F4D}" sibTransId="{FA583A79-7C64-40D6-9954-8B1E7EA024B7}"/>
    <dgm:cxn modelId="{2C8E32A3-7A27-41E1-9FFE-F284F9633A9D}" type="presOf" srcId="{3B8D3B88-4107-4B3C-8F24-66DA26FFDB1C}" destId="{70BB62C2-4790-42F8-8EB2-AB59E1D94A2D}" srcOrd="0" destOrd="0" presId="urn:microsoft.com/office/officeart/2005/8/layout/lProcess2"/>
    <dgm:cxn modelId="{4A68861F-62ED-417A-9D65-9A7012BF24FD}" type="presOf" srcId="{7E169AA7-FFF0-44BB-B9B1-C573EF96897A}" destId="{233E5FB6-32C7-4C59-B2F4-481509209B02}" srcOrd="0" destOrd="0" presId="urn:microsoft.com/office/officeart/2005/8/layout/lProcess2"/>
    <dgm:cxn modelId="{B5FD05DA-6A50-4734-BED4-15A29CB8E166}" srcId="{96101889-B12F-4BDC-965C-2148876D57E0}" destId="{0D6DF009-673D-46D7-B096-49C6B8120794}" srcOrd="4" destOrd="0" parTransId="{421E79F2-EF80-45A7-9269-8F01991C97C0}" sibTransId="{0C371B8F-6A74-4598-AA75-18012F7925DD}"/>
    <dgm:cxn modelId="{D3C177C1-8472-4B29-90F5-2ACE16DE5706}" srcId="{1DA6B84F-5FC2-44B0-8A2D-2908FD725774}" destId="{E61EA3FD-D9C2-430F-8B9E-6246D6A2FE90}" srcOrd="2" destOrd="0" parTransId="{A2E2D94F-D77C-4E82-8D37-FCD5489AB138}" sibTransId="{60ADE33F-C46D-4506-B6A5-F3309CCB8E17}"/>
    <dgm:cxn modelId="{3B584F44-FD12-4855-9CFD-86B25DBA3966}" type="presOf" srcId="{A4FB84C1-3712-4D66-9EEC-D51CFD7DC1BD}" destId="{327AB405-D836-4681-A7D9-A3278A62DE47}" srcOrd="0" destOrd="0" presId="urn:microsoft.com/office/officeart/2005/8/layout/lProcess2"/>
    <dgm:cxn modelId="{9596F7EF-BD93-4E92-ABB4-2966A43C8EA8}" srcId="{15E33BB4-F4F7-4139-AB94-E73C48127577}" destId="{EBAF7F07-D309-4ACD-86BF-268B70589F44}" srcOrd="5" destOrd="0" parTransId="{D6E66121-D8E7-4CF9-9E61-44B8E88F4B9A}" sibTransId="{A71A3A78-0F4A-4387-93DA-50C7AE47E8C9}"/>
    <dgm:cxn modelId="{698E8982-1C0C-4E10-8786-47F5D04975BF}" srcId="{15E33BB4-F4F7-4139-AB94-E73C48127577}" destId="{FEC020B1-B027-4DBD-87AF-AFD7591E7096}" srcOrd="6" destOrd="0" parTransId="{A9C08BD5-27B8-48AF-8081-06E8AD8BE52A}" sibTransId="{CD348B09-2BE6-4131-95D4-72BF996A9053}"/>
    <dgm:cxn modelId="{1EDD5011-729C-4B32-97E7-4F4DB50A83C7}" srcId="{FEC020B1-B027-4DBD-87AF-AFD7591E7096}" destId="{75D8AD4C-24C6-479B-A49B-676F4CA20395}" srcOrd="1" destOrd="0" parTransId="{37463C12-A160-4FC6-BD8D-B1ABFD422A40}" sibTransId="{18C8D724-5F79-4BC6-8664-7A2BAF39D876}"/>
    <dgm:cxn modelId="{B917E62A-BCF4-4F49-9721-126A40C180CA}" srcId="{EBAF7F07-D309-4ACD-86BF-268B70589F44}" destId="{4BE43F11-5DE7-4CCC-9BCE-ED209DEC9CB5}" srcOrd="1" destOrd="0" parTransId="{B38EDBA4-A86C-4B38-9EE4-5F6E969898D9}" sibTransId="{A584835F-211C-4703-ABAF-3BD592BB1D29}"/>
    <dgm:cxn modelId="{DC3C07D6-A4DB-4C30-96C1-E2BDE193403D}" type="presOf" srcId="{4A6AAD81-5E93-41F5-8320-08CE8AD60CCB}" destId="{52A21CD3-4468-4841-BA84-E70A160054B7}" srcOrd="0" destOrd="0" presId="urn:microsoft.com/office/officeart/2005/8/layout/lProcess2"/>
    <dgm:cxn modelId="{C9F57286-EEB7-4E30-AC14-DBEBEAE9FA4E}" srcId="{4D1AE8CE-3F99-4B46-BA40-E0825BA315F6}" destId="{150DA9E9-42B5-4D48-B149-B9262354FE9E}" srcOrd="1" destOrd="0" parTransId="{8EF318D5-BA86-41C2-9F81-4F9FF13DEFDE}" sibTransId="{CAF030F9-8875-44AB-87ED-4B0EE818448F}"/>
    <dgm:cxn modelId="{6E69F304-11D7-4274-A29D-9AFFE06FB898}" type="presOf" srcId="{665A173F-D335-40E7-9358-4336C00581AB}" destId="{D30DAC22-DCB0-49EE-82B1-3440591462C9}" srcOrd="0" destOrd="0" presId="urn:microsoft.com/office/officeart/2005/8/layout/lProcess2"/>
    <dgm:cxn modelId="{013893C1-64EA-4672-A6A5-62FE554F6129}" type="presOf" srcId="{1A18C761-60D6-4095-AE69-ACBC67AF90ED}" destId="{C88F007B-9E06-402E-A25B-4C3926B8D7FE}" srcOrd="1" destOrd="0" presId="urn:microsoft.com/office/officeart/2005/8/layout/lProcess2"/>
    <dgm:cxn modelId="{56E1B621-C820-4E67-8258-6FB05632DE7D}" srcId="{30A7A126-4693-42FF-8095-3722EC5D7EDC}" destId="{3B45FC64-8888-45D3-ADDA-68270B4230D1}" srcOrd="4" destOrd="0" parTransId="{7D6A2944-7253-4634-BB48-C075E79DC538}" sibTransId="{CB20DB38-7C4E-4C96-B3AB-2A6AE2E12FAA}"/>
    <dgm:cxn modelId="{F7D3BBDE-6BE3-43E5-9761-D7044E6B7DCD}" type="presOf" srcId="{6C81F90C-8F3C-45D3-920F-8320D7146C40}" destId="{A67AD596-06B2-4C3D-A537-440788655B13}" srcOrd="0" destOrd="0" presId="urn:microsoft.com/office/officeart/2005/8/layout/lProcess2"/>
    <dgm:cxn modelId="{3B3E38F7-AE32-4D07-8148-EF55BA5206DD}" srcId="{15E33BB4-F4F7-4139-AB94-E73C48127577}" destId="{96101889-B12F-4BDC-965C-2148876D57E0}" srcOrd="3" destOrd="0" parTransId="{BF3BE8CE-6BB8-4A2C-AC71-5A33B9F1E463}" sibTransId="{68826FE8-3028-4791-A4CD-22CBBD58509C}"/>
    <dgm:cxn modelId="{9CBD4E03-B382-4F86-AACF-3093BFFA57BA}" type="presOf" srcId="{8DDF2FFB-C2EB-401B-98F6-64D0C441D768}" destId="{C167D844-24D5-4A99-90B6-3ADC709184EB}" srcOrd="0" destOrd="0" presId="urn:microsoft.com/office/officeart/2005/8/layout/lProcess2"/>
    <dgm:cxn modelId="{45AFF97A-9007-4A58-8F4B-ACEE0024A693}" srcId="{30A7A126-4693-42FF-8095-3722EC5D7EDC}" destId="{3B8D3B88-4107-4B3C-8F24-66DA26FFDB1C}" srcOrd="1" destOrd="0" parTransId="{C1438444-B9EA-426A-A426-ADBC108B9A3C}" sibTransId="{87B59149-CCC9-4C8D-8C7E-29EA17770A85}"/>
    <dgm:cxn modelId="{768C2E9F-B66B-42B1-A687-45D9D757A588}" type="presOf" srcId="{150DA9E9-42B5-4D48-B149-B9262354FE9E}" destId="{2552D3E6-1E55-49C0-9FBD-D08C5EA91DDD}" srcOrd="0" destOrd="0" presId="urn:microsoft.com/office/officeart/2005/8/layout/lProcess2"/>
    <dgm:cxn modelId="{11BD3364-1C1D-48D2-8A48-F1AB2ADD8BB1}" type="presOf" srcId="{AC77C193-35EB-4215-9B09-76147D4AE0DF}" destId="{B8B1CEC6-7279-4887-9A18-3C8A67B3CE43}" srcOrd="0" destOrd="0" presId="urn:microsoft.com/office/officeart/2005/8/layout/lProcess2"/>
    <dgm:cxn modelId="{74D151B4-5CDE-4CE5-97BE-A55EA30A27EA}" type="presOf" srcId="{E61EA3FD-D9C2-430F-8B9E-6246D6A2FE90}" destId="{90F80022-4A42-4162-B5AD-9FB9A8479256}" srcOrd="0" destOrd="0" presId="urn:microsoft.com/office/officeart/2005/8/layout/lProcess2"/>
    <dgm:cxn modelId="{C54E9FA6-58DC-4CA0-BE89-1FE3E08EFB0F}" srcId="{1DA6B84F-5FC2-44B0-8A2D-2908FD725774}" destId="{2CD1C404-6220-4173-A57C-A8932BD33D96}" srcOrd="0" destOrd="0" parTransId="{9DADF106-BAB5-4C89-A5AE-E61399595D37}" sibTransId="{AA405B29-92E3-4BFC-ACAA-98469C693349}"/>
    <dgm:cxn modelId="{F6F47A5D-D274-40CD-8CB6-36D3CAA979D5}" srcId="{96101889-B12F-4BDC-965C-2148876D57E0}" destId="{44D0C7BC-63F2-49F1-909D-B84F23432D78}" srcOrd="0" destOrd="0" parTransId="{12B4696E-D3D5-4BBF-8983-1F01D9A2784A}" sibTransId="{E58C1C9F-81E3-45F8-9EFF-A1A9124B10F4}"/>
    <dgm:cxn modelId="{23A2AA95-DBAD-492D-A826-B9B822705404}" type="presOf" srcId="{13521BC3-DD47-4951-B344-E2EA69EEB71F}" destId="{F392E958-F4FB-4133-B13A-8C214C6B47EB}" srcOrd="0" destOrd="0" presId="urn:microsoft.com/office/officeart/2005/8/layout/lProcess2"/>
    <dgm:cxn modelId="{75A0739B-9439-40C2-92EE-548E7B1BC8D3}" srcId="{1DA6B84F-5FC2-44B0-8A2D-2908FD725774}" destId="{2CE33885-3590-4269-BFD0-169B7829D545}" srcOrd="4" destOrd="0" parTransId="{BDB3528A-66A7-4D4B-862A-B47584DBF55E}" sibTransId="{2C39E62C-1042-43DA-927A-D8AA08214BBE}"/>
    <dgm:cxn modelId="{7FF5F99B-B374-44B9-9F60-3FAE9AD79093}" type="presOf" srcId="{96101889-B12F-4BDC-965C-2148876D57E0}" destId="{CDF8DD40-A50B-4AF3-9089-696D1A05A0FF}" srcOrd="1" destOrd="0" presId="urn:microsoft.com/office/officeart/2005/8/layout/lProcess2"/>
    <dgm:cxn modelId="{5E7D9D04-97EB-4594-8B6F-6517726925A1}" srcId="{15E33BB4-F4F7-4139-AB94-E73C48127577}" destId="{1A18C761-60D6-4095-AE69-ACBC67AF90ED}" srcOrd="4" destOrd="0" parTransId="{22BBFBD1-6B8F-4805-A4AA-389FCD5EC9B9}" sibTransId="{EC428449-FDAD-4C54-8220-744D53049E77}"/>
    <dgm:cxn modelId="{6896865B-022A-43E0-A82C-E0378D522B61}" srcId="{4D1AE8CE-3F99-4B46-BA40-E0825BA315F6}" destId="{FE0BE61F-E848-41B3-A094-E7E8A43493CC}" srcOrd="4" destOrd="0" parTransId="{A88FC12E-1DE6-4C71-BCFB-DB97507E5EDC}" sibTransId="{B9793DB5-A9A7-4530-9573-E80FCD893659}"/>
    <dgm:cxn modelId="{D8FDE7BF-1CF0-4E91-B30E-FB45502EAF47}" type="presOf" srcId="{8B6102CF-B645-413D-BE8E-6144519AA570}" destId="{2BE235D2-E566-4BE0-804F-FD5413E30CB9}" srcOrd="0" destOrd="0" presId="urn:microsoft.com/office/officeart/2005/8/layout/lProcess2"/>
    <dgm:cxn modelId="{29692619-F364-4254-ABE7-72714333C550}" type="presOf" srcId="{7B068B77-3BDF-4096-834F-80D5564787FE}" destId="{2D833685-C57A-4F0E-ABC3-C0429C3B2E53}" srcOrd="0" destOrd="0" presId="urn:microsoft.com/office/officeart/2005/8/layout/lProcess2"/>
    <dgm:cxn modelId="{8C659C58-9AE5-4EC9-B556-5C44454D9B45}" srcId="{EBAF7F07-D309-4ACD-86BF-268B70589F44}" destId="{665A173F-D335-40E7-9358-4336C00581AB}" srcOrd="2" destOrd="0" parTransId="{1D21B598-43E7-41DC-A463-8884D77D1D1C}" sibTransId="{3E4C246A-7C24-43C8-B1B5-2F886594536A}"/>
    <dgm:cxn modelId="{F0AB747F-1210-48FD-81D6-8D66A44D5751}" type="presOf" srcId="{EE445BF8-3065-4FBE-B717-A96551041E3B}" destId="{80C3A317-34E0-45D6-BBA2-175B62C77641}" srcOrd="0" destOrd="0" presId="urn:microsoft.com/office/officeart/2005/8/layout/lProcess2"/>
    <dgm:cxn modelId="{D23653AB-952A-446F-95D5-1BEE072D777F}" srcId="{4D1AE8CE-3F99-4B46-BA40-E0825BA315F6}" destId="{4A6AAD81-5E93-41F5-8320-08CE8AD60CCB}" srcOrd="3" destOrd="0" parTransId="{167ACC8D-0BBA-4609-AEAE-35D4C35802D8}" sibTransId="{81672194-E070-4EDA-B8A1-5E4A65A005B4}"/>
    <dgm:cxn modelId="{3518BDAA-64B0-4D12-9A23-8B2C50E1F9F6}" type="presOf" srcId="{99FE979A-3D7B-4E0C-B249-C3DA4FB691D4}" destId="{E9E9F1C8-B77F-4C90-8D5D-09DA1C385C70}" srcOrd="0" destOrd="0" presId="urn:microsoft.com/office/officeart/2005/8/layout/lProcess2"/>
    <dgm:cxn modelId="{5FF88D95-714D-4E98-A462-6CC3461E63ED}" type="presOf" srcId="{0DA98C19-B758-41C6-9973-D29E8D3DCDEA}" destId="{443C0984-A75F-49AB-B17F-2BEF3EB7CF98}" srcOrd="0" destOrd="0" presId="urn:microsoft.com/office/officeart/2005/8/layout/lProcess2"/>
    <dgm:cxn modelId="{4D23FF89-66B4-4A2B-A3BE-6A759A30813E}" type="presOf" srcId="{4BE43F11-5DE7-4CCC-9BCE-ED209DEC9CB5}" destId="{0FC75D48-2614-4691-960A-6756D31B1866}" srcOrd="0" destOrd="0" presId="urn:microsoft.com/office/officeart/2005/8/layout/lProcess2"/>
    <dgm:cxn modelId="{33884212-33FD-4669-AB50-F097BDC6DBFD}" srcId="{1A18C761-60D6-4095-AE69-ACBC67AF90ED}" destId="{A1289056-0E5A-454D-975C-33758CA3B641}" srcOrd="3" destOrd="0" parTransId="{DA2F48E5-378E-41DB-AFE0-AD67DDA434E8}" sibTransId="{DEF1B736-DF47-4D36-9D8A-56049823C105}"/>
    <dgm:cxn modelId="{F22844A8-92B0-4422-95F2-961B056E9149}" type="presOf" srcId="{FE0BE61F-E848-41B3-A094-E7E8A43493CC}" destId="{573063C5-8B09-414B-8852-69B275CB55EB}" srcOrd="0" destOrd="0" presId="urn:microsoft.com/office/officeart/2005/8/layout/lProcess2"/>
    <dgm:cxn modelId="{A4518B27-0645-4856-ADC6-E8520240F1B8}" type="presOf" srcId="{0D6DF009-673D-46D7-B096-49C6B8120794}" destId="{06D08197-C4CE-4363-8BAE-4F5827E93120}" srcOrd="0" destOrd="0" presId="urn:microsoft.com/office/officeart/2005/8/layout/lProcess2"/>
    <dgm:cxn modelId="{DCD81976-E29C-408C-8EF5-DD580E2A3F31}" srcId="{FEC020B1-B027-4DBD-87AF-AFD7591E7096}" destId="{13521BC3-DD47-4951-B344-E2EA69EEB71F}" srcOrd="0" destOrd="0" parTransId="{BE9A828B-7CF8-4ADA-B13A-8F58D126E7B5}" sibTransId="{4677014C-D563-401C-A1F7-E18106A82A1A}"/>
    <dgm:cxn modelId="{889F8C0A-1E7B-4952-8806-678431424513}" srcId="{1A18C761-60D6-4095-AE69-ACBC67AF90ED}" destId="{2ED2D1D3-48CE-49EE-9A20-E7258AEFCECA}" srcOrd="1" destOrd="0" parTransId="{635E6FB1-B5F3-49EC-8AB4-BCBD4000C435}" sibTransId="{3FA67756-8C5E-47F0-A144-FAA4477EDD1B}"/>
    <dgm:cxn modelId="{54703DA8-CC9C-4DA4-BE7B-437960D956E5}" type="presOf" srcId="{A1289056-0E5A-454D-975C-33758CA3B641}" destId="{739B16B7-7AF5-43CB-AA2C-4A2144363FD3}" srcOrd="0" destOrd="0" presId="urn:microsoft.com/office/officeart/2005/8/layout/lProcess2"/>
    <dgm:cxn modelId="{3CB3D045-57B7-4027-B507-BA8F64BB7A38}" type="presOf" srcId="{F021BF7C-4A87-4697-81FA-7ED0E9681632}" destId="{714016EC-86F5-4FA0-AA4A-272E52C502F1}" srcOrd="0" destOrd="0" presId="urn:microsoft.com/office/officeart/2005/8/layout/lProcess2"/>
    <dgm:cxn modelId="{80329900-F693-498B-8597-439116C053B7}" type="presOf" srcId="{1DA6B84F-5FC2-44B0-8A2D-2908FD725774}" destId="{46D7D315-38F8-4BF4-A5C1-45647DABFE5C}" srcOrd="0" destOrd="0" presId="urn:microsoft.com/office/officeart/2005/8/layout/lProcess2"/>
    <dgm:cxn modelId="{5B271B05-E6A4-412B-8369-0039A5006993}" type="presOf" srcId="{BD6B496D-B9EE-465A-94D2-69A0E8F48513}" destId="{FACD838D-FE91-43CC-8264-835E04BFC151}" srcOrd="0" destOrd="0" presId="urn:microsoft.com/office/officeart/2005/8/layout/lProcess2"/>
    <dgm:cxn modelId="{3332C6E4-617F-46E5-9C1A-C1209A7C94A1}" type="presOf" srcId="{3A9A00BC-6BA8-449D-9B97-27B5DECFF8F8}" destId="{8B88EBD8-0CCA-4648-ACC3-BCBEEC242AD1}" srcOrd="0" destOrd="0" presId="urn:microsoft.com/office/officeart/2005/8/layout/lProcess2"/>
    <dgm:cxn modelId="{37A360F0-5F65-4BE0-93B6-8DDBF8221EB4}" srcId="{FEC020B1-B027-4DBD-87AF-AFD7591E7096}" destId="{0DA98C19-B758-41C6-9973-D29E8D3DCDEA}" srcOrd="2" destOrd="0" parTransId="{41920DD7-6693-4A27-B389-02E9317A8B37}" sibTransId="{B56C3563-7E9E-4DC8-BF9A-61A4B5BDF8D6}"/>
    <dgm:cxn modelId="{2B5A916D-C2D0-45C6-9792-C9497888DFDB}" type="presOf" srcId="{965B318D-62B4-48E8-B5B7-2D6EF21DE729}" destId="{F77A3F4E-8772-4298-AA99-94AEC343153C}" srcOrd="0" destOrd="0" presId="urn:microsoft.com/office/officeart/2005/8/layout/lProcess2"/>
    <dgm:cxn modelId="{1C385F84-56B3-4489-9019-2FD99ECF4057}" type="presParOf" srcId="{E71470C5-C3B3-450C-B59D-77D7593500AE}" destId="{22F5B30A-3337-4138-8CDC-F253B8F0A8ED}" srcOrd="0" destOrd="0" presId="urn:microsoft.com/office/officeart/2005/8/layout/lProcess2"/>
    <dgm:cxn modelId="{1A791E78-95A4-4EE1-8782-5039A34FF838}" type="presParOf" srcId="{22F5B30A-3337-4138-8CDC-F253B8F0A8ED}" destId="{D87985F0-ADD5-4D99-933A-B1AE12BD3680}" srcOrd="0" destOrd="0" presId="urn:microsoft.com/office/officeart/2005/8/layout/lProcess2"/>
    <dgm:cxn modelId="{57C7F8CE-39AB-4D0F-9BA2-59B6BC8CB710}" type="presParOf" srcId="{22F5B30A-3337-4138-8CDC-F253B8F0A8ED}" destId="{A288C088-985A-4E88-8617-4A8494ECB541}" srcOrd="1" destOrd="0" presId="urn:microsoft.com/office/officeart/2005/8/layout/lProcess2"/>
    <dgm:cxn modelId="{D48BED82-2130-47EC-853A-7EFBFC6CA1BC}" type="presParOf" srcId="{22F5B30A-3337-4138-8CDC-F253B8F0A8ED}" destId="{9F25543F-D52C-4C57-88BA-01E675A2DC25}" srcOrd="2" destOrd="0" presId="urn:microsoft.com/office/officeart/2005/8/layout/lProcess2"/>
    <dgm:cxn modelId="{E7AB2ED1-75EF-4155-8808-9B3EBC532D7D}" type="presParOf" srcId="{9F25543F-D52C-4C57-88BA-01E675A2DC25}" destId="{00FC617C-D6A4-4640-9C12-AFCDD0B12829}" srcOrd="0" destOrd="0" presId="urn:microsoft.com/office/officeart/2005/8/layout/lProcess2"/>
    <dgm:cxn modelId="{60203078-A263-4FE1-8977-DF9E9AF1816B}" type="presParOf" srcId="{00FC617C-D6A4-4640-9C12-AFCDD0B12829}" destId="{327AB405-D836-4681-A7D9-A3278A62DE47}" srcOrd="0" destOrd="0" presId="urn:microsoft.com/office/officeart/2005/8/layout/lProcess2"/>
    <dgm:cxn modelId="{91A70D56-E4BC-4A9E-9108-FE30FEC5E414}" type="presParOf" srcId="{00FC617C-D6A4-4640-9C12-AFCDD0B12829}" destId="{1B892BC4-F6CA-4F87-9313-703A91DCE30A}" srcOrd="1" destOrd="0" presId="urn:microsoft.com/office/officeart/2005/8/layout/lProcess2"/>
    <dgm:cxn modelId="{EC310504-950A-477D-AA5E-7BEF03C5F81F}" type="presParOf" srcId="{00FC617C-D6A4-4640-9C12-AFCDD0B12829}" destId="{70BB62C2-4790-42F8-8EB2-AB59E1D94A2D}" srcOrd="2" destOrd="0" presId="urn:microsoft.com/office/officeart/2005/8/layout/lProcess2"/>
    <dgm:cxn modelId="{2FCFC920-41EE-4177-95FB-61DE6B3DFB66}" type="presParOf" srcId="{00FC617C-D6A4-4640-9C12-AFCDD0B12829}" destId="{39118EEC-FCC4-4EA9-BBF6-9D63E006A518}" srcOrd="3" destOrd="0" presId="urn:microsoft.com/office/officeart/2005/8/layout/lProcess2"/>
    <dgm:cxn modelId="{AE375285-3DC2-4A94-9DBB-1A37C2ADA0F4}" type="presParOf" srcId="{00FC617C-D6A4-4640-9C12-AFCDD0B12829}" destId="{D91FB015-19D9-4DA0-88FB-C8AB76D65098}" srcOrd="4" destOrd="0" presId="urn:microsoft.com/office/officeart/2005/8/layout/lProcess2"/>
    <dgm:cxn modelId="{16101E77-4109-4A8A-A88D-6C28214AE34B}" type="presParOf" srcId="{00FC617C-D6A4-4640-9C12-AFCDD0B12829}" destId="{4BCFC33A-D73E-4D46-A4A3-CFC705039A84}" srcOrd="5" destOrd="0" presId="urn:microsoft.com/office/officeart/2005/8/layout/lProcess2"/>
    <dgm:cxn modelId="{7F7A3569-617D-433C-A040-477A9CEF8840}" type="presParOf" srcId="{00FC617C-D6A4-4640-9C12-AFCDD0B12829}" destId="{2BE235D2-E566-4BE0-804F-FD5413E30CB9}" srcOrd="6" destOrd="0" presId="urn:microsoft.com/office/officeart/2005/8/layout/lProcess2"/>
    <dgm:cxn modelId="{BD1603D9-1EF8-489C-9994-8F06DD4CB7F6}" type="presParOf" srcId="{00FC617C-D6A4-4640-9C12-AFCDD0B12829}" destId="{D9886332-6CCE-4B24-A9E5-2F52B2B2D740}" srcOrd="7" destOrd="0" presId="urn:microsoft.com/office/officeart/2005/8/layout/lProcess2"/>
    <dgm:cxn modelId="{5EA2B446-BD48-49F4-9F04-9313E948D07E}" type="presParOf" srcId="{00FC617C-D6A4-4640-9C12-AFCDD0B12829}" destId="{7EE8544A-1308-40D0-A525-5F0BAB6790FB}" srcOrd="8" destOrd="0" presId="urn:microsoft.com/office/officeart/2005/8/layout/lProcess2"/>
    <dgm:cxn modelId="{1B942E32-F822-434E-9D0E-7C0BE5249A15}" type="presParOf" srcId="{E71470C5-C3B3-450C-B59D-77D7593500AE}" destId="{81BCAC89-3AB1-4938-8C2D-D03B8AEB2C81}" srcOrd="1" destOrd="0" presId="urn:microsoft.com/office/officeart/2005/8/layout/lProcess2"/>
    <dgm:cxn modelId="{349C8505-CCCD-4275-BDD2-DC87F9FCE032}" type="presParOf" srcId="{E71470C5-C3B3-450C-B59D-77D7593500AE}" destId="{232D3978-748D-4D0E-90D4-FD91D1C6142E}" srcOrd="2" destOrd="0" presId="urn:microsoft.com/office/officeart/2005/8/layout/lProcess2"/>
    <dgm:cxn modelId="{311E905D-112D-4E4D-ACD7-5E024F431823}" type="presParOf" srcId="{232D3978-748D-4D0E-90D4-FD91D1C6142E}" destId="{9D3B7C63-40B2-449B-A4E5-E5F37CDDC97E}" srcOrd="0" destOrd="0" presId="urn:microsoft.com/office/officeart/2005/8/layout/lProcess2"/>
    <dgm:cxn modelId="{005E12F8-D78B-4CF9-AA53-86FE3F271698}" type="presParOf" srcId="{232D3978-748D-4D0E-90D4-FD91D1C6142E}" destId="{3F3BB326-8DA4-4301-80BF-650A124DC156}" srcOrd="1" destOrd="0" presId="urn:microsoft.com/office/officeart/2005/8/layout/lProcess2"/>
    <dgm:cxn modelId="{B2AFE76D-4CB2-4EFC-B2A6-DD24858CA59B}" type="presParOf" srcId="{232D3978-748D-4D0E-90D4-FD91D1C6142E}" destId="{166CB1F9-F0FB-46D3-8D84-02E3C26DB16F}" srcOrd="2" destOrd="0" presId="urn:microsoft.com/office/officeart/2005/8/layout/lProcess2"/>
    <dgm:cxn modelId="{A095AF74-979D-4026-B4C8-884F72AC860F}" type="presParOf" srcId="{166CB1F9-F0FB-46D3-8D84-02E3C26DB16F}" destId="{217546C8-04FF-47B9-AA58-E4F2F7818A06}" srcOrd="0" destOrd="0" presId="urn:microsoft.com/office/officeart/2005/8/layout/lProcess2"/>
    <dgm:cxn modelId="{47623EC1-6663-453C-A1F7-B59FEF14585A}" type="presParOf" srcId="{217546C8-04FF-47B9-AA58-E4F2F7818A06}" destId="{714016EC-86F5-4FA0-AA4A-272E52C502F1}" srcOrd="0" destOrd="0" presId="urn:microsoft.com/office/officeart/2005/8/layout/lProcess2"/>
    <dgm:cxn modelId="{9B8F6BE5-C5F5-4862-95FC-81A497F3908A}" type="presParOf" srcId="{217546C8-04FF-47B9-AA58-E4F2F7818A06}" destId="{51EB2B05-CE66-476D-857B-EA5D07ED05DE}" srcOrd="1" destOrd="0" presId="urn:microsoft.com/office/officeart/2005/8/layout/lProcess2"/>
    <dgm:cxn modelId="{ABE2B5DA-222D-4DD7-B0BB-5AC541D17137}" type="presParOf" srcId="{217546C8-04FF-47B9-AA58-E4F2F7818A06}" destId="{2552D3E6-1E55-49C0-9FBD-D08C5EA91DDD}" srcOrd="2" destOrd="0" presId="urn:microsoft.com/office/officeart/2005/8/layout/lProcess2"/>
    <dgm:cxn modelId="{4D7BE24B-2881-40BE-AD7D-3AB76F750B9D}" type="presParOf" srcId="{217546C8-04FF-47B9-AA58-E4F2F7818A06}" destId="{B45D618D-ABE9-4086-8BC1-B53C621A6E7B}" srcOrd="3" destOrd="0" presId="urn:microsoft.com/office/officeart/2005/8/layout/lProcess2"/>
    <dgm:cxn modelId="{F45EBF5B-C69D-4832-BD50-47799AB6B299}" type="presParOf" srcId="{217546C8-04FF-47B9-AA58-E4F2F7818A06}" destId="{9008B34E-047A-41A7-9913-ABB070569FF4}" srcOrd="4" destOrd="0" presId="urn:microsoft.com/office/officeart/2005/8/layout/lProcess2"/>
    <dgm:cxn modelId="{8E43B397-5534-4941-BDB4-0F5B372A5D9F}" type="presParOf" srcId="{217546C8-04FF-47B9-AA58-E4F2F7818A06}" destId="{8985338F-5E20-4842-9BD2-DD49B76A156C}" srcOrd="5" destOrd="0" presId="urn:microsoft.com/office/officeart/2005/8/layout/lProcess2"/>
    <dgm:cxn modelId="{947F6AB7-A625-45E9-8673-AEBF4C96ED70}" type="presParOf" srcId="{217546C8-04FF-47B9-AA58-E4F2F7818A06}" destId="{52A21CD3-4468-4841-BA84-E70A160054B7}" srcOrd="6" destOrd="0" presId="urn:microsoft.com/office/officeart/2005/8/layout/lProcess2"/>
    <dgm:cxn modelId="{1D1D8939-BE7D-45AA-8A85-EAD47AF6CD5A}" type="presParOf" srcId="{217546C8-04FF-47B9-AA58-E4F2F7818A06}" destId="{7392CD77-62A6-4764-801A-B720C5DB2E8B}" srcOrd="7" destOrd="0" presId="urn:microsoft.com/office/officeart/2005/8/layout/lProcess2"/>
    <dgm:cxn modelId="{8A543527-4595-40F1-9C08-E3D577DADA01}" type="presParOf" srcId="{217546C8-04FF-47B9-AA58-E4F2F7818A06}" destId="{573063C5-8B09-414B-8852-69B275CB55EB}" srcOrd="8" destOrd="0" presId="urn:microsoft.com/office/officeart/2005/8/layout/lProcess2"/>
    <dgm:cxn modelId="{58162486-9AFC-4612-A367-5A9491FB2D47}" type="presParOf" srcId="{E71470C5-C3B3-450C-B59D-77D7593500AE}" destId="{7F9846C3-59EE-471B-8CFD-1CC1EDC63CE1}" srcOrd="3" destOrd="0" presId="urn:microsoft.com/office/officeart/2005/8/layout/lProcess2"/>
    <dgm:cxn modelId="{F166AFC5-850D-4F48-B641-373EC9320765}" type="presParOf" srcId="{E71470C5-C3B3-450C-B59D-77D7593500AE}" destId="{064AE287-7DAA-4A75-BCF7-6CAE05520861}" srcOrd="4" destOrd="0" presId="urn:microsoft.com/office/officeart/2005/8/layout/lProcess2"/>
    <dgm:cxn modelId="{BBEDE14A-97BC-4616-91E7-4E9C2ECF88BB}" type="presParOf" srcId="{064AE287-7DAA-4A75-BCF7-6CAE05520861}" destId="{46D7D315-38F8-4BF4-A5C1-45647DABFE5C}" srcOrd="0" destOrd="0" presId="urn:microsoft.com/office/officeart/2005/8/layout/lProcess2"/>
    <dgm:cxn modelId="{8A635055-AACF-4609-A89D-B097C8967D20}" type="presParOf" srcId="{064AE287-7DAA-4A75-BCF7-6CAE05520861}" destId="{05C0F175-27A9-4CFC-B09F-32EC981719C0}" srcOrd="1" destOrd="0" presId="urn:microsoft.com/office/officeart/2005/8/layout/lProcess2"/>
    <dgm:cxn modelId="{33964A8C-8C6A-45F1-816D-F2D011249726}" type="presParOf" srcId="{064AE287-7DAA-4A75-BCF7-6CAE05520861}" destId="{C6E3765F-1449-43E8-9FC9-1EB90EBACFA5}" srcOrd="2" destOrd="0" presId="urn:microsoft.com/office/officeart/2005/8/layout/lProcess2"/>
    <dgm:cxn modelId="{B51C44FB-45E8-4DA6-BAF1-FD5191DD8385}" type="presParOf" srcId="{C6E3765F-1449-43E8-9FC9-1EB90EBACFA5}" destId="{23E6AD2F-5F21-458F-98D5-6D9D4744B0BB}" srcOrd="0" destOrd="0" presId="urn:microsoft.com/office/officeart/2005/8/layout/lProcess2"/>
    <dgm:cxn modelId="{7A342D62-8F26-42D7-95A9-F6486DD50162}" type="presParOf" srcId="{23E6AD2F-5F21-458F-98D5-6D9D4744B0BB}" destId="{E9A0442E-5756-45E4-B078-1CF0B79A7E07}" srcOrd="0" destOrd="0" presId="urn:microsoft.com/office/officeart/2005/8/layout/lProcess2"/>
    <dgm:cxn modelId="{959F447F-ACDF-4328-932C-7C9CF88DD081}" type="presParOf" srcId="{23E6AD2F-5F21-458F-98D5-6D9D4744B0BB}" destId="{0736462E-7FF2-4FF8-AD7A-85AA3811C15F}" srcOrd="1" destOrd="0" presId="urn:microsoft.com/office/officeart/2005/8/layout/lProcess2"/>
    <dgm:cxn modelId="{B34E0438-7422-403B-886F-90F797F9E4B4}" type="presParOf" srcId="{23E6AD2F-5F21-458F-98D5-6D9D4744B0BB}" destId="{B8B1CEC6-7279-4887-9A18-3C8A67B3CE43}" srcOrd="2" destOrd="0" presId="urn:microsoft.com/office/officeart/2005/8/layout/lProcess2"/>
    <dgm:cxn modelId="{45DC81CB-FE9F-4FFF-8292-7C5EF47CB17B}" type="presParOf" srcId="{23E6AD2F-5F21-458F-98D5-6D9D4744B0BB}" destId="{079F186F-9BDF-480C-B81F-CD65F21B2714}" srcOrd="3" destOrd="0" presId="urn:microsoft.com/office/officeart/2005/8/layout/lProcess2"/>
    <dgm:cxn modelId="{FA5F2408-3AB4-4816-810F-D0BED4021207}" type="presParOf" srcId="{23E6AD2F-5F21-458F-98D5-6D9D4744B0BB}" destId="{90F80022-4A42-4162-B5AD-9FB9A8479256}" srcOrd="4" destOrd="0" presId="urn:microsoft.com/office/officeart/2005/8/layout/lProcess2"/>
    <dgm:cxn modelId="{94565218-311E-499A-9D65-3495970F727E}" type="presParOf" srcId="{23E6AD2F-5F21-458F-98D5-6D9D4744B0BB}" destId="{39A97A8C-C1E8-4C7F-A595-8397ABEB3969}" srcOrd="5" destOrd="0" presId="urn:microsoft.com/office/officeart/2005/8/layout/lProcess2"/>
    <dgm:cxn modelId="{38146D4A-536F-4018-97C1-3CB60F5E2742}" type="presParOf" srcId="{23E6AD2F-5F21-458F-98D5-6D9D4744B0BB}" destId="{F77A3F4E-8772-4298-AA99-94AEC343153C}" srcOrd="6" destOrd="0" presId="urn:microsoft.com/office/officeart/2005/8/layout/lProcess2"/>
    <dgm:cxn modelId="{2C8BE342-9CEB-4AEB-85FF-977311D40139}" type="presParOf" srcId="{23E6AD2F-5F21-458F-98D5-6D9D4744B0BB}" destId="{90D0D2DD-C503-436E-AB8C-A11DD1EFBF79}" srcOrd="7" destOrd="0" presId="urn:microsoft.com/office/officeart/2005/8/layout/lProcess2"/>
    <dgm:cxn modelId="{E7C34A75-9082-4C0C-ACC5-1E0003E90C26}" type="presParOf" srcId="{23E6AD2F-5F21-458F-98D5-6D9D4744B0BB}" destId="{61026355-100F-4320-8320-200F42F183DF}" srcOrd="8" destOrd="0" presId="urn:microsoft.com/office/officeart/2005/8/layout/lProcess2"/>
    <dgm:cxn modelId="{7F5E5E12-F0C1-4D84-8165-B420F7B66E57}" type="presParOf" srcId="{E71470C5-C3B3-450C-B59D-77D7593500AE}" destId="{EA2C8814-AC77-44E8-9592-00B75CBCCD38}" srcOrd="5" destOrd="0" presId="urn:microsoft.com/office/officeart/2005/8/layout/lProcess2"/>
    <dgm:cxn modelId="{780B1D13-6FB6-4D3A-BA51-92BEF4E9B675}" type="presParOf" srcId="{E71470C5-C3B3-450C-B59D-77D7593500AE}" destId="{88540ABF-CB40-4ECE-8FDE-D9C65A7B7F0B}" srcOrd="6" destOrd="0" presId="urn:microsoft.com/office/officeart/2005/8/layout/lProcess2"/>
    <dgm:cxn modelId="{5839BA48-4CE6-4544-A320-03307EC2268A}" type="presParOf" srcId="{88540ABF-CB40-4ECE-8FDE-D9C65A7B7F0B}" destId="{6F22CD77-029C-433F-9D63-F66642E3B5B2}" srcOrd="0" destOrd="0" presId="urn:microsoft.com/office/officeart/2005/8/layout/lProcess2"/>
    <dgm:cxn modelId="{3F281054-4166-469E-AD68-70BE82DB089D}" type="presParOf" srcId="{88540ABF-CB40-4ECE-8FDE-D9C65A7B7F0B}" destId="{CDF8DD40-A50B-4AF3-9089-696D1A05A0FF}" srcOrd="1" destOrd="0" presId="urn:microsoft.com/office/officeart/2005/8/layout/lProcess2"/>
    <dgm:cxn modelId="{6E2F1AF4-1544-493D-930A-0E725A915465}" type="presParOf" srcId="{88540ABF-CB40-4ECE-8FDE-D9C65A7B7F0B}" destId="{AD947FB3-9B95-4178-AEC2-D46EF9C1E02D}" srcOrd="2" destOrd="0" presId="urn:microsoft.com/office/officeart/2005/8/layout/lProcess2"/>
    <dgm:cxn modelId="{6918B228-6298-4FFB-8172-95C4B868A67A}" type="presParOf" srcId="{AD947FB3-9B95-4178-AEC2-D46EF9C1E02D}" destId="{C7107BEE-4F1A-42C9-A758-A9B27FDEA68E}" srcOrd="0" destOrd="0" presId="urn:microsoft.com/office/officeart/2005/8/layout/lProcess2"/>
    <dgm:cxn modelId="{72FE1CDA-BEA9-45C0-A962-CD80542E2414}" type="presParOf" srcId="{C7107BEE-4F1A-42C9-A758-A9B27FDEA68E}" destId="{B5404F6F-F07E-4A5E-A04C-18B32060A628}" srcOrd="0" destOrd="0" presId="urn:microsoft.com/office/officeart/2005/8/layout/lProcess2"/>
    <dgm:cxn modelId="{4E9F93EA-7E91-4CFA-AAD5-821405FDED25}" type="presParOf" srcId="{C7107BEE-4F1A-42C9-A758-A9B27FDEA68E}" destId="{6A0800E6-7A9F-43F8-81CA-BAD17DD739E9}" srcOrd="1" destOrd="0" presId="urn:microsoft.com/office/officeart/2005/8/layout/lProcess2"/>
    <dgm:cxn modelId="{F8E97E36-880D-4D8D-9FBB-4BEF0915F929}" type="presParOf" srcId="{C7107BEE-4F1A-42C9-A758-A9B27FDEA68E}" destId="{F816929C-FD6C-4ABF-A152-E942E6682683}" srcOrd="2" destOrd="0" presId="urn:microsoft.com/office/officeart/2005/8/layout/lProcess2"/>
    <dgm:cxn modelId="{C751A4C5-D5E1-47C8-A217-8715D8201FE5}" type="presParOf" srcId="{C7107BEE-4F1A-42C9-A758-A9B27FDEA68E}" destId="{E9F9ACD6-6A5D-42FC-84FA-26017AC89EDE}" srcOrd="3" destOrd="0" presId="urn:microsoft.com/office/officeart/2005/8/layout/lProcess2"/>
    <dgm:cxn modelId="{705A863C-32D4-4531-B9C7-F9CC322B737F}" type="presParOf" srcId="{C7107BEE-4F1A-42C9-A758-A9B27FDEA68E}" destId="{80C3A317-34E0-45D6-BBA2-175B62C77641}" srcOrd="4" destOrd="0" presId="urn:microsoft.com/office/officeart/2005/8/layout/lProcess2"/>
    <dgm:cxn modelId="{99357A85-C64F-4454-9B22-17D068054796}" type="presParOf" srcId="{C7107BEE-4F1A-42C9-A758-A9B27FDEA68E}" destId="{B9FD9B9D-3336-4137-B152-9DF0D597FC1F}" srcOrd="5" destOrd="0" presId="urn:microsoft.com/office/officeart/2005/8/layout/lProcess2"/>
    <dgm:cxn modelId="{16940063-ADDF-4554-8004-E1A25AE6BFD2}" type="presParOf" srcId="{C7107BEE-4F1A-42C9-A758-A9B27FDEA68E}" destId="{8B88EBD8-0CCA-4648-ACC3-BCBEEC242AD1}" srcOrd="6" destOrd="0" presId="urn:microsoft.com/office/officeart/2005/8/layout/lProcess2"/>
    <dgm:cxn modelId="{1F4F05F7-DF51-4F48-95B2-6BF752E81230}" type="presParOf" srcId="{C7107BEE-4F1A-42C9-A758-A9B27FDEA68E}" destId="{7251937B-E5CD-4824-96ED-C4CA50C4A8D0}" srcOrd="7" destOrd="0" presId="urn:microsoft.com/office/officeart/2005/8/layout/lProcess2"/>
    <dgm:cxn modelId="{2A67144D-CFF0-4B4A-9124-E9231A7B74E1}" type="presParOf" srcId="{C7107BEE-4F1A-42C9-A758-A9B27FDEA68E}" destId="{06D08197-C4CE-4363-8BAE-4F5827E93120}" srcOrd="8" destOrd="0" presId="urn:microsoft.com/office/officeart/2005/8/layout/lProcess2"/>
    <dgm:cxn modelId="{AEDD0400-D8C9-43FC-ADCF-A8E68E5EBBFF}" type="presParOf" srcId="{E71470C5-C3B3-450C-B59D-77D7593500AE}" destId="{6EC710F5-72F0-40BE-9CE9-4D09CC484C08}" srcOrd="7" destOrd="0" presId="urn:microsoft.com/office/officeart/2005/8/layout/lProcess2"/>
    <dgm:cxn modelId="{8335557B-3866-4410-953E-D6B52767B774}" type="presParOf" srcId="{E71470C5-C3B3-450C-B59D-77D7593500AE}" destId="{08DF8A7C-A50E-4B7D-A1E6-A86E5D75874B}" srcOrd="8" destOrd="0" presId="urn:microsoft.com/office/officeart/2005/8/layout/lProcess2"/>
    <dgm:cxn modelId="{A023407E-3219-497B-8143-0E2893E496C2}" type="presParOf" srcId="{08DF8A7C-A50E-4B7D-A1E6-A86E5D75874B}" destId="{03AFCDEF-969A-4C2A-BA2E-8C9C2E8A0698}" srcOrd="0" destOrd="0" presId="urn:microsoft.com/office/officeart/2005/8/layout/lProcess2"/>
    <dgm:cxn modelId="{022EAAE8-7DC0-4B6D-B2DD-029CAF77DEF5}" type="presParOf" srcId="{08DF8A7C-A50E-4B7D-A1E6-A86E5D75874B}" destId="{C88F007B-9E06-402E-A25B-4C3926B8D7FE}" srcOrd="1" destOrd="0" presId="urn:microsoft.com/office/officeart/2005/8/layout/lProcess2"/>
    <dgm:cxn modelId="{D363F610-C3EF-420C-8C99-34B5D8CC99E1}" type="presParOf" srcId="{08DF8A7C-A50E-4B7D-A1E6-A86E5D75874B}" destId="{6EC69AE3-493A-4D55-B750-F91DBB7D84C1}" srcOrd="2" destOrd="0" presId="urn:microsoft.com/office/officeart/2005/8/layout/lProcess2"/>
    <dgm:cxn modelId="{9FBA4F28-59A8-414B-9EB9-F41574920138}" type="presParOf" srcId="{6EC69AE3-493A-4D55-B750-F91DBB7D84C1}" destId="{3F3106DC-1A94-4360-87BC-D037C97741E5}" srcOrd="0" destOrd="0" presId="urn:microsoft.com/office/officeart/2005/8/layout/lProcess2"/>
    <dgm:cxn modelId="{4A6A99DD-5732-4E05-BEB3-F5768FF03C64}" type="presParOf" srcId="{3F3106DC-1A94-4360-87BC-D037C97741E5}" destId="{E9E9F1C8-B77F-4C90-8D5D-09DA1C385C70}" srcOrd="0" destOrd="0" presId="urn:microsoft.com/office/officeart/2005/8/layout/lProcess2"/>
    <dgm:cxn modelId="{B9F386F2-54D2-4870-B79F-CDEF1D7179D0}" type="presParOf" srcId="{3F3106DC-1A94-4360-87BC-D037C97741E5}" destId="{31E5659B-1BA2-4745-9965-03C1ACE53A4A}" srcOrd="1" destOrd="0" presId="urn:microsoft.com/office/officeart/2005/8/layout/lProcess2"/>
    <dgm:cxn modelId="{B45822A4-2983-4AE1-B07B-265B6E9B3211}" type="presParOf" srcId="{3F3106DC-1A94-4360-87BC-D037C97741E5}" destId="{D28516B3-8F7C-43E1-9912-2E5A40907248}" srcOrd="2" destOrd="0" presId="urn:microsoft.com/office/officeart/2005/8/layout/lProcess2"/>
    <dgm:cxn modelId="{74165E46-B9C8-4E33-AEDD-F27F3D7E285E}" type="presParOf" srcId="{3F3106DC-1A94-4360-87BC-D037C97741E5}" destId="{FACE9B6A-3B84-436C-935B-E3D37CB5792A}" srcOrd="3" destOrd="0" presId="urn:microsoft.com/office/officeart/2005/8/layout/lProcess2"/>
    <dgm:cxn modelId="{19AB0F12-6D93-46F7-99F7-A7AC35AA4067}" type="presParOf" srcId="{3F3106DC-1A94-4360-87BC-D037C97741E5}" destId="{2D833685-C57A-4F0E-ABC3-C0429C3B2E53}" srcOrd="4" destOrd="0" presId="urn:microsoft.com/office/officeart/2005/8/layout/lProcess2"/>
    <dgm:cxn modelId="{9F11310D-2D7E-42B5-831A-2AC93079182B}" type="presParOf" srcId="{3F3106DC-1A94-4360-87BC-D037C97741E5}" destId="{F706D092-2A00-455F-BCF4-A60690920681}" srcOrd="5" destOrd="0" presId="urn:microsoft.com/office/officeart/2005/8/layout/lProcess2"/>
    <dgm:cxn modelId="{A08FC698-8C21-46B9-9E88-A0AD987CAC7D}" type="presParOf" srcId="{3F3106DC-1A94-4360-87BC-D037C97741E5}" destId="{739B16B7-7AF5-43CB-AA2C-4A2144363FD3}" srcOrd="6" destOrd="0" presId="urn:microsoft.com/office/officeart/2005/8/layout/lProcess2"/>
    <dgm:cxn modelId="{D27A4558-C515-438E-8C47-C7E91E5D0A58}" type="presParOf" srcId="{3F3106DC-1A94-4360-87BC-D037C97741E5}" destId="{5BFD81E8-47E8-418C-A257-851378B2D42D}" srcOrd="7" destOrd="0" presId="urn:microsoft.com/office/officeart/2005/8/layout/lProcess2"/>
    <dgm:cxn modelId="{28D59C64-69C7-4EAD-8405-9C900076121A}" type="presParOf" srcId="{3F3106DC-1A94-4360-87BC-D037C97741E5}" destId="{E051F6D3-5244-4826-AAB5-81D2569BD597}" srcOrd="8" destOrd="0" presId="urn:microsoft.com/office/officeart/2005/8/layout/lProcess2"/>
    <dgm:cxn modelId="{2D3B9206-6C82-4C5C-BB33-9F84EE8EBD5A}" type="presParOf" srcId="{E71470C5-C3B3-450C-B59D-77D7593500AE}" destId="{DE2FED7D-C8FD-4B8F-BE16-E0F81D62CAD5}" srcOrd="9" destOrd="0" presId="urn:microsoft.com/office/officeart/2005/8/layout/lProcess2"/>
    <dgm:cxn modelId="{59EEE45D-A8BA-400A-92CB-4FB37922DBC5}" type="presParOf" srcId="{E71470C5-C3B3-450C-B59D-77D7593500AE}" destId="{16FA1303-7550-40E6-8AB6-D3ACD95C649E}" srcOrd="10" destOrd="0" presId="urn:microsoft.com/office/officeart/2005/8/layout/lProcess2"/>
    <dgm:cxn modelId="{53B943D4-CF51-4B8A-B42F-A4179F42F39A}" type="presParOf" srcId="{16FA1303-7550-40E6-8AB6-D3ACD95C649E}" destId="{A9577766-FDDD-41EB-BDF8-05DF5D52DC26}" srcOrd="0" destOrd="0" presId="urn:microsoft.com/office/officeart/2005/8/layout/lProcess2"/>
    <dgm:cxn modelId="{BE9FB94B-2FE5-4E63-A500-1269870C7751}" type="presParOf" srcId="{16FA1303-7550-40E6-8AB6-D3ACD95C649E}" destId="{07D3AAF7-F0FE-4D6E-8264-FB81E76EAB5F}" srcOrd="1" destOrd="0" presId="urn:microsoft.com/office/officeart/2005/8/layout/lProcess2"/>
    <dgm:cxn modelId="{3D2FC066-5C22-4087-8989-798E1241364B}" type="presParOf" srcId="{16FA1303-7550-40E6-8AB6-D3ACD95C649E}" destId="{0195E82F-2A1A-4E3B-A722-982DB5E8C212}" srcOrd="2" destOrd="0" presId="urn:microsoft.com/office/officeart/2005/8/layout/lProcess2"/>
    <dgm:cxn modelId="{7E647F5E-A14B-4AC5-9FD3-E8ADA7A31B73}" type="presParOf" srcId="{0195E82F-2A1A-4E3B-A722-982DB5E8C212}" destId="{C20EE7F4-10E7-4E2C-A112-56D4547C1836}" srcOrd="0" destOrd="0" presId="urn:microsoft.com/office/officeart/2005/8/layout/lProcess2"/>
    <dgm:cxn modelId="{A86EB02A-F921-4B30-B3F2-439A137589F1}" type="presParOf" srcId="{C20EE7F4-10E7-4E2C-A112-56D4547C1836}" destId="{A67AD596-06B2-4C3D-A537-440788655B13}" srcOrd="0" destOrd="0" presId="urn:microsoft.com/office/officeart/2005/8/layout/lProcess2"/>
    <dgm:cxn modelId="{45BDF387-8D88-45D1-A082-4845A5BE0910}" type="presParOf" srcId="{C20EE7F4-10E7-4E2C-A112-56D4547C1836}" destId="{512AEBF1-265F-4FDE-9F25-54B42FBB13B1}" srcOrd="1" destOrd="0" presId="urn:microsoft.com/office/officeart/2005/8/layout/lProcess2"/>
    <dgm:cxn modelId="{6C27ADAA-1E2A-46FB-8EE7-952A8509AA2F}" type="presParOf" srcId="{C20EE7F4-10E7-4E2C-A112-56D4547C1836}" destId="{0FC75D48-2614-4691-960A-6756D31B1866}" srcOrd="2" destOrd="0" presId="urn:microsoft.com/office/officeart/2005/8/layout/lProcess2"/>
    <dgm:cxn modelId="{FF86192E-8B6C-4F3D-B5F1-4D860C6C1CF2}" type="presParOf" srcId="{C20EE7F4-10E7-4E2C-A112-56D4547C1836}" destId="{A293DC59-5205-437D-9C00-0AA3A8AD23C9}" srcOrd="3" destOrd="0" presId="urn:microsoft.com/office/officeart/2005/8/layout/lProcess2"/>
    <dgm:cxn modelId="{ADE7B870-B7E9-49B1-BE5B-CA1D96B9A9F9}" type="presParOf" srcId="{C20EE7F4-10E7-4E2C-A112-56D4547C1836}" destId="{D30DAC22-DCB0-49EE-82B1-3440591462C9}" srcOrd="4" destOrd="0" presId="urn:microsoft.com/office/officeart/2005/8/layout/lProcess2"/>
    <dgm:cxn modelId="{A09191DB-F05F-4E02-B855-684CE1B67380}" type="presParOf" srcId="{C20EE7F4-10E7-4E2C-A112-56D4547C1836}" destId="{BDBFD5A1-8AF0-4003-8484-5BE2E2F1AB71}" srcOrd="5" destOrd="0" presId="urn:microsoft.com/office/officeart/2005/8/layout/lProcess2"/>
    <dgm:cxn modelId="{24DAACF1-200A-4C81-B2A5-B6C9CCCD75E9}" type="presParOf" srcId="{C20EE7F4-10E7-4E2C-A112-56D4547C1836}" destId="{1ECA319E-72D2-4600-B870-A93749C8E114}" srcOrd="6" destOrd="0" presId="urn:microsoft.com/office/officeart/2005/8/layout/lProcess2"/>
    <dgm:cxn modelId="{48C3ACA1-343B-4803-8610-48C83C13A4A0}" type="presParOf" srcId="{C20EE7F4-10E7-4E2C-A112-56D4547C1836}" destId="{83454AD6-4090-41CD-AA12-05DDEF9C64A9}" srcOrd="7" destOrd="0" presId="urn:microsoft.com/office/officeart/2005/8/layout/lProcess2"/>
    <dgm:cxn modelId="{1DA04B53-7BD3-4122-8B4F-1B2D0663B316}" type="presParOf" srcId="{C20EE7F4-10E7-4E2C-A112-56D4547C1836}" destId="{233E5FB6-32C7-4C59-B2F4-481509209B02}" srcOrd="8" destOrd="0" presId="urn:microsoft.com/office/officeart/2005/8/layout/lProcess2"/>
    <dgm:cxn modelId="{3D5AFC93-0A50-4BB0-B4D3-5757EF760825}" type="presParOf" srcId="{E71470C5-C3B3-450C-B59D-77D7593500AE}" destId="{E41FCA00-9A5B-478B-B233-EB09D0050CD3}" srcOrd="11" destOrd="0" presId="urn:microsoft.com/office/officeart/2005/8/layout/lProcess2"/>
    <dgm:cxn modelId="{9EBF1EDC-E49D-4D84-B97D-590B880AE846}" type="presParOf" srcId="{E71470C5-C3B3-450C-B59D-77D7593500AE}" destId="{C6F4C3A3-20BF-47F3-9187-365BB5A40422}" srcOrd="12" destOrd="0" presId="urn:microsoft.com/office/officeart/2005/8/layout/lProcess2"/>
    <dgm:cxn modelId="{C8FBC60E-D13A-4876-93C2-7D289469D29A}" type="presParOf" srcId="{C6F4C3A3-20BF-47F3-9187-365BB5A40422}" destId="{88AA6E98-E081-41E3-9E81-3F33868567F7}" srcOrd="0" destOrd="0" presId="urn:microsoft.com/office/officeart/2005/8/layout/lProcess2"/>
    <dgm:cxn modelId="{521B2596-31A9-4367-96EB-754AFAB3C879}" type="presParOf" srcId="{C6F4C3A3-20BF-47F3-9187-365BB5A40422}" destId="{6F761486-2D50-4433-A183-5A2BE5CAAFAE}" srcOrd="1" destOrd="0" presId="urn:microsoft.com/office/officeart/2005/8/layout/lProcess2"/>
    <dgm:cxn modelId="{595C483B-5B87-4B30-8142-6B33BE71C939}" type="presParOf" srcId="{C6F4C3A3-20BF-47F3-9187-365BB5A40422}" destId="{E30EDEA6-C7E6-4DDE-89AC-1C7FBC4BCEA8}" srcOrd="2" destOrd="0" presId="urn:microsoft.com/office/officeart/2005/8/layout/lProcess2"/>
    <dgm:cxn modelId="{F77C93BE-0000-43B1-B6B8-D5B47598BC1C}" type="presParOf" srcId="{E30EDEA6-C7E6-4DDE-89AC-1C7FBC4BCEA8}" destId="{6B8CD1EA-02E8-492E-8015-780A746B65F0}" srcOrd="0" destOrd="0" presId="urn:microsoft.com/office/officeart/2005/8/layout/lProcess2"/>
    <dgm:cxn modelId="{683904CB-4629-4373-B900-177985709CFE}" type="presParOf" srcId="{6B8CD1EA-02E8-492E-8015-780A746B65F0}" destId="{F392E958-F4FB-4133-B13A-8C214C6B47EB}" srcOrd="0" destOrd="0" presId="urn:microsoft.com/office/officeart/2005/8/layout/lProcess2"/>
    <dgm:cxn modelId="{07960804-2EDF-403C-88CE-0F15D8E75712}" type="presParOf" srcId="{6B8CD1EA-02E8-492E-8015-780A746B65F0}" destId="{24D7CEC4-761C-47E5-AE55-4A88415E6296}" srcOrd="1" destOrd="0" presId="urn:microsoft.com/office/officeart/2005/8/layout/lProcess2"/>
    <dgm:cxn modelId="{04269484-F077-42FC-87D5-A3F304E20657}" type="presParOf" srcId="{6B8CD1EA-02E8-492E-8015-780A746B65F0}" destId="{3BF1BD5B-1F8D-4F7A-B3BC-CA6E2FE342A9}" srcOrd="2" destOrd="0" presId="urn:microsoft.com/office/officeart/2005/8/layout/lProcess2"/>
    <dgm:cxn modelId="{AEE17FF8-8A76-491C-83E0-847EB4AD7B9C}" type="presParOf" srcId="{6B8CD1EA-02E8-492E-8015-780A746B65F0}" destId="{4B460612-7949-4647-A4ED-6FD46E443F97}" srcOrd="3" destOrd="0" presId="urn:microsoft.com/office/officeart/2005/8/layout/lProcess2"/>
    <dgm:cxn modelId="{94C290C8-40D5-4AC3-B42D-5FC48CF22CBF}" type="presParOf" srcId="{6B8CD1EA-02E8-492E-8015-780A746B65F0}" destId="{443C0984-A75F-49AB-B17F-2BEF3EB7CF98}" srcOrd="4" destOrd="0" presId="urn:microsoft.com/office/officeart/2005/8/layout/lProcess2"/>
    <dgm:cxn modelId="{68A9CED9-C762-4B46-A73F-39CDEDA29BBC}" type="presParOf" srcId="{6B8CD1EA-02E8-492E-8015-780A746B65F0}" destId="{42B4476B-400E-4613-A120-6258045FDAF4}" srcOrd="5" destOrd="0" presId="urn:microsoft.com/office/officeart/2005/8/layout/lProcess2"/>
    <dgm:cxn modelId="{39CA0FEF-3810-4F0A-9A7D-FA64AF85BB64}" type="presParOf" srcId="{6B8CD1EA-02E8-492E-8015-780A746B65F0}" destId="{C167D844-24D5-4A99-90B6-3ADC709184EB}" srcOrd="6" destOrd="0" presId="urn:microsoft.com/office/officeart/2005/8/layout/lProcess2"/>
    <dgm:cxn modelId="{730C7DDB-7A2F-4F27-9E34-58E4F6F961D6}" type="presParOf" srcId="{6B8CD1EA-02E8-492E-8015-780A746B65F0}" destId="{1A80860D-7963-43B5-841B-1AA78785BDBE}" srcOrd="7" destOrd="0" presId="urn:microsoft.com/office/officeart/2005/8/layout/lProcess2"/>
    <dgm:cxn modelId="{059FF35B-8202-4D6E-B190-AF0612F89137}" type="presParOf" srcId="{6B8CD1EA-02E8-492E-8015-780A746B65F0}" destId="{FACD838D-FE91-43CC-8264-835E04BFC15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985F0-ADD5-4D99-933A-B1AE12BD3680}">
      <dsp:nvSpPr>
        <dsp:cNvPr id="0" name=""/>
        <dsp:cNvSpPr/>
      </dsp:nvSpPr>
      <dsp:spPr>
        <a:xfrm>
          <a:off x="5977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Geocoding Option</a:t>
          </a:r>
        </a:p>
      </dsp:txBody>
      <dsp:txXfrm>
        <a:off x="5977" y="0"/>
        <a:ext cx="1103039" cy="1737360"/>
      </dsp:txXfrm>
    </dsp:sp>
    <dsp:sp modelId="{327AB405-D836-4681-A7D9-A3278A62DE47}">
      <dsp:nvSpPr>
        <dsp:cNvPr id="0" name=""/>
        <dsp:cNvSpPr/>
      </dsp:nvSpPr>
      <dsp:spPr>
        <a:xfrm>
          <a:off x="116281" y="1738455"/>
          <a:ext cx="882431" cy="66996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Google </a:t>
          </a: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Maps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5903" y="1758077"/>
        <a:ext cx="843187" cy="630716"/>
      </dsp:txXfrm>
    </dsp:sp>
    <dsp:sp modelId="{70BB62C2-4790-42F8-8EB2-AB59E1D94A2D}">
      <dsp:nvSpPr>
        <dsp:cNvPr id="0" name=""/>
        <dsp:cNvSpPr/>
      </dsp:nvSpPr>
      <dsp:spPr>
        <a:xfrm>
          <a:off x="116281" y="2511487"/>
          <a:ext cx="882431" cy="66996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Bing*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5903" y="2531109"/>
        <a:ext cx="843187" cy="630716"/>
      </dsp:txXfrm>
    </dsp:sp>
    <dsp:sp modelId="{D91FB015-19D9-4DA0-88FB-C8AB76D65098}">
      <dsp:nvSpPr>
        <dsp:cNvPr id="0" name=""/>
        <dsp:cNvSpPr/>
      </dsp:nvSpPr>
      <dsp:spPr>
        <a:xfrm>
          <a:off x="116281" y="3284519"/>
          <a:ext cx="882431" cy="66996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Esri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5903" y="3304141"/>
        <a:ext cx="843187" cy="630716"/>
      </dsp:txXfrm>
    </dsp:sp>
    <dsp:sp modelId="{2BE235D2-E566-4BE0-804F-FD5413E30CB9}">
      <dsp:nvSpPr>
        <dsp:cNvPr id="0" name=""/>
        <dsp:cNvSpPr/>
      </dsp:nvSpPr>
      <dsp:spPr>
        <a:xfrm>
          <a:off x="116281" y="4057551"/>
          <a:ext cx="882431" cy="66996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MetroGIS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5903" y="4077173"/>
        <a:ext cx="843187" cy="630716"/>
      </dsp:txXfrm>
    </dsp:sp>
    <dsp:sp modelId="{7EE8544A-1308-40D0-A525-5F0BAB6790FB}">
      <dsp:nvSpPr>
        <dsp:cNvPr id="0" name=""/>
        <dsp:cNvSpPr/>
      </dsp:nvSpPr>
      <dsp:spPr>
        <a:xfrm>
          <a:off x="116281" y="4830583"/>
          <a:ext cx="882431" cy="66996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MSGS**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5903" y="4850205"/>
        <a:ext cx="843187" cy="630716"/>
      </dsp:txXfrm>
    </dsp:sp>
    <dsp:sp modelId="{9D3B7C63-40B2-449B-A4E5-E5F37CDDC97E}">
      <dsp:nvSpPr>
        <dsp:cNvPr id="0" name=""/>
        <dsp:cNvSpPr/>
      </dsp:nvSpPr>
      <dsp:spPr>
        <a:xfrm>
          <a:off x="1191744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Available for </a:t>
          </a: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internal 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use?</a:t>
          </a:r>
        </a:p>
      </dsp:txBody>
      <dsp:txXfrm>
        <a:off x="1191744" y="0"/>
        <a:ext cx="1103039" cy="1737360"/>
      </dsp:txXfrm>
    </dsp:sp>
    <dsp:sp modelId="{714016EC-86F5-4FA0-AA4A-272E52C502F1}">
      <dsp:nvSpPr>
        <dsp:cNvPr id="0" name=""/>
        <dsp:cNvSpPr/>
      </dsp:nvSpPr>
      <dsp:spPr>
        <a:xfrm>
          <a:off x="1302048" y="1738455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1321670" y="1758077"/>
        <a:ext cx="843187" cy="630716"/>
      </dsp:txXfrm>
    </dsp:sp>
    <dsp:sp modelId="{2552D3E6-1E55-49C0-9FBD-D08C5EA91DDD}">
      <dsp:nvSpPr>
        <dsp:cNvPr id="0" name=""/>
        <dsp:cNvSpPr/>
      </dsp:nvSpPr>
      <dsp:spPr>
        <a:xfrm>
          <a:off x="1302048" y="2511487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21670" y="2531109"/>
        <a:ext cx="843187" cy="630716"/>
      </dsp:txXfrm>
    </dsp:sp>
    <dsp:sp modelId="{9008B34E-047A-41A7-9913-ABB070569FF4}">
      <dsp:nvSpPr>
        <dsp:cNvPr id="0" name=""/>
        <dsp:cNvSpPr/>
      </dsp:nvSpPr>
      <dsp:spPr>
        <a:xfrm>
          <a:off x="1302048" y="3284519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1321670" y="3304141"/>
        <a:ext cx="843187" cy="630716"/>
      </dsp:txXfrm>
    </dsp:sp>
    <dsp:sp modelId="{52A21CD3-4468-4841-BA84-E70A160054B7}">
      <dsp:nvSpPr>
        <dsp:cNvPr id="0" name=""/>
        <dsp:cNvSpPr/>
      </dsp:nvSpPr>
      <dsp:spPr>
        <a:xfrm>
          <a:off x="1302048" y="4057551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1321670" y="4077173"/>
        <a:ext cx="843187" cy="630716"/>
      </dsp:txXfrm>
    </dsp:sp>
    <dsp:sp modelId="{573063C5-8B09-414B-8852-69B275CB55EB}">
      <dsp:nvSpPr>
        <dsp:cNvPr id="0" name=""/>
        <dsp:cNvSpPr/>
      </dsp:nvSpPr>
      <dsp:spPr>
        <a:xfrm>
          <a:off x="1302048" y="4830583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21670" y="4850205"/>
        <a:ext cx="843187" cy="630716"/>
      </dsp:txXfrm>
    </dsp:sp>
    <dsp:sp modelId="{46D7D315-38F8-4BF4-A5C1-45647DABFE5C}">
      <dsp:nvSpPr>
        <dsp:cNvPr id="0" name=""/>
        <dsp:cNvSpPr/>
      </dsp:nvSpPr>
      <dsp:spPr>
        <a:xfrm>
          <a:off x="2377512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Supports batch processing?</a:t>
          </a:r>
        </a:p>
      </dsp:txBody>
      <dsp:txXfrm>
        <a:off x="2377512" y="0"/>
        <a:ext cx="1103039" cy="1737360"/>
      </dsp:txXfrm>
    </dsp:sp>
    <dsp:sp modelId="{E9A0442E-5756-45E4-B078-1CF0B79A7E07}">
      <dsp:nvSpPr>
        <dsp:cNvPr id="0" name=""/>
        <dsp:cNvSpPr/>
      </dsp:nvSpPr>
      <dsp:spPr>
        <a:xfrm>
          <a:off x="2487816" y="1738455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2507438" y="1758077"/>
        <a:ext cx="843187" cy="630716"/>
      </dsp:txXfrm>
    </dsp:sp>
    <dsp:sp modelId="{B8B1CEC6-7279-4887-9A18-3C8A67B3CE43}">
      <dsp:nvSpPr>
        <dsp:cNvPr id="0" name=""/>
        <dsp:cNvSpPr/>
      </dsp:nvSpPr>
      <dsp:spPr>
        <a:xfrm>
          <a:off x="2487816" y="2511487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507438" y="2531109"/>
        <a:ext cx="843187" cy="630716"/>
      </dsp:txXfrm>
    </dsp:sp>
    <dsp:sp modelId="{90F80022-4A42-4162-B5AD-9FB9A8479256}">
      <dsp:nvSpPr>
        <dsp:cNvPr id="0" name=""/>
        <dsp:cNvSpPr/>
      </dsp:nvSpPr>
      <dsp:spPr>
        <a:xfrm>
          <a:off x="2487816" y="3284519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2507438" y="3304141"/>
        <a:ext cx="843187" cy="630716"/>
      </dsp:txXfrm>
    </dsp:sp>
    <dsp:sp modelId="{F77A3F4E-8772-4298-AA99-94AEC343153C}">
      <dsp:nvSpPr>
        <dsp:cNvPr id="0" name=""/>
        <dsp:cNvSpPr/>
      </dsp:nvSpPr>
      <dsp:spPr>
        <a:xfrm>
          <a:off x="2487816" y="4057551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2507438" y="4077173"/>
        <a:ext cx="843187" cy="630716"/>
      </dsp:txXfrm>
    </dsp:sp>
    <dsp:sp modelId="{61026355-100F-4320-8320-200F42F183DF}">
      <dsp:nvSpPr>
        <dsp:cNvPr id="0" name=""/>
        <dsp:cNvSpPr/>
      </dsp:nvSpPr>
      <dsp:spPr>
        <a:xfrm>
          <a:off x="2487816" y="4830583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507438" y="4850205"/>
        <a:ext cx="843187" cy="630716"/>
      </dsp:txXfrm>
    </dsp:sp>
    <dsp:sp modelId="{6F22CD77-029C-433F-9D63-F66642E3B5B2}">
      <dsp:nvSpPr>
        <dsp:cNvPr id="0" name=""/>
        <dsp:cNvSpPr/>
      </dsp:nvSpPr>
      <dsp:spPr>
        <a:xfrm>
          <a:off x="3563280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Statewide coverage?</a:t>
          </a:r>
        </a:p>
      </dsp:txBody>
      <dsp:txXfrm>
        <a:off x="3563280" y="0"/>
        <a:ext cx="1103039" cy="1737360"/>
      </dsp:txXfrm>
    </dsp:sp>
    <dsp:sp modelId="{B5404F6F-F07E-4A5E-A04C-18B32060A628}">
      <dsp:nvSpPr>
        <dsp:cNvPr id="0" name=""/>
        <dsp:cNvSpPr/>
      </dsp:nvSpPr>
      <dsp:spPr>
        <a:xfrm>
          <a:off x="3673584" y="1738455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3693206" y="1758077"/>
        <a:ext cx="843187" cy="630716"/>
      </dsp:txXfrm>
    </dsp:sp>
    <dsp:sp modelId="{F816929C-FD6C-4ABF-A152-E942E6682683}">
      <dsp:nvSpPr>
        <dsp:cNvPr id="0" name=""/>
        <dsp:cNvSpPr/>
      </dsp:nvSpPr>
      <dsp:spPr>
        <a:xfrm>
          <a:off x="3673584" y="2511487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693206" y="2531109"/>
        <a:ext cx="843187" cy="630716"/>
      </dsp:txXfrm>
    </dsp:sp>
    <dsp:sp modelId="{80C3A317-34E0-45D6-BBA2-175B62C77641}">
      <dsp:nvSpPr>
        <dsp:cNvPr id="0" name=""/>
        <dsp:cNvSpPr/>
      </dsp:nvSpPr>
      <dsp:spPr>
        <a:xfrm>
          <a:off x="3673584" y="3284519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3693206" y="3304141"/>
        <a:ext cx="843187" cy="630716"/>
      </dsp:txXfrm>
    </dsp:sp>
    <dsp:sp modelId="{8B88EBD8-0CCA-4648-ACC3-BCBEEC242AD1}">
      <dsp:nvSpPr>
        <dsp:cNvPr id="0" name=""/>
        <dsp:cNvSpPr/>
      </dsp:nvSpPr>
      <dsp:spPr>
        <a:xfrm>
          <a:off x="3673584" y="4057551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3693206" y="4077173"/>
        <a:ext cx="843187" cy="630716"/>
      </dsp:txXfrm>
    </dsp:sp>
    <dsp:sp modelId="{06D08197-C4CE-4363-8BAE-4F5827E93120}">
      <dsp:nvSpPr>
        <dsp:cNvPr id="0" name=""/>
        <dsp:cNvSpPr/>
      </dsp:nvSpPr>
      <dsp:spPr>
        <a:xfrm>
          <a:off x="3673584" y="4830583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693206" y="4850205"/>
        <a:ext cx="843187" cy="630716"/>
      </dsp:txXfrm>
    </dsp:sp>
    <dsp:sp modelId="{03AFCDEF-969A-4C2A-BA2E-8C9C2E8A0698}">
      <dsp:nvSpPr>
        <dsp:cNvPr id="0" name=""/>
        <dsp:cNvSpPr/>
      </dsp:nvSpPr>
      <dsp:spPr>
        <a:xfrm>
          <a:off x="4749047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Developed with local data?</a:t>
          </a:r>
        </a:p>
      </dsp:txBody>
      <dsp:txXfrm>
        <a:off x="4749047" y="0"/>
        <a:ext cx="1103039" cy="1737360"/>
      </dsp:txXfrm>
    </dsp:sp>
    <dsp:sp modelId="{E9E9F1C8-B77F-4C90-8D5D-09DA1C385C70}">
      <dsp:nvSpPr>
        <dsp:cNvPr id="0" name=""/>
        <dsp:cNvSpPr/>
      </dsp:nvSpPr>
      <dsp:spPr>
        <a:xfrm>
          <a:off x="4859351" y="1738455"/>
          <a:ext cx="882431" cy="669960"/>
        </a:xfrm>
        <a:prstGeom prst="roundRect">
          <a:avLst>
            <a:gd name="adj" fmla="val 10000"/>
          </a:avLst>
        </a:prstGeom>
        <a:solidFill>
          <a:srgbClr val="EEECE1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Sometimes</a:t>
          </a:r>
        </a:p>
      </dsp:txBody>
      <dsp:txXfrm>
        <a:off x="4878973" y="1758077"/>
        <a:ext cx="843187" cy="630716"/>
      </dsp:txXfrm>
    </dsp:sp>
    <dsp:sp modelId="{D28516B3-8F7C-43E1-9912-2E5A40907248}">
      <dsp:nvSpPr>
        <dsp:cNvPr id="0" name=""/>
        <dsp:cNvSpPr/>
      </dsp:nvSpPr>
      <dsp:spPr>
        <a:xfrm>
          <a:off x="4859351" y="2511487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4878973" y="2531109"/>
        <a:ext cx="843187" cy="630716"/>
      </dsp:txXfrm>
    </dsp:sp>
    <dsp:sp modelId="{2D833685-C57A-4F0E-ABC3-C0429C3B2E53}">
      <dsp:nvSpPr>
        <dsp:cNvPr id="0" name=""/>
        <dsp:cNvSpPr/>
      </dsp:nvSpPr>
      <dsp:spPr>
        <a:xfrm>
          <a:off x="4859351" y="3284519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4878973" y="3304141"/>
        <a:ext cx="843187" cy="630716"/>
      </dsp:txXfrm>
    </dsp:sp>
    <dsp:sp modelId="{739B16B7-7AF5-43CB-AA2C-4A2144363FD3}">
      <dsp:nvSpPr>
        <dsp:cNvPr id="0" name=""/>
        <dsp:cNvSpPr/>
      </dsp:nvSpPr>
      <dsp:spPr>
        <a:xfrm>
          <a:off x="4859351" y="4057551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4878973" y="4077173"/>
        <a:ext cx="843187" cy="630716"/>
      </dsp:txXfrm>
    </dsp:sp>
    <dsp:sp modelId="{E051F6D3-5244-4826-AAB5-81D2569BD597}">
      <dsp:nvSpPr>
        <dsp:cNvPr id="0" name=""/>
        <dsp:cNvSpPr/>
      </dsp:nvSpPr>
      <dsp:spPr>
        <a:xfrm>
          <a:off x="4859351" y="4830583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4878973" y="4850205"/>
        <a:ext cx="843187" cy="630716"/>
      </dsp:txXfrm>
    </dsp:sp>
    <dsp:sp modelId="{A9577766-FDDD-41EB-BDF8-05DF5D52DC26}">
      <dsp:nvSpPr>
        <dsp:cNvPr id="0" name=""/>
        <dsp:cNvSpPr/>
      </dsp:nvSpPr>
      <dsp:spPr>
        <a:xfrm>
          <a:off x="5934815" y="0"/>
          <a:ext cx="1103039" cy="57912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Minnesota Focused?</a:t>
          </a:r>
        </a:p>
      </dsp:txBody>
      <dsp:txXfrm>
        <a:off x="5934815" y="0"/>
        <a:ext cx="1103039" cy="1737360"/>
      </dsp:txXfrm>
    </dsp:sp>
    <dsp:sp modelId="{A67AD596-06B2-4C3D-A537-440788655B13}">
      <dsp:nvSpPr>
        <dsp:cNvPr id="0" name=""/>
        <dsp:cNvSpPr/>
      </dsp:nvSpPr>
      <dsp:spPr>
        <a:xfrm>
          <a:off x="6045119" y="1738455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6064741" y="1758077"/>
        <a:ext cx="843187" cy="630716"/>
      </dsp:txXfrm>
    </dsp:sp>
    <dsp:sp modelId="{0FC75D48-2614-4691-960A-6756D31B1866}">
      <dsp:nvSpPr>
        <dsp:cNvPr id="0" name=""/>
        <dsp:cNvSpPr/>
      </dsp:nvSpPr>
      <dsp:spPr>
        <a:xfrm>
          <a:off x="6045119" y="2511487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64741" y="2531109"/>
        <a:ext cx="843187" cy="630716"/>
      </dsp:txXfrm>
    </dsp:sp>
    <dsp:sp modelId="{D30DAC22-DCB0-49EE-82B1-3440591462C9}">
      <dsp:nvSpPr>
        <dsp:cNvPr id="0" name=""/>
        <dsp:cNvSpPr/>
      </dsp:nvSpPr>
      <dsp:spPr>
        <a:xfrm>
          <a:off x="6045119" y="3284519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</a:p>
      </dsp:txBody>
      <dsp:txXfrm>
        <a:off x="6064741" y="3304141"/>
        <a:ext cx="843187" cy="630716"/>
      </dsp:txXfrm>
    </dsp:sp>
    <dsp:sp modelId="{1ECA319E-72D2-4600-B870-A93749C8E114}">
      <dsp:nvSpPr>
        <dsp:cNvPr id="0" name=""/>
        <dsp:cNvSpPr/>
      </dsp:nvSpPr>
      <dsp:spPr>
        <a:xfrm>
          <a:off x="6045119" y="4057551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</a:p>
      </dsp:txBody>
      <dsp:txXfrm>
        <a:off x="6064741" y="4077173"/>
        <a:ext cx="843187" cy="630716"/>
      </dsp:txXfrm>
    </dsp:sp>
    <dsp:sp modelId="{233E5FB6-32C7-4C59-B2F4-481509209B02}">
      <dsp:nvSpPr>
        <dsp:cNvPr id="0" name=""/>
        <dsp:cNvSpPr/>
      </dsp:nvSpPr>
      <dsp:spPr>
        <a:xfrm>
          <a:off x="6045119" y="4830583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64741" y="4850205"/>
        <a:ext cx="843187" cy="630716"/>
      </dsp:txXfrm>
    </dsp:sp>
    <dsp:sp modelId="{88AA6E98-E081-41E3-9E81-3F33868567F7}">
      <dsp:nvSpPr>
        <dsp:cNvPr id="0" name=""/>
        <dsp:cNvSpPr/>
      </dsp:nvSpPr>
      <dsp:spPr>
        <a:xfrm>
          <a:off x="7120583" y="0"/>
          <a:ext cx="1103039" cy="5791200"/>
        </a:xfrm>
        <a:prstGeom prst="roundRect">
          <a:avLst>
            <a:gd name="adj" fmla="val 10000"/>
          </a:avLst>
        </a:prstGeom>
        <a:solidFill>
          <a:srgbClr val="1F497D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Publicly accessible?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7120583" y="0"/>
        <a:ext cx="1103039" cy="1737360"/>
      </dsp:txXfrm>
    </dsp:sp>
    <dsp:sp modelId="{F392E958-F4FB-4133-B13A-8C214C6B47EB}">
      <dsp:nvSpPr>
        <dsp:cNvPr id="0" name=""/>
        <dsp:cNvSpPr/>
      </dsp:nvSpPr>
      <dsp:spPr>
        <a:xfrm>
          <a:off x="7230887" y="1738455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250509" y="1758077"/>
        <a:ext cx="843187" cy="630716"/>
      </dsp:txXfrm>
    </dsp:sp>
    <dsp:sp modelId="{3BF1BD5B-1F8D-4F7A-B3BC-CA6E2FE342A9}">
      <dsp:nvSpPr>
        <dsp:cNvPr id="0" name=""/>
        <dsp:cNvSpPr/>
      </dsp:nvSpPr>
      <dsp:spPr>
        <a:xfrm>
          <a:off x="7230887" y="2511487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250509" y="2531109"/>
        <a:ext cx="843187" cy="630716"/>
      </dsp:txXfrm>
    </dsp:sp>
    <dsp:sp modelId="{443C0984-A75F-49AB-B17F-2BEF3EB7CF98}">
      <dsp:nvSpPr>
        <dsp:cNvPr id="0" name=""/>
        <dsp:cNvSpPr/>
      </dsp:nvSpPr>
      <dsp:spPr>
        <a:xfrm>
          <a:off x="7230887" y="3284519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250509" y="3304141"/>
        <a:ext cx="843187" cy="630716"/>
      </dsp:txXfrm>
    </dsp:sp>
    <dsp:sp modelId="{C167D844-24D5-4A99-90B6-3ADC709184EB}">
      <dsp:nvSpPr>
        <dsp:cNvPr id="0" name=""/>
        <dsp:cNvSpPr/>
      </dsp:nvSpPr>
      <dsp:spPr>
        <a:xfrm>
          <a:off x="7230887" y="4057551"/>
          <a:ext cx="882431" cy="669960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Yes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250509" y="4077173"/>
        <a:ext cx="843187" cy="630716"/>
      </dsp:txXfrm>
    </dsp:sp>
    <dsp:sp modelId="{FACD838D-FE91-43CC-8264-835E04BFC151}">
      <dsp:nvSpPr>
        <dsp:cNvPr id="0" name=""/>
        <dsp:cNvSpPr/>
      </dsp:nvSpPr>
      <dsp:spPr>
        <a:xfrm>
          <a:off x="7230887" y="4830583"/>
          <a:ext cx="882431" cy="66996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</a:t>
          </a: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250509" y="4850205"/>
        <a:ext cx="843187" cy="630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62F474-EAC5-4D00-8C88-B28579B71933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8813BE-70B2-4C29-9C95-B54CA065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1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54366C-EC7D-4398-B5F8-B4F260324CFE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4FBB8-F3E7-49A2-8C82-60272B9FB1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8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5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D418-E260-4290-BC10-577A2242F2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2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Transit feed</a:t>
            </a:r>
            <a:r>
              <a:rPr lang="en-US" baseline="0" dirty="0" smtClean="0"/>
              <a:t> data comes from MetroTransit.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06403-36E5-4276-A638-3B3C5866048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to IT methods and standards. </a:t>
            </a:r>
            <a:r>
              <a:rPr lang="en-US" baseline="0" dirty="0" smtClean="0"/>
              <a:t> Started with quarterly data transfers.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06403-36E5-4276-A638-3B3C5866048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0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57AA1-A759-4562-A1F5-D2CF0CC8C0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 smtClean="0"/>
              <a:t>Now that information was being updated at a defined interval data consumers, users had more reliable information whether those using </a:t>
            </a:r>
            <a:r>
              <a:rPr lang="en-US" baseline="0" dirty="0" err="1" smtClean="0"/>
              <a:t>ArcGIS</a:t>
            </a:r>
            <a:r>
              <a:rPr lang="en-US" baseline="0" dirty="0" smtClean="0"/>
              <a:t> desktop or once of our web mapping application such as our internal Transit Facilities Viewer or public facing applications like </a:t>
            </a:r>
            <a:r>
              <a:rPr lang="en-US" baseline="0" dirty="0" err="1" smtClean="0"/>
              <a:t>Maka</a:t>
            </a:r>
            <a:r>
              <a:rPr lang="en-US" baseline="0" dirty="0" smtClean="0"/>
              <a:t>-a-Map or the Transit Interactive 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84113-05D2-478E-B343-39BB92A7075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4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Performance.</a:t>
            </a:r>
            <a:r>
              <a:rPr lang="en-US" baseline="0" dirty="0" smtClean="0"/>
              <a:t>   New map at each layer. Changing cartographic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06403-36E5-4276-A638-3B3C5866048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5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3E164-9A60-498E-B49C-321608EC0981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419601"/>
            <a:ext cx="5181600" cy="41910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4145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4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5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5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46053" y="6367502"/>
            <a:ext cx="38841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CF2DE00-3FC4-D44A-BC47-241E6CE345C6}" type="slidenum">
              <a:rPr lang="en-US" sz="1300" b="0" i="0" smtClean="0">
                <a:solidFill>
                  <a:srgbClr val="005DAA"/>
                </a:solidFill>
                <a:latin typeface="+mn-lt"/>
                <a:cs typeface="Arial"/>
              </a:rPr>
              <a:pPr/>
              <a:t>‹#›</a:t>
            </a:fld>
            <a:endParaRPr lang="en-US" sz="1300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6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726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3710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4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04C99-BC0F-4520-B37A-B291A8B529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E94019-765C-4235-A900-B74F4A528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13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4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5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69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2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94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3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3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80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017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1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11/7/2014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6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A2F55F61-1B94-488C-86F4-21F5E2063311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7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3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6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6002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323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457200" y="16764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75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>
          <a:xfrm>
            <a:off x="457200" y="1752600"/>
            <a:ext cx="7848600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1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45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33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87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14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54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4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75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88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01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79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7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9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79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42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27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67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3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9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1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17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75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87BF5E-8FA4-4A06-81CA-92DF0F87F920}" type="datetimeFigureOut">
              <a:rPr lang="en-US" smtClean="0">
                <a:solidFill>
                  <a:srgbClr val="ECE9C6"/>
                </a:solidFill>
              </a:rPr>
              <a:pPr/>
              <a:t>11/7/2014</a:t>
            </a:fld>
            <a:endParaRPr lang="en-US" dirty="0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0FAB1B-B44A-4D93-874D-0EF4C1E43292}" type="slidenum">
              <a:rPr lang="en-US" smtClean="0">
                <a:solidFill>
                  <a:srgbClr val="ECE9C6"/>
                </a:solidFill>
              </a:rPr>
              <a:pPr/>
              <a:t>‹#›</a:t>
            </a:fld>
            <a:endParaRPr lang="en-US" dirty="0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19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16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67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0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0452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186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BACD78-C134-4CBE-B91C-23C595F0DEA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9D007F-869C-41F0-9593-46BDCF8E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3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6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9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0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227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746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06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45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26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07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9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77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BACD78-C134-4CBE-B91C-23C595F0DEA0}" type="datetimeFigureOut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9D007F-869C-41F0-9593-46BDCF8EFF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6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43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2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0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816" r:id="rId3"/>
    <p:sldLayoutId id="2147483818" r:id="rId4"/>
    <p:sldLayoutId id="2147483817" r:id="rId5"/>
    <p:sldLayoutId id="2147483860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20574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6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61" r:id="rId7"/>
    <p:sldLayoutId id="2147483862" r:id="rId8"/>
    <p:sldLayoutId id="2147483863" r:id="rId9"/>
    <p:sldLayoutId id="2147483864" r:id="rId10"/>
    <p:sldLayoutId id="21474838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9" r:id="rId2"/>
    <p:sldLayoutId id="2147483829" r:id="rId3"/>
    <p:sldLayoutId id="2147483813" r:id="rId4"/>
    <p:sldLayoutId id="2147483820" r:id="rId5"/>
    <p:sldLayoutId id="2147483821" r:id="rId6"/>
    <p:sldLayoutId id="2147483830" r:id="rId7"/>
    <p:sldLayoutId id="2147483846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45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814" r:id="rId3"/>
    <p:sldLayoutId id="2147483815" r:id="rId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5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1" r:id="rId3"/>
    <p:sldLayoutId id="21474838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11/7/2014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687BF5E-8FA4-4A06-81CA-92DF0F87F920}" type="datetimeFigureOut">
              <a:rPr lang="en-US" smtClean="0">
                <a:solidFill>
                  <a:srgbClr val="895D1D"/>
                </a:solidFill>
              </a:rPr>
              <a:pPr/>
              <a:t>11/7/2014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B0FAB1B-B44A-4D93-874D-0EF4C1E43292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5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gisinventory.net/" TargetMode="Externa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nnepin.us/business/property/document-status-tracking" TargetMode="External"/><Relationship Id="rId3" Type="http://schemas.openxmlformats.org/officeDocument/2006/relationships/hyperlink" Target="http://www.hennepin.us/residents/health-medical/public-swim-beaches" TargetMode="External"/><Relationship Id="rId7" Type="http://schemas.openxmlformats.org/officeDocument/2006/relationships/hyperlink" Target="http://www.hennepin.us/residents#transportation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hennepin.us/residents/emergencies/public-health-emergencies" TargetMode="External"/><Relationship Id="rId5" Type="http://schemas.openxmlformats.org/officeDocument/2006/relationships/hyperlink" Target="http://www.hennepin.us/residents/elections/election-results#MapResults" TargetMode="External"/><Relationship Id="rId4" Type="http://schemas.openxmlformats.org/officeDocument/2006/relationships/hyperlink" Target="http://www.hennepin.us/batteryrecycli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ev.metc.state.mn.us/demo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s11.dnr.state.mn.us/mpars/public/authentication/login" TargetMode="External"/><Relationship Id="rId2" Type="http://schemas.openxmlformats.org/officeDocument/2006/relationships/hyperlink" Target="http://www.dnr.state.mn.us/mpars/index.html" TargetMode="External"/><Relationship Id="rId1" Type="http://schemas.openxmlformats.org/officeDocument/2006/relationships/slideLayout" Target="../slideLayouts/slideLayout61.xml"/><Relationship Id="rId5" Type="http://schemas.openxmlformats.org/officeDocument/2006/relationships/hyperlink" Target="http://news.dnr.state.mn.us/2014/09/04/speeding-up-government-dnr-achieves-99-percent-permit-efficiency-2/#more-15248" TargetMode="External"/><Relationship Id="rId4" Type="http://schemas.openxmlformats.org/officeDocument/2006/relationships/hyperlink" Target="http://hometownsource.com/2014/05/16/dnr-rolls-out-new-online-water-permit-application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nr.state.mn.us/eco/wetlands/map.html" TargetMode="External"/><Relationship Id="rId1" Type="http://schemas.openxmlformats.org/officeDocument/2006/relationships/slideLayout" Target="../slideLayouts/slideLayout6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minnesota.maps.arcgis.com/home/index.html" TargetMode="External"/><Relationship Id="rId2" Type="http://schemas.openxmlformats.org/officeDocument/2006/relationships/hyperlink" Target="http://www.mngeo.state.mn.us/councils/statewide/AGOL_white_paper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hexagongeospatial.com/products" TargetMode="External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400" y="3200400"/>
            <a:ext cx="5029200" cy="1752600"/>
          </a:xfrm>
        </p:spPr>
        <p:txBody>
          <a:bodyPr/>
          <a:lstStyle/>
          <a:p>
            <a:r>
              <a:rPr lang="en-US" dirty="0" smtClean="0"/>
              <a:t>September 24, 2014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5562600" cy="1981200"/>
          </a:xfrm>
        </p:spPr>
        <p:txBody>
          <a:bodyPr/>
          <a:lstStyle/>
          <a:p>
            <a:r>
              <a:rPr lang="en-US" dirty="0" smtClean="0"/>
              <a:t>Statewide Geospatial Advisory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NSGIC national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NSGIC Key topics…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1000" y="1295400"/>
            <a:ext cx="8382000" cy="4953000"/>
          </a:xfrm>
        </p:spPr>
        <p:txBody>
          <a:bodyPr/>
          <a:lstStyle/>
          <a:p>
            <a:r>
              <a:rPr lang="en-US" b="1" dirty="0" smtClean="0"/>
              <a:t>Geospatial Data Act of 2014 (NSDI)</a:t>
            </a:r>
            <a:endParaRPr lang="en-US" b="1" dirty="0"/>
          </a:p>
          <a:p>
            <a:r>
              <a:rPr lang="en-US" sz="2800" dirty="0"/>
              <a:t>Promote and guide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cooperation and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coordination </a:t>
            </a:r>
            <a:r>
              <a:rPr lang="en-US" sz="2800" dirty="0" smtClean="0"/>
              <a:t>among </a:t>
            </a:r>
            <a:r>
              <a:rPr lang="en-US" sz="2800" dirty="0"/>
              <a:t>agencies of the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Federal Government, State, tribal, and local governments, institutions of higher education, and the private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sector </a:t>
            </a:r>
            <a:r>
              <a:rPr lang="en-US" sz="2800" dirty="0" smtClean="0"/>
              <a:t>in </a:t>
            </a:r>
            <a:r>
              <a:rPr lang="en-US" sz="2800" dirty="0"/>
              <a:t>the collection, production, sharing, and use of geospatial information, the implementation of the National Spatial Data Infrastructure, and the identification of proven practices;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NSGIC Key topics…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914400"/>
            <a:ext cx="83820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Emergency Management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Remote Sensing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Next Generation 9-1-1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Transportation and Addressing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Collaboration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Data Sharing and Open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GIS Inventory - </a:t>
            </a:r>
            <a:r>
              <a:rPr lang="en-US" sz="2800" dirty="0" smtClean="0">
                <a:hlinkClick r:id="rId2"/>
              </a:rPr>
              <a:t>ht</a:t>
            </a:r>
            <a:r>
              <a:rPr lang="en-US" sz="2800" u="sng" dirty="0" smtClean="0">
                <a:hlinkClick r:id="rId2"/>
              </a:rPr>
              <a:t>tp</a:t>
            </a:r>
            <a:r>
              <a:rPr lang="en-US" sz="2800" u="sng" dirty="0">
                <a:hlinkClick r:id="rId2"/>
              </a:rPr>
              <a:t>://</a:t>
            </a:r>
            <a:r>
              <a:rPr lang="en-US" sz="2800" u="sng" dirty="0" smtClean="0">
                <a:hlinkClick r:id="rId2"/>
              </a:rPr>
              <a:t>gisinventory.net</a:t>
            </a:r>
            <a:endParaRPr lang="en-US" sz="28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Climate and Resiliency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Corporate Leaders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Federal Activities and Initiatives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Addresses</a:t>
            </a:r>
          </a:p>
          <a:p>
            <a:pPr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Andrew King-</a:t>
            </a:r>
            <a:r>
              <a:rPr lang="en-US" dirty="0" err="1" smtClean="0"/>
              <a:t>Scribbins</a:t>
            </a:r>
            <a:r>
              <a:rPr lang="en-US" dirty="0" smtClean="0"/>
              <a:t>, Hennepin County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ArcGIS Online at Hennepin County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425" y="1818861"/>
            <a:ext cx="46291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ArcGIS Online at Hennepin County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400" dirty="0" smtClean="0"/>
              <a:t>Andrew King-Scribbins, GISP</a:t>
            </a:r>
          </a:p>
          <a:p>
            <a:pPr algn="ctr"/>
            <a:r>
              <a:rPr lang="en-US" sz="2400" dirty="0" smtClean="0"/>
              <a:t>GIS Coordinator for Public Safety</a:t>
            </a:r>
          </a:p>
        </p:txBody>
      </p:sp>
    </p:spTree>
    <p:extLst>
      <p:ext uri="{BB962C8B-B14F-4D97-AF65-F5344CB8AC3E}">
        <p14:creationId xmlns:p14="http://schemas.microsoft.com/office/powerpoint/2010/main" val="32849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1" y="2209800"/>
            <a:ext cx="7734976" cy="3796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6334" y="990600"/>
            <a:ext cx="53512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Planning and Collaboration for </a:t>
            </a:r>
          </a:p>
          <a:p>
            <a:pPr algn="ctr"/>
            <a:r>
              <a:rPr lang="en-US" sz="3200" dirty="0" smtClean="0"/>
              <a:t>One Organization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-9659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948" y="1981200"/>
            <a:ext cx="64264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Administrators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Multiple departments represented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Control data/maps from their </a:t>
            </a:r>
            <a:r>
              <a:rPr lang="en-US" sz="3200" dirty="0" err="1" smtClean="0"/>
              <a:t>dept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Monthly admin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 smtClean="0"/>
              <a:t>Currently 131 Users</a:t>
            </a:r>
          </a:p>
        </p:txBody>
      </p:sp>
    </p:spTree>
    <p:extLst>
      <p:ext uri="{BB962C8B-B14F-4D97-AF65-F5344CB8AC3E}">
        <p14:creationId xmlns:p14="http://schemas.microsoft.com/office/powerpoint/2010/main" val="38505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-9659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0448" y="1788348"/>
            <a:ext cx="28903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Standardization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Group names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User names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Thumbnails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652460"/>
            <a:ext cx="2505075" cy="280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45" y="981948"/>
            <a:ext cx="129540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36" y="2819400"/>
            <a:ext cx="21526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48" y="4099109"/>
            <a:ext cx="20859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10" y="4320728"/>
            <a:ext cx="2095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68" y="4320728"/>
            <a:ext cx="20859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7940" y="1904998"/>
            <a:ext cx="72902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Publishing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Maps developed by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Pushed to admin group for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Ownership transferred to HC Maps user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Added to public site</a:t>
            </a:r>
          </a:p>
        </p:txBody>
      </p:sp>
    </p:spTree>
    <p:extLst>
      <p:ext uri="{BB962C8B-B14F-4D97-AF65-F5344CB8AC3E}">
        <p14:creationId xmlns:p14="http://schemas.microsoft.com/office/powerpoint/2010/main" val="10740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7662" y="1600200"/>
            <a:ext cx="45286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hlinkClick r:id="rId3"/>
              </a:rPr>
              <a:t>Beaches</a:t>
            </a:r>
            <a:endParaRPr lang="en-US" sz="3200" dirty="0" smtClean="0"/>
          </a:p>
          <a:p>
            <a:r>
              <a:rPr lang="en-US" sz="3200" dirty="0" smtClean="0">
                <a:hlinkClick r:id="rId4"/>
              </a:rPr>
              <a:t>Battery Recycling</a:t>
            </a:r>
            <a:endParaRPr lang="en-US" sz="3200" dirty="0" smtClean="0"/>
          </a:p>
          <a:p>
            <a:r>
              <a:rPr lang="en-US" sz="3200" dirty="0" smtClean="0">
                <a:hlinkClick r:id="rId5"/>
              </a:rPr>
              <a:t>Elections</a:t>
            </a:r>
            <a:endParaRPr lang="en-US" sz="3200" dirty="0" smtClean="0"/>
          </a:p>
          <a:p>
            <a:r>
              <a:rPr lang="en-US" sz="3200" dirty="0" smtClean="0">
                <a:hlinkClick r:id="rId6"/>
              </a:rPr>
              <a:t>Cool Options</a:t>
            </a:r>
            <a:endParaRPr lang="en-US" sz="3200" dirty="0" smtClean="0"/>
          </a:p>
          <a:p>
            <a:r>
              <a:rPr lang="en-US" sz="3200" dirty="0" smtClean="0">
                <a:hlinkClick r:id="rId7"/>
              </a:rPr>
              <a:t>Road Construction</a:t>
            </a:r>
            <a:endParaRPr lang="en-US" sz="3200" dirty="0" smtClean="0"/>
          </a:p>
          <a:p>
            <a:r>
              <a:rPr lang="en-US" sz="3200" dirty="0" smtClean="0">
                <a:hlinkClick r:id="rId8"/>
              </a:rPr>
              <a:t>Torrens Application Status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768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04800"/>
            <a:ext cx="5943600" cy="381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5410200" cy="56388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/>
              <a:t>Call </a:t>
            </a:r>
            <a:r>
              <a:rPr lang="en-US" sz="2200" dirty="0"/>
              <a:t>to order and </a:t>
            </a:r>
            <a:r>
              <a:rPr lang="en-US" sz="2200" dirty="0" smtClean="0"/>
              <a:t>introductions</a:t>
            </a:r>
            <a:endParaRPr lang="en-US" sz="2200" dirty="0"/>
          </a:p>
          <a:p>
            <a:r>
              <a:rPr lang="en-US" sz="2200" dirty="0" smtClean="0"/>
              <a:t>Approval </a:t>
            </a:r>
            <a:r>
              <a:rPr lang="en-US" sz="2200" dirty="0"/>
              <a:t>of </a:t>
            </a:r>
            <a:r>
              <a:rPr lang="en-US" sz="2200" dirty="0" smtClean="0"/>
              <a:t>June18 meeting minutes</a:t>
            </a:r>
          </a:p>
          <a:p>
            <a:r>
              <a:rPr lang="en-US" sz="2200" dirty="0" smtClean="0"/>
              <a:t>General fund proposal update</a:t>
            </a:r>
          </a:p>
          <a:p>
            <a:r>
              <a:rPr lang="en-US" sz="2200" dirty="0" smtClean="0"/>
              <a:t>Hexagon ELA Offer</a:t>
            </a:r>
          </a:p>
          <a:p>
            <a:r>
              <a:rPr lang="en-US" sz="2200" dirty="0" smtClean="0"/>
              <a:t>NSGIC national update</a:t>
            </a:r>
          </a:p>
          <a:p>
            <a:r>
              <a:rPr lang="en-US" sz="2200" dirty="0" smtClean="0"/>
              <a:t>ArcGIS </a:t>
            </a:r>
            <a:r>
              <a:rPr lang="en-US" sz="2200" dirty="0"/>
              <a:t>Online </a:t>
            </a:r>
            <a:r>
              <a:rPr lang="en-US" sz="2200" dirty="0" smtClean="0"/>
              <a:t>at Hennepin County</a:t>
            </a:r>
            <a:endParaRPr lang="en-US" sz="2200" dirty="0"/>
          </a:p>
          <a:p>
            <a:r>
              <a:rPr lang="en-US" sz="2200" dirty="0" smtClean="0"/>
              <a:t>Break – Networking</a:t>
            </a:r>
          </a:p>
          <a:p>
            <a:r>
              <a:rPr lang="en-US" sz="2200" dirty="0" smtClean="0"/>
              <a:t>Met Council sector report</a:t>
            </a:r>
          </a:p>
          <a:p>
            <a:r>
              <a:rPr lang="en-US" sz="2200" dirty="0" smtClean="0"/>
              <a:t>DNR </a:t>
            </a:r>
            <a:r>
              <a:rPr lang="en-US" sz="2200" dirty="0"/>
              <a:t>sector </a:t>
            </a:r>
            <a:r>
              <a:rPr lang="en-US" sz="2200" dirty="0" smtClean="0"/>
              <a:t>report</a:t>
            </a:r>
          </a:p>
          <a:p>
            <a:r>
              <a:rPr lang="en-US" sz="2200" dirty="0" smtClean="0"/>
              <a:t>Geocoding project and discussion</a:t>
            </a:r>
          </a:p>
          <a:p>
            <a:r>
              <a:rPr lang="en-US" sz="2200" dirty="0" err="1" smtClean="0"/>
              <a:t>MnGeo</a:t>
            </a:r>
            <a:r>
              <a:rPr lang="en-US" sz="2200" dirty="0" smtClean="0"/>
              <a:t> </a:t>
            </a:r>
            <a:r>
              <a:rPr lang="en-US" sz="2200" dirty="0"/>
              <a:t>priority efforts updates </a:t>
            </a:r>
            <a:endParaRPr lang="en-US" sz="2200" dirty="0" smtClean="0"/>
          </a:p>
          <a:p>
            <a:r>
              <a:rPr lang="en-US" sz="2200" dirty="0" smtClean="0"/>
              <a:t>Data </a:t>
            </a:r>
            <a:r>
              <a:rPr lang="en-US" sz="2200" dirty="0"/>
              <a:t>sharing initiatives update </a:t>
            </a:r>
            <a:endParaRPr lang="en-US" sz="2200" dirty="0" smtClean="0"/>
          </a:p>
          <a:p>
            <a:r>
              <a:rPr lang="en-US" sz="2400" dirty="0" smtClean="0"/>
              <a:t>Adjourn </a:t>
            </a: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51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8227" y="1600200"/>
            <a:ext cx="57875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What’s next?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Formalized trainings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Expanded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Public map portal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AGOL Open Data Portal (beta)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Custom templates and widgets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ESRI Web </a:t>
            </a:r>
            <a:r>
              <a:rPr lang="en-US" sz="3200" dirty="0" err="1" smtClean="0"/>
              <a:t>AppBuilder</a:t>
            </a:r>
            <a:r>
              <a:rPr lang="en-US" sz="3200" dirty="0" smtClean="0"/>
              <a:t> (beta)</a:t>
            </a:r>
          </a:p>
        </p:txBody>
      </p:sp>
    </p:spTree>
    <p:extLst>
      <p:ext uri="{BB962C8B-B14F-4D97-AF65-F5344CB8AC3E}">
        <p14:creationId xmlns:p14="http://schemas.microsoft.com/office/powerpoint/2010/main" val="28156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C_19x6_bridge_tit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8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6743" y="1717183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04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763" y="2529942"/>
            <a:ext cx="626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+</a:t>
            </a:r>
            <a:endParaRPr lang="en-US" sz="8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6000"/>
            <a:ext cx="3382927" cy="209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537017"/>
            <a:ext cx="3876675" cy="143239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minutes…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Mark Kotz, Metropolitan Council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Member sector </a:t>
            </a:r>
            <a:r>
              <a:rPr lang="en-US" dirty="0" smtClean="0"/>
              <a:t>report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1528763" y="1150938"/>
            <a:ext cx="6078537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b="1" dirty="0"/>
              <a:t>GIS at the Metropolitan Council</a:t>
            </a: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1296988" y="3248025"/>
            <a:ext cx="607853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defRPr/>
            </a:pPr>
            <a:endParaRPr lang="en-US" sz="3600" b="1">
              <a:solidFill>
                <a:srgbClr val="99CCFF"/>
              </a:solidFill>
            </a:endParaRPr>
          </a:p>
        </p:txBody>
      </p:sp>
      <p:sp>
        <p:nvSpPr>
          <p:cNvPr id="463876" name="Rectangle 4"/>
          <p:cNvSpPr>
            <a:spLocks noChangeArrowheads="1"/>
          </p:cNvSpPr>
          <p:nvPr/>
        </p:nvSpPr>
        <p:spPr bwMode="auto">
          <a:xfrm>
            <a:off x="1557338" y="4740275"/>
            <a:ext cx="6078537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 smtClean="0"/>
              <a:t>Mark Kotz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/>
              <a:t>GIS Manager,</a:t>
            </a:r>
            <a:r>
              <a:rPr lang="en-US" b="1" dirty="0"/>
              <a:t> </a:t>
            </a:r>
            <a:r>
              <a:rPr lang="en-US" sz="2000" b="1" dirty="0"/>
              <a:t>Metropolitan Council</a:t>
            </a:r>
            <a:br>
              <a:rPr lang="en-US" sz="2000" b="1" dirty="0"/>
            </a:br>
            <a:r>
              <a:rPr lang="en-US" sz="2000" b="1" dirty="0" smtClean="0"/>
              <a:t>September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047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Text Box 2"/>
          <p:cNvSpPr txBox="1">
            <a:spLocks noChangeArrowheads="1"/>
          </p:cNvSpPr>
          <p:nvPr/>
        </p:nvSpPr>
        <p:spPr bwMode="auto">
          <a:xfrm>
            <a:off x="1762125" y="2295525"/>
            <a:ext cx="58324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/>
              <a:t>Metropolitan Council Background</a:t>
            </a:r>
          </a:p>
        </p:txBody>
      </p:sp>
    </p:spTree>
    <p:extLst>
      <p:ext uri="{BB962C8B-B14F-4D97-AF65-F5344CB8AC3E}">
        <p14:creationId xmlns:p14="http://schemas.microsoft.com/office/powerpoint/2010/main" val="796668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88987" y="1671782"/>
            <a:ext cx="7831137" cy="4067175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6000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Metro Transit</a:t>
            </a:r>
          </a:p>
          <a:p>
            <a:pPr>
              <a:lnSpc>
                <a:spcPct val="125000"/>
              </a:lnSpc>
              <a:spcBef>
                <a:spcPct val="6000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Wastewater services </a:t>
            </a:r>
          </a:p>
          <a:p>
            <a:pPr>
              <a:lnSpc>
                <a:spcPct val="125000"/>
              </a:lnSpc>
              <a:spcBef>
                <a:spcPct val="6000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Guide efficient growth in Metro Area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b="1" dirty="0" smtClean="0">
                <a:latin typeface="Trebuchet MS" pitchFamily="34" charset="0"/>
              </a:rPr>
              <a:t>Comprehensive plans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b="1" dirty="0" smtClean="0">
                <a:latin typeface="Trebuchet MS" pitchFamily="34" charset="0"/>
              </a:rPr>
              <a:t>Transportation planning</a:t>
            </a:r>
          </a:p>
          <a:p>
            <a:pPr>
              <a:lnSpc>
                <a:spcPct val="125000"/>
              </a:lnSpc>
              <a:spcBef>
                <a:spcPct val="60000"/>
              </a:spcBef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Administer housing &amp; other grant programs</a:t>
            </a:r>
          </a:p>
          <a:p>
            <a:pPr>
              <a:lnSpc>
                <a:spcPct val="125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endParaRPr lang="en-US" b="1" dirty="0" smtClean="0">
              <a:latin typeface="Trebuchet MS" pitchFamily="34" charset="0"/>
            </a:endParaRPr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760413"/>
            <a:ext cx="7772400" cy="681037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96082795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01613" y="1689100"/>
            <a:ext cx="3692525" cy="3157788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400" b="1" dirty="0" smtClean="0">
                <a:latin typeface="Trebuchet MS" pitchFamily="34" charset="0"/>
              </a:rPr>
              <a:t>16 members represent districts</a:t>
            </a: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400" b="1" dirty="0" smtClean="0">
                <a:latin typeface="Trebuchet MS" pitchFamily="34" charset="0"/>
              </a:rPr>
              <a:t>Chair serves at large</a:t>
            </a: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400" b="1" dirty="0" smtClean="0">
                <a:latin typeface="Trebuchet MS" pitchFamily="34" charset="0"/>
              </a:rPr>
              <a:t>Appointed by Governor</a:t>
            </a: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400" b="1" dirty="0" smtClean="0">
                <a:latin typeface="Trebuchet MS" pitchFamily="34" charset="0"/>
              </a:rPr>
              <a:t>State Senate confirms appointments</a:t>
            </a: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2850" y="317500"/>
            <a:ext cx="4081463" cy="890588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Governance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0916" y="1208088"/>
            <a:ext cx="4897214" cy="50468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8327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81049" y="1971675"/>
            <a:ext cx="7286625" cy="2806922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Metropolitan Mosquito Control District</a:t>
            </a: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endParaRPr lang="en-US" sz="2800" b="1" dirty="0" smtClean="0">
              <a:latin typeface="Trebuchet MS" pitchFamily="34" charset="0"/>
            </a:endParaRP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Metropolitan Emergency Services Board</a:t>
            </a: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endParaRPr lang="en-US" sz="2800" b="1" dirty="0" smtClean="0">
              <a:latin typeface="Trebuchet MS" pitchFamily="34" charset="0"/>
            </a:endParaRP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SzPct val="75000"/>
              <a:defRPr/>
            </a:pPr>
            <a:r>
              <a:rPr lang="en-US" sz="2800" b="1" dirty="0" smtClean="0">
                <a:latin typeface="Trebuchet MS" pitchFamily="34" charset="0"/>
              </a:rPr>
              <a:t>Metropolitan Airports Commission</a:t>
            </a: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1050" y="317500"/>
            <a:ext cx="7543800" cy="890588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Other Regional Agencies</a:t>
            </a:r>
          </a:p>
        </p:txBody>
      </p:sp>
    </p:spTree>
    <p:extLst>
      <p:ext uri="{BB962C8B-B14F-4D97-AF65-F5344CB8AC3E}">
        <p14:creationId xmlns:p14="http://schemas.microsoft.com/office/powerpoint/2010/main" val="24683415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1150938"/>
            <a:ext cx="8229600" cy="773112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Metropolitan Council</a:t>
            </a:r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1098550" y="4665663"/>
            <a:ext cx="1947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506F49"/>
                </a:solidFill>
              </a:rPr>
              <a:t>Environmental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506F49"/>
                </a:solidFill>
              </a:rPr>
              <a:t>Services</a:t>
            </a:r>
          </a:p>
        </p:txBody>
      </p:sp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3771900" y="4665663"/>
            <a:ext cx="1779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</a:rPr>
              <a:t>Community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</a:rPr>
              <a:t>Development</a:t>
            </a:r>
          </a:p>
        </p:txBody>
      </p:sp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6227763" y="4643438"/>
            <a:ext cx="1979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Transit  &amp;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Transportation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2022475" y="2565400"/>
            <a:ext cx="5146675" cy="1528763"/>
            <a:chOff x="2022475" y="2565400"/>
            <a:chExt cx="5146675" cy="1528763"/>
          </a:xfrm>
        </p:grpSpPr>
        <p:sp>
          <p:nvSpPr>
            <p:cNvPr id="411655" name="Line 7"/>
            <p:cNvSpPr>
              <a:spLocks noChangeShapeType="1"/>
            </p:cNvSpPr>
            <p:nvPr/>
          </p:nvSpPr>
          <p:spPr bwMode="auto">
            <a:xfrm>
              <a:off x="4638675" y="2565400"/>
              <a:ext cx="0" cy="15287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656" name="Freeform 8"/>
            <p:cNvSpPr>
              <a:spLocks/>
            </p:cNvSpPr>
            <p:nvPr/>
          </p:nvSpPr>
          <p:spPr bwMode="auto">
            <a:xfrm>
              <a:off x="2022475" y="3027363"/>
              <a:ext cx="5146675" cy="1019175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0" y="0"/>
                </a:cxn>
                <a:cxn ang="0">
                  <a:pos x="3242" y="0"/>
                </a:cxn>
                <a:cxn ang="0">
                  <a:pos x="3242" y="515"/>
                </a:cxn>
              </a:cxnLst>
              <a:rect l="0" t="0" r="r" b="b"/>
              <a:pathLst>
                <a:path w="3242" h="539">
                  <a:moveTo>
                    <a:pt x="0" y="539"/>
                  </a:moveTo>
                  <a:lnTo>
                    <a:pt x="0" y="0"/>
                  </a:lnTo>
                  <a:lnTo>
                    <a:pt x="3242" y="0"/>
                  </a:lnTo>
                  <a:lnTo>
                    <a:pt x="3242" y="515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11657" name="Picture 9" descr="pic_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3646488"/>
            <a:ext cx="914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0" descr="pic_tran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0" y="3644900"/>
            <a:ext cx="8858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/>
          <p:nvPr/>
        </p:nvGrpSpPr>
        <p:grpSpPr>
          <a:xfrm>
            <a:off x="3511550" y="1958975"/>
            <a:ext cx="2241550" cy="715963"/>
            <a:chOff x="3511550" y="1958975"/>
            <a:chExt cx="2241550" cy="715963"/>
          </a:xfrm>
        </p:grpSpPr>
        <p:sp>
          <p:nvSpPr>
            <p:cNvPr id="411661" name="Line 13"/>
            <p:cNvSpPr>
              <a:spLocks noChangeShapeType="1"/>
            </p:cNvSpPr>
            <p:nvPr/>
          </p:nvSpPr>
          <p:spPr bwMode="auto">
            <a:xfrm flipV="1">
              <a:off x="4637088" y="1958975"/>
              <a:ext cx="0" cy="423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660" name="Text Box 12"/>
            <p:cNvSpPr txBox="1">
              <a:spLocks noChangeArrowheads="1"/>
            </p:cNvSpPr>
            <p:nvPr/>
          </p:nvSpPr>
          <p:spPr bwMode="auto">
            <a:xfrm>
              <a:off x="3511550" y="2360613"/>
              <a:ext cx="2241550" cy="3143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Regional Administration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1772" y="3642527"/>
            <a:ext cx="1313805" cy="808021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0748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1" grpId="0" autoUpdateAnimBg="0"/>
      <p:bldP spid="411652" grpId="0" autoUpdateAnimBg="0"/>
      <p:bldP spid="41165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ubtitle 2"/>
          <p:cNvSpPr>
            <a:spLocks noGrp="1"/>
          </p:cNvSpPr>
          <p:nvPr>
            <p:ph idx="1"/>
          </p:nvPr>
        </p:nvSpPr>
        <p:spPr bwMode="auto">
          <a:xfrm>
            <a:off x="2562225" y="2605279"/>
            <a:ext cx="4219575" cy="246202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120000"/>
              </a:lnSpc>
              <a:buClr>
                <a:srgbClr val="99CCFF"/>
              </a:buClr>
              <a:buSzPct val="75000"/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rebuchet MS" pitchFamily="34" charset="0"/>
              </a:rPr>
              <a:t>Operations</a:t>
            </a:r>
          </a:p>
          <a:p>
            <a:pPr algn="l">
              <a:lnSpc>
                <a:spcPct val="120000"/>
              </a:lnSpc>
              <a:buClr>
                <a:srgbClr val="99CCFF"/>
              </a:buClr>
              <a:buSzPct val="75000"/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rebuchet MS" pitchFamily="34" charset="0"/>
              </a:rPr>
              <a:t>Research &amp; Analysis</a:t>
            </a:r>
          </a:p>
          <a:p>
            <a:pPr algn="l">
              <a:lnSpc>
                <a:spcPct val="120000"/>
              </a:lnSpc>
              <a:buClr>
                <a:srgbClr val="99CCFF"/>
              </a:buClr>
              <a:buSzPct val="75000"/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rebuchet MS" pitchFamily="34" charset="0"/>
              </a:rPr>
              <a:t>Communication &amp; Collaboration</a:t>
            </a: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419100" y="788988"/>
            <a:ext cx="8229600" cy="1420812"/>
          </a:xfrm>
          <a:noFill/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20000"/>
              </a:lnSpc>
              <a:buClr>
                <a:srgbClr val="99CCFF"/>
              </a:buClr>
              <a:buSzPct val="75000"/>
              <a:defRPr/>
            </a:pP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Using Geospatial Technology</a:t>
            </a:r>
            <a:b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6824705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404813" y="2628900"/>
            <a:ext cx="8459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 smtClean="0"/>
              <a:t>Operations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2582175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542925" y="579298"/>
            <a:ext cx="622935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Metro Transit</a:t>
            </a:r>
            <a:endParaRPr lang="en-US" sz="3600" b="1" dirty="0"/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81 million rides (2013)</a:t>
            </a:r>
          </a:p>
          <a:p>
            <a:pPr marL="1257139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87% bus</a:t>
            </a:r>
          </a:p>
          <a:p>
            <a:pPr marL="1257139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13% rail</a:t>
            </a:r>
            <a:endParaRPr lang="en-US" dirty="0"/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128 routes, 3 trains</a:t>
            </a:r>
          </a:p>
        </p:txBody>
      </p:sp>
      <p:pic>
        <p:nvPicPr>
          <p:cNvPr id="8194" name="Picture 2" descr="Hybrid 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0" y="1381125"/>
            <a:ext cx="2857500" cy="1905000"/>
          </a:xfrm>
          <a:prstGeom prst="rect">
            <a:avLst/>
          </a:prstGeom>
          <a:noFill/>
        </p:spPr>
      </p:pic>
      <p:pic>
        <p:nvPicPr>
          <p:cNvPr id="8196" name="Picture 4" descr="METRO Green Line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" y="4087951"/>
            <a:ext cx="5514975" cy="2543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59877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8299475" cy="649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6111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428625"/>
            <a:ext cx="9144000" cy="573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3863" y="388938"/>
            <a:ext cx="8229600" cy="676275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GIS Data Flow For Transit</a:t>
            </a:r>
          </a:p>
        </p:txBody>
      </p:sp>
      <p:grpSp>
        <p:nvGrpSpPr>
          <p:cNvPr id="2" name="Group 66"/>
          <p:cNvGrpSpPr/>
          <p:nvPr/>
        </p:nvGrpSpPr>
        <p:grpSpPr>
          <a:xfrm>
            <a:off x="349250" y="1127125"/>
            <a:ext cx="8459788" cy="4964113"/>
            <a:chOff x="349250" y="1127125"/>
            <a:chExt cx="8459788" cy="4964113"/>
          </a:xfrm>
        </p:grpSpPr>
        <p:grpSp>
          <p:nvGrpSpPr>
            <p:cNvPr id="3" name="Group 58"/>
            <p:cNvGrpSpPr/>
            <p:nvPr/>
          </p:nvGrpSpPr>
          <p:grpSpPr>
            <a:xfrm>
              <a:off x="7315200" y="1127125"/>
              <a:ext cx="1458913" cy="906463"/>
              <a:chOff x="7315200" y="1127125"/>
              <a:chExt cx="1458913" cy="906463"/>
            </a:xfrm>
          </p:grpSpPr>
          <p:sp>
            <p:nvSpPr>
              <p:cNvPr id="327724" name="Rectangle 44"/>
              <p:cNvSpPr>
                <a:spLocks noChangeArrowheads="1"/>
              </p:cNvSpPr>
              <p:nvPr/>
            </p:nvSpPr>
            <p:spPr bwMode="auto">
              <a:xfrm>
                <a:off x="7315200" y="1127125"/>
                <a:ext cx="1458913" cy="517525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75686"/>
                      <a:invGamma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>
                    <a:solidFill>
                      <a:schemeClr val="bg1"/>
                    </a:solidFill>
                  </a:rPr>
                  <a:t>Web-Based</a:t>
                </a:r>
              </a:p>
              <a:p>
                <a:pPr algn="ctr">
                  <a:defRPr/>
                </a:pPr>
                <a:r>
                  <a:rPr lang="en-US" sz="1400">
                    <a:solidFill>
                      <a:schemeClr val="bg1"/>
                    </a:solidFill>
                  </a:rPr>
                  <a:t>Trip Planner</a:t>
                </a:r>
              </a:p>
            </p:txBody>
          </p:sp>
          <p:sp>
            <p:nvSpPr>
              <p:cNvPr id="27688" name="Line 53"/>
              <p:cNvSpPr>
                <a:spLocks noChangeShapeType="1"/>
              </p:cNvSpPr>
              <p:nvPr/>
            </p:nvSpPr>
            <p:spPr bwMode="auto">
              <a:xfrm flipV="1">
                <a:off x="8064500" y="1695450"/>
                <a:ext cx="0" cy="338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59"/>
            <p:cNvGrpSpPr/>
            <p:nvPr/>
          </p:nvGrpSpPr>
          <p:grpSpPr>
            <a:xfrm>
              <a:off x="4116388" y="4854575"/>
              <a:ext cx="1535112" cy="931863"/>
              <a:chOff x="4116388" y="4854575"/>
              <a:chExt cx="1535112" cy="931863"/>
            </a:xfrm>
          </p:grpSpPr>
          <p:sp>
            <p:nvSpPr>
              <p:cNvPr id="27685" name="Freeform 50"/>
              <p:cNvSpPr>
                <a:spLocks/>
              </p:cNvSpPr>
              <p:nvPr/>
            </p:nvSpPr>
            <p:spPr bwMode="auto">
              <a:xfrm>
                <a:off x="4745038" y="5438775"/>
                <a:ext cx="906462" cy="347663"/>
              </a:xfrm>
              <a:custGeom>
                <a:avLst/>
                <a:gdLst>
                  <a:gd name="T0" fmla="*/ 571 w 571"/>
                  <a:gd name="T1" fmla="*/ 219 h 219"/>
                  <a:gd name="T2" fmla="*/ 0 w 571"/>
                  <a:gd name="T3" fmla="*/ 219 h 219"/>
                  <a:gd name="T4" fmla="*/ 0 w 571"/>
                  <a:gd name="T5" fmla="*/ 0 h 219"/>
                  <a:gd name="T6" fmla="*/ 0 60000 65536"/>
                  <a:gd name="T7" fmla="*/ 0 60000 65536"/>
                  <a:gd name="T8" fmla="*/ 0 60000 65536"/>
                  <a:gd name="T9" fmla="*/ 0 w 571"/>
                  <a:gd name="T10" fmla="*/ 0 h 219"/>
                  <a:gd name="T11" fmla="*/ 571 w 571"/>
                  <a:gd name="T12" fmla="*/ 219 h 2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1" h="219">
                    <a:moveTo>
                      <a:pt x="571" y="219"/>
                    </a:moveTo>
                    <a:lnTo>
                      <a:pt x="0" y="219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27" name="Text Box 47"/>
              <p:cNvSpPr txBox="1">
                <a:spLocks noChangeArrowheads="1"/>
              </p:cNvSpPr>
              <p:nvPr/>
            </p:nvSpPr>
            <p:spPr bwMode="auto">
              <a:xfrm>
                <a:off x="4116388" y="4854575"/>
                <a:ext cx="1231900" cy="517525"/>
              </a:xfrm>
              <a:prstGeom prst="rect">
                <a:avLst/>
              </a:prstGeom>
              <a:gradFill rotWithShape="1">
                <a:gsLst>
                  <a:gs pos="0">
                    <a:srgbClr val="339966">
                      <a:gamma/>
                      <a:shade val="46275"/>
                      <a:invGamma/>
                    </a:srgbClr>
                  </a:gs>
                  <a:gs pos="50000">
                    <a:srgbClr val="339966"/>
                  </a:gs>
                  <a:gs pos="100000">
                    <a:srgbClr val="33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Other Web</a:t>
                </a:r>
              </a:p>
              <a:p>
                <a:pPr algn="ctr"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Development</a:t>
                </a:r>
              </a:p>
            </p:txBody>
          </p:sp>
        </p:grpSp>
        <p:grpSp>
          <p:nvGrpSpPr>
            <p:cNvPr id="5" name="Group 60"/>
            <p:cNvGrpSpPr/>
            <p:nvPr/>
          </p:nvGrpSpPr>
          <p:grpSpPr>
            <a:xfrm>
              <a:off x="7350125" y="4926013"/>
              <a:ext cx="1458913" cy="1117600"/>
              <a:chOff x="7350125" y="4926013"/>
              <a:chExt cx="1458913" cy="1117600"/>
            </a:xfrm>
          </p:grpSpPr>
          <p:sp>
            <p:nvSpPr>
              <p:cNvPr id="27683" name="Line 49"/>
              <p:cNvSpPr>
                <a:spLocks noChangeShapeType="1"/>
              </p:cNvSpPr>
              <p:nvPr/>
            </p:nvSpPr>
            <p:spPr bwMode="auto">
              <a:xfrm>
                <a:off x="8072438" y="4926013"/>
                <a:ext cx="0" cy="5524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26" name="Rectangle 46"/>
              <p:cNvSpPr>
                <a:spLocks noChangeArrowheads="1"/>
              </p:cNvSpPr>
              <p:nvPr/>
            </p:nvSpPr>
            <p:spPr bwMode="auto">
              <a:xfrm>
                <a:off x="7350125" y="5526088"/>
                <a:ext cx="1458913" cy="517525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75686"/>
                      <a:invGamma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>
                    <a:solidFill>
                      <a:schemeClr val="bg1"/>
                    </a:solidFill>
                  </a:rPr>
                  <a:t>NexTrip Mapping</a:t>
                </a:r>
              </a:p>
            </p:txBody>
          </p:sp>
        </p:grpSp>
        <p:grpSp>
          <p:nvGrpSpPr>
            <p:cNvPr id="6" name="Group 61"/>
            <p:cNvGrpSpPr/>
            <p:nvPr/>
          </p:nvGrpSpPr>
          <p:grpSpPr>
            <a:xfrm>
              <a:off x="1763713" y="2165350"/>
              <a:ext cx="831850" cy="2649538"/>
              <a:chOff x="1763713" y="2165350"/>
              <a:chExt cx="831850" cy="2649538"/>
            </a:xfrm>
          </p:grpSpPr>
          <p:sp>
            <p:nvSpPr>
              <p:cNvPr id="27678" name="Line 26"/>
              <p:cNvSpPr>
                <a:spLocks noChangeShapeType="1"/>
              </p:cNvSpPr>
              <p:nvPr/>
            </p:nvSpPr>
            <p:spPr bwMode="auto">
              <a:xfrm>
                <a:off x="1828801" y="2771775"/>
                <a:ext cx="3635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7"/>
              <p:cNvSpPr>
                <a:spLocks noChangeShapeType="1"/>
              </p:cNvSpPr>
              <p:nvPr/>
            </p:nvSpPr>
            <p:spPr bwMode="auto">
              <a:xfrm>
                <a:off x="1874838" y="3471863"/>
                <a:ext cx="3175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8"/>
              <p:cNvSpPr>
                <a:spLocks noChangeShapeType="1"/>
              </p:cNvSpPr>
              <p:nvPr/>
            </p:nvSpPr>
            <p:spPr bwMode="auto">
              <a:xfrm>
                <a:off x="1866901" y="4133850"/>
                <a:ext cx="3254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1" name="Line 30"/>
              <p:cNvSpPr>
                <a:spLocks noChangeShapeType="1"/>
              </p:cNvSpPr>
              <p:nvPr/>
            </p:nvSpPr>
            <p:spPr bwMode="auto">
              <a:xfrm>
                <a:off x="2201863" y="3476625"/>
                <a:ext cx="3937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2" name="Freeform 25"/>
              <p:cNvSpPr>
                <a:spLocks/>
              </p:cNvSpPr>
              <p:nvPr/>
            </p:nvSpPr>
            <p:spPr bwMode="auto">
              <a:xfrm>
                <a:off x="1763713" y="2165350"/>
                <a:ext cx="438150" cy="2649538"/>
              </a:xfrm>
              <a:custGeom>
                <a:avLst/>
                <a:gdLst>
                  <a:gd name="T0" fmla="*/ 70 w 276"/>
                  <a:gd name="T1" fmla="*/ 0 h 2063"/>
                  <a:gd name="T2" fmla="*/ 276 w 276"/>
                  <a:gd name="T3" fmla="*/ 0 h 2063"/>
                  <a:gd name="T4" fmla="*/ 276 w 276"/>
                  <a:gd name="T5" fmla="*/ 1350 h 2063"/>
                  <a:gd name="T6" fmla="*/ 0 w 276"/>
                  <a:gd name="T7" fmla="*/ 1350 h 20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6"/>
                  <a:gd name="T13" fmla="*/ 0 h 2063"/>
                  <a:gd name="T14" fmla="*/ 276 w 276"/>
                  <a:gd name="T15" fmla="*/ 2063 h 20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6" h="2063">
                    <a:moveTo>
                      <a:pt x="70" y="0"/>
                    </a:moveTo>
                    <a:lnTo>
                      <a:pt x="276" y="0"/>
                    </a:lnTo>
                    <a:lnTo>
                      <a:pt x="276" y="2063"/>
                    </a:lnTo>
                    <a:lnTo>
                      <a:pt x="0" y="2063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687" name="Text Box 7"/>
            <p:cNvSpPr txBox="1">
              <a:spLocks noChangeArrowheads="1"/>
            </p:cNvSpPr>
            <p:nvPr/>
          </p:nvSpPr>
          <p:spPr bwMode="auto">
            <a:xfrm>
              <a:off x="398463" y="5588000"/>
              <a:ext cx="1541462" cy="366713"/>
            </a:xfrm>
            <a:prstGeom prst="rect">
              <a:avLst/>
            </a:prstGeom>
            <a:gradFill rotWithShape="1">
              <a:gsLst>
                <a:gs pos="0">
                  <a:srgbClr val="FF9966">
                    <a:gamma/>
                    <a:shade val="46275"/>
                    <a:invGamma/>
                  </a:srgbClr>
                </a:gs>
                <a:gs pos="50000">
                  <a:srgbClr val="FF9966"/>
                </a:gs>
                <a:gs pos="100000">
                  <a:srgbClr val="FF99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chemeClr val="bg1"/>
                  </a:solidFill>
                </a:rPr>
                <a:t>Streets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27689" name="Text Box 9"/>
            <p:cNvSpPr txBox="1">
              <a:spLocks noChangeArrowheads="1"/>
            </p:cNvSpPr>
            <p:nvPr/>
          </p:nvSpPr>
          <p:spPr bwMode="auto">
            <a:xfrm>
              <a:off x="2652713" y="3008313"/>
              <a:ext cx="2263775" cy="1006475"/>
            </a:xfrm>
            <a:prstGeom prst="rect">
              <a:avLst/>
            </a:prstGeom>
            <a:gradFill rotWithShape="1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Metro Transit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Service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Development</a:t>
              </a:r>
            </a:p>
          </p:txBody>
        </p:sp>
        <p:grpSp>
          <p:nvGrpSpPr>
            <p:cNvPr id="7" name="Group 62"/>
            <p:cNvGrpSpPr/>
            <p:nvPr/>
          </p:nvGrpSpPr>
          <p:grpSpPr>
            <a:xfrm>
              <a:off x="6819900" y="1997075"/>
              <a:ext cx="1949451" cy="1362076"/>
              <a:chOff x="6819900" y="1997075"/>
              <a:chExt cx="1949451" cy="1362076"/>
            </a:xfrm>
          </p:grpSpPr>
          <p:sp>
            <p:nvSpPr>
              <p:cNvPr id="27676" name="Freeform 34"/>
              <p:cNvSpPr>
                <a:spLocks/>
              </p:cNvSpPr>
              <p:nvPr/>
            </p:nvSpPr>
            <p:spPr bwMode="auto">
              <a:xfrm>
                <a:off x="6819900" y="2947988"/>
                <a:ext cx="1241425" cy="411163"/>
              </a:xfrm>
              <a:custGeom>
                <a:avLst/>
                <a:gdLst>
                  <a:gd name="T0" fmla="*/ 0 w 782"/>
                  <a:gd name="T1" fmla="*/ 259 h 259"/>
                  <a:gd name="T2" fmla="*/ 782 w 782"/>
                  <a:gd name="T3" fmla="*/ 259 h 259"/>
                  <a:gd name="T4" fmla="*/ 782 w 782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782"/>
                  <a:gd name="T10" fmla="*/ 0 h 259"/>
                  <a:gd name="T11" fmla="*/ 782 w 782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2" h="259">
                    <a:moveTo>
                      <a:pt x="0" y="259"/>
                    </a:moveTo>
                    <a:lnTo>
                      <a:pt x="782" y="259"/>
                    </a:lnTo>
                    <a:lnTo>
                      <a:pt x="782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91" name="Text Box 11"/>
              <p:cNvSpPr txBox="1">
                <a:spLocks noChangeArrowheads="1"/>
              </p:cNvSpPr>
              <p:nvPr/>
            </p:nvSpPr>
            <p:spPr bwMode="auto">
              <a:xfrm>
                <a:off x="7326313" y="1997075"/>
                <a:ext cx="1443038" cy="915988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69804"/>
                      <a:invGamma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bg1"/>
                    </a:solidFill>
                  </a:rPr>
                  <a:t>Transit Information Center</a:t>
                </a:r>
              </a:p>
            </p:txBody>
          </p:sp>
        </p:grpSp>
        <p:grpSp>
          <p:nvGrpSpPr>
            <p:cNvPr id="8" name="Group 63"/>
            <p:cNvGrpSpPr/>
            <p:nvPr/>
          </p:nvGrpSpPr>
          <p:grpSpPr>
            <a:xfrm>
              <a:off x="6819900" y="3527425"/>
              <a:ext cx="1971676" cy="1419226"/>
              <a:chOff x="6819900" y="3527425"/>
              <a:chExt cx="1971676" cy="1419226"/>
            </a:xfrm>
          </p:grpSpPr>
          <p:sp>
            <p:nvSpPr>
              <p:cNvPr id="27674" name="Freeform 35"/>
              <p:cNvSpPr>
                <a:spLocks/>
              </p:cNvSpPr>
              <p:nvPr/>
            </p:nvSpPr>
            <p:spPr bwMode="auto">
              <a:xfrm>
                <a:off x="6819900" y="3527425"/>
                <a:ext cx="1241425" cy="447675"/>
              </a:xfrm>
              <a:custGeom>
                <a:avLst/>
                <a:gdLst>
                  <a:gd name="T0" fmla="*/ 0 w 782"/>
                  <a:gd name="T1" fmla="*/ 0 h 282"/>
                  <a:gd name="T2" fmla="*/ 782 w 782"/>
                  <a:gd name="T3" fmla="*/ 0 h 282"/>
                  <a:gd name="T4" fmla="*/ 782 w 782"/>
                  <a:gd name="T5" fmla="*/ 282 h 282"/>
                  <a:gd name="T6" fmla="*/ 0 60000 65536"/>
                  <a:gd name="T7" fmla="*/ 0 60000 65536"/>
                  <a:gd name="T8" fmla="*/ 0 60000 65536"/>
                  <a:gd name="T9" fmla="*/ 0 w 782"/>
                  <a:gd name="T10" fmla="*/ 0 h 282"/>
                  <a:gd name="T11" fmla="*/ 782 w 782"/>
                  <a:gd name="T12" fmla="*/ 282 h 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2" h="282">
                    <a:moveTo>
                      <a:pt x="0" y="0"/>
                    </a:moveTo>
                    <a:lnTo>
                      <a:pt x="782" y="0"/>
                    </a:lnTo>
                    <a:lnTo>
                      <a:pt x="782" y="282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92" name="Text Box 12"/>
              <p:cNvSpPr txBox="1">
                <a:spLocks noChangeArrowheads="1"/>
              </p:cNvSpPr>
              <p:nvPr/>
            </p:nvSpPr>
            <p:spPr bwMode="auto">
              <a:xfrm>
                <a:off x="7348538" y="4030663"/>
                <a:ext cx="1443038" cy="915988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69804"/>
                      <a:invGamma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bg1"/>
                    </a:solidFill>
                  </a:rPr>
                  <a:t>Transit Control Center</a:t>
                </a:r>
              </a:p>
            </p:txBody>
          </p:sp>
        </p:grpSp>
        <p:sp>
          <p:nvSpPr>
            <p:cNvPr id="27670" name="Line 31"/>
            <p:cNvSpPr>
              <a:spLocks noChangeShapeType="1"/>
            </p:cNvSpPr>
            <p:nvPr/>
          </p:nvSpPr>
          <p:spPr bwMode="auto">
            <a:xfrm>
              <a:off x="6367463" y="3629025"/>
              <a:ext cx="0" cy="7477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32"/>
            <p:cNvSpPr>
              <a:spLocks noChangeShapeType="1"/>
            </p:cNvSpPr>
            <p:nvPr/>
          </p:nvSpPr>
          <p:spPr bwMode="auto">
            <a:xfrm>
              <a:off x="6367463" y="4656138"/>
              <a:ext cx="0" cy="746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693" name="Text Box 13"/>
            <p:cNvSpPr txBox="1">
              <a:spLocks noChangeArrowheads="1"/>
            </p:cNvSpPr>
            <p:nvPr/>
          </p:nvSpPr>
          <p:spPr bwMode="auto">
            <a:xfrm>
              <a:off x="5597525" y="4419600"/>
              <a:ext cx="1508125" cy="366713"/>
            </a:xfrm>
            <a:prstGeom prst="rect">
              <a:avLst/>
            </a:prstGeom>
            <a:gradFill rotWithShape="1">
              <a:gsLst>
                <a:gs pos="0">
                  <a:srgbClr val="339966">
                    <a:gamma/>
                    <a:shade val="39216"/>
                    <a:invGamma/>
                  </a:srgbClr>
                </a:gs>
                <a:gs pos="50000">
                  <a:srgbClr val="339966"/>
                </a:gs>
                <a:gs pos="100000">
                  <a:srgbClr val="339966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GIS Library</a:t>
              </a:r>
            </a:p>
          </p:txBody>
        </p:sp>
        <p:sp>
          <p:nvSpPr>
            <p:cNvPr id="327694" name="Text Box 14"/>
            <p:cNvSpPr txBox="1">
              <a:spLocks noChangeArrowheads="1"/>
            </p:cNvSpPr>
            <p:nvPr/>
          </p:nvSpPr>
          <p:spPr bwMode="auto">
            <a:xfrm>
              <a:off x="5610225" y="5449888"/>
              <a:ext cx="1489075" cy="641350"/>
            </a:xfrm>
            <a:prstGeom prst="rect">
              <a:avLst/>
            </a:prstGeom>
            <a:gradFill rotWithShape="1">
              <a:gsLst>
                <a:gs pos="0">
                  <a:srgbClr val="339966">
                    <a:gamma/>
                    <a:shade val="39216"/>
                    <a:invGamma/>
                  </a:srgbClr>
                </a:gs>
                <a:gs pos="50000">
                  <a:srgbClr val="339966"/>
                </a:gs>
                <a:gs pos="100000">
                  <a:srgbClr val="339966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MetroGIS Data Finder</a:t>
              </a:r>
            </a:p>
          </p:txBody>
        </p:sp>
        <p:sp>
          <p:nvSpPr>
            <p:cNvPr id="327716" name="Line 36"/>
            <p:cNvSpPr>
              <a:spLocks noChangeShapeType="1"/>
            </p:cNvSpPr>
            <p:nvPr/>
          </p:nvSpPr>
          <p:spPr bwMode="auto">
            <a:xfrm flipH="1">
              <a:off x="4954588" y="3470275"/>
              <a:ext cx="5953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65"/>
            <p:cNvGrpSpPr/>
            <p:nvPr/>
          </p:nvGrpSpPr>
          <p:grpSpPr>
            <a:xfrm>
              <a:off x="349250" y="1590675"/>
              <a:ext cx="1646238" cy="3387726"/>
              <a:chOff x="349250" y="1590675"/>
              <a:chExt cx="1646238" cy="3387726"/>
            </a:xfrm>
          </p:grpSpPr>
          <p:sp>
            <p:nvSpPr>
              <p:cNvPr id="327684" name="Text Box 4"/>
              <p:cNvSpPr txBox="1">
                <a:spLocks noChangeArrowheads="1"/>
              </p:cNvSpPr>
              <p:nvPr/>
            </p:nvSpPr>
            <p:spPr bwMode="auto">
              <a:xfrm>
                <a:off x="390525" y="1984375"/>
                <a:ext cx="1543050" cy="366713"/>
              </a:xfrm>
              <a:prstGeom prst="rect">
                <a:avLst/>
              </a:prstGeom>
              <a:gradFill rotWithShape="1">
                <a:gsLst>
                  <a:gs pos="0">
                    <a:srgbClr val="FF9966">
                      <a:gamma/>
                      <a:shade val="46275"/>
                      <a:invGamma/>
                    </a:srgbClr>
                  </a:gs>
                  <a:gs pos="5000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bg1"/>
                    </a:solidFill>
                  </a:rPr>
                  <a:t>Employment</a:t>
                </a:r>
              </a:p>
            </p:txBody>
          </p:sp>
          <p:sp>
            <p:nvSpPr>
              <p:cNvPr id="327685" name="Text Box 5"/>
              <p:cNvSpPr txBox="1">
                <a:spLocks noChangeArrowheads="1"/>
              </p:cNvSpPr>
              <p:nvPr/>
            </p:nvSpPr>
            <p:spPr bwMode="auto">
              <a:xfrm>
                <a:off x="388938" y="2593975"/>
                <a:ext cx="1539875" cy="366713"/>
              </a:xfrm>
              <a:prstGeom prst="rect">
                <a:avLst/>
              </a:prstGeom>
              <a:gradFill rotWithShape="1">
                <a:gsLst>
                  <a:gs pos="0">
                    <a:srgbClr val="FF9966">
                      <a:gamma/>
                      <a:shade val="46275"/>
                      <a:invGamma/>
                    </a:srgbClr>
                  </a:gs>
                  <a:gs pos="5000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bg1"/>
                    </a:solidFill>
                  </a:rPr>
                  <a:t>Commuter</a:t>
                </a:r>
              </a:p>
            </p:txBody>
          </p:sp>
          <p:sp>
            <p:nvSpPr>
              <p:cNvPr id="327686" name="Text Box 6"/>
              <p:cNvSpPr txBox="1">
                <a:spLocks noChangeArrowheads="1"/>
              </p:cNvSpPr>
              <p:nvPr/>
            </p:nvSpPr>
            <p:spPr bwMode="auto">
              <a:xfrm>
                <a:off x="392113" y="3944938"/>
                <a:ext cx="1536700" cy="366713"/>
              </a:xfrm>
              <a:prstGeom prst="rect">
                <a:avLst/>
              </a:prstGeom>
              <a:gradFill rotWithShape="1">
                <a:gsLst>
                  <a:gs pos="0">
                    <a:srgbClr val="FF9966">
                      <a:gamma/>
                      <a:shade val="46275"/>
                      <a:invGamma/>
                    </a:srgbClr>
                  </a:gs>
                  <a:gs pos="5000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bg1"/>
                    </a:solidFill>
                  </a:rPr>
                  <a:t>Parcel</a:t>
                </a:r>
              </a:p>
            </p:txBody>
          </p:sp>
          <p:sp>
            <p:nvSpPr>
              <p:cNvPr id="327688" name="Text Box 8"/>
              <p:cNvSpPr txBox="1">
                <a:spLocks noChangeArrowheads="1"/>
              </p:cNvSpPr>
              <p:nvPr/>
            </p:nvSpPr>
            <p:spPr bwMode="auto">
              <a:xfrm>
                <a:off x="388938" y="4611688"/>
                <a:ext cx="1541463" cy="366713"/>
              </a:xfrm>
              <a:prstGeom prst="rect">
                <a:avLst/>
              </a:prstGeom>
              <a:gradFill rotWithShape="1">
                <a:gsLst>
                  <a:gs pos="0">
                    <a:srgbClr val="FF9966">
                      <a:gamma/>
                      <a:shade val="46275"/>
                      <a:invGamma/>
                    </a:srgbClr>
                  </a:gs>
                  <a:gs pos="5000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bg1"/>
                    </a:solidFill>
                  </a:rPr>
                  <a:t>Other</a:t>
                </a:r>
              </a:p>
            </p:txBody>
          </p:sp>
          <p:sp>
            <p:nvSpPr>
              <p:cNvPr id="327695" name="Text Box 15"/>
              <p:cNvSpPr txBox="1">
                <a:spLocks noChangeArrowheads="1"/>
              </p:cNvSpPr>
              <p:nvPr/>
            </p:nvSpPr>
            <p:spPr bwMode="auto">
              <a:xfrm>
                <a:off x="401638" y="3284538"/>
                <a:ext cx="1520825" cy="366713"/>
              </a:xfrm>
              <a:prstGeom prst="rect">
                <a:avLst/>
              </a:prstGeom>
              <a:gradFill rotWithShape="1">
                <a:gsLst>
                  <a:gs pos="0">
                    <a:srgbClr val="FF9966">
                      <a:gamma/>
                      <a:shade val="46275"/>
                      <a:invGamma/>
                    </a:srgbClr>
                  </a:gs>
                  <a:gs pos="5000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bg1"/>
                    </a:solidFill>
                  </a:rPr>
                  <a:t>Land Use</a:t>
                </a:r>
              </a:p>
            </p:txBody>
          </p:sp>
          <p:sp>
            <p:nvSpPr>
              <p:cNvPr id="27669" name="Text Box 37"/>
              <p:cNvSpPr txBox="1">
                <a:spLocks noChangeArrowheads="1"/>
              </p:cNvSpPr>
              <p:nvPr/>
            </p:nvSpPr>
            <p:spPr bwMode="auto">
              <a:xfrm>
                <a:off x="349250" y="1590675"/>
                <a:ext cx="164623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i="1">
                    <a:solidFill>
                      <a:schemeClr val="bg1"/>
                    </a:solidFill>
                  </a:rPr>
                  <a:t>Non-Transit Data</a:t>
                </a:r>
              </a:p>
            </p:txBody>
          </p:sp>
        </p:grpSp>
        <p:sp>
          <p:nvSpPr>
            <p:cNvPr id="327718" name="Freeform 38"/>
            <p:cNvSpPr>
              <a:spLocks/>
            </p:cNvSpPr>
            <p:nvPr/>
          </p:nvSpPr>
          <p:spPr bwMode="auto">
            <a:xfrm>
              <a:off x="2036763" y="4098925"/>
              <a:ext cx="1781175" cy="1692275"/>
            </a:xfrm>
            <a:custGeom>
              <a:avLst/>
              <a:gdLst>
                <a:gd name="T0" fmla="*/ 0 w 1122"/>
                <a:gd name="T1" fmla="*/ 2147483647 h 1066"/>
                <a:gd name="T2" fmla="*/ 2147483647 w 1122"/>
                <a:gd name="T3" fmla="*/ 2147483647 h 1066"/>
                <a:gd name="T4" fmla="*/ 2147483647 w 1122"/>
                <a:gd name="T5" fmla="*/ 0 h 1066"/>
                <a:gd name="T6" fmla="*/ 0 60000 65536"/>
                <a:gd name="T7" fmla="*/ 0 60000 65536"/>
                <a:gd name="T8" fmla="*/ 0 60000 65536"/>
                <a:gd name="T9" fmla="*/ 0 w 1122"/>
                <a:gd name="T10" fmla="*/ 0 h 1066"/>
                <a:gd name="T11" fmla="*/ 1122 w 1122"/>
                <a:gd name="T12" fmla="*/ 1066 h 1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2" h="1066">
                  <a:moveTo>
                    <a:pt x="0" y="1066"/>
                  </a:moveTo>
                  <a:lnTo>
                    <a:pt x="1122" y="1066"/>
                  </a:lnTo>
                  <a:lnTo>
                    <a:pt x="1122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690" name="Text Box 10"/>
            <p:cNvSpPr txBox="1">
              <a:spLocks noChangeArrowheads="1"/>
            </p:cNvSpPr>
            <p:nvPr/>
          </p:nvSpPr>
          <p:spPr bwMode="auto">
            <a:xfrm>
              <a:off x="5602288" y="3122613"/>
              <a:ext cx="1498600" cy="641350"/>
            </a:xfrm>
            <a:prstGeom prst="rect">
              <a:avLst/>
            </a:prstGeom>
            <a:gradFill rotWithShape="1">
              <a:gsLst>
                <a:gs pos="0">
                  <a:srgbClr val="FF9966">
                    <a:gamma/>
                    <a:shade val="46275"/>
                    <a:invGamma/>
                  </a:srgbClr>
                </a:gs>
                <a:gs pos="50000">
                  <a:srgbClr val="FF9966"/>
                </a:gs>
                <a:gs pos="100000">
                  <a:srgbClr val="FF99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Bus Route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3384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542925" y="579298"/>
            <a:ext cx="62293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Metro Transit</a:t>
            </a:r>
            <a:endParaRPr lang="en-US" sz="3600" b="1" dirty="0"/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Predictive policing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Shelter maintenance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Bus shelter equity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Rail mobile documents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2800" dirty="0" smtClean="0"/>
          </a:p>
        </p:txBody>
      </p:sp>
      <p:pic>
        <p:nvPicPr>
          <p:cNvPr id="8194" name="Picture 2" descr="Hybrid 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3575" y="171450"/>
            <a:ext cx="28575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94618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33375" y="1000125"/>
            <a:ext cx="6229350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Wastewater Treatment</a:t>
            </a:r>
            <a:endParaRPr lang="en-US" sz="3600" b="1" dirty="0"/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7 Treatment Plants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600 miles of pipelines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70 pumping stations</a:t>
            </a:r>
          </a:p>
          <a:p>
            <a:pPr marL="800019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/>
              <a:t>188 metering sites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endParaRPr lang="en-US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endParaRPr lang="en-US" dirty="0"/>
          </a:p>
        </p:txBody>
      </p:sp>
      <p:pic>
        <p:nvPicPr>
          <p:cNvPr id="9218" name="Picture 2" descr="Interceptor Construction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611" y="2122486"/>
            <a:ext cx="4037100" cy="290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08915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04800"/>
            <a:ext cx="8939049" cy="613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7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18" y="252248"/>
            <a:ext cx="910458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85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9186"/>
            <a:ext cx="9067800" cy="645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1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Nancy Rader,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Approval of June 18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249"/>
            <a:ext cx="9118569" cy="618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31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K:\Projects\ES\CathodicInspections\Images\ScreenShots\FirstRoundTesting\IMG_00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973"/>
            <a:ext cx="4391025" cy="58547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172" name="Picture 4" descr="K:\Projects\ES\CathodicInspections\Images\ScreenShots\FirstRoundTesting\IMG_00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279" y="464973"/>
            <a:ext cx="4394721" cy="5859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5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K:\Projects\ES\CathodicInspections\Images\ScreenShots\FirstRoundTesting\IMG_00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211356"/>
            <a:ext cx="8639175" cy="6479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685925" y="1647825"/>
            <a:ext cx="62293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Land Records Management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b="1" dirty="0" smtClean="0"/>
              <a:t>$1.5 Billion in Property</a:t>
            </a:r>
            <a:endParaRPr lang="en-US" b="1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b="1" dirty="0" smtClean="0"/>
              <a:t> Search for Property Rights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b="1" dirty="0" smtClean="0"/>
              <a:t> Link Land Records to Location</a:t>
            </a:r>
            <a:endParaRPr lang="en-US" b="1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endParaRPr lang="en-US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9827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2" cstate="print">
            <a:lum bright="39000" contrast="-61000"/>
          </a:blip>
          <a:srcRect l="84"/>
          <a:stretch>
            <a:fillRect/>
          </a:stretch>
        </p:blipFill>
        <p:spPr bwMode="auto">
          <a:xfrm>
            <a:off x="1333501" y="491984"/>
            <a:ext cx="6437844" cy="61945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857250" y="1362507"/>
            <a:ext cx="7286625" cy="3377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32"/>
          <p:cNvGrpSpPr/>
          <p:nvPr/>
        </p:nvGrpSpPr>
        <p:grpSpPr>
          <a:xfrm>
            <a:off x="5495925" y="1221856"/>
            <a:ext cx="3086100" cy="2303822"/>
            <a:chOff x="5495925" y="1221856"/>
            <a:chExt cx="3086100" cy="2303822"/>
          </a:xfrm>
        </p:grpSpPr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5876925" y="1221856"/>
              <a:ext cx="638176" cy="60535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5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5495925" y="2555875"/>
              <a:ext cx="3086100" cy="96980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cxnSp>
          <p:nvCxnSpPr>
            <p:cNvPr id="18" name="Elbow Connector 17"/>
            <p:cNvCxnSpPr>
              <a:stCxn id="31756" idx="4"/>
              <a:endCxn id="31757" idx="0"/>
            </p:cNvCxnSpPr>
            <p:nvPr/>
          </p:nvCxnSpPr>
          <p:spPr>
            <a:xfrm rot="16200000" flipH="1">
              <a:off x="6253164" y="1770063"/>
              <a:ext cx="728661" cy="84296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8"/>
          <p:cNvGrpSpPr/>
          <p:nvPr/>
        </p:nvGrpSpPr>
        <p:grpSpPr>
          <a:xfrm>
            <a:off x="469900" y="2236788"/>
            <a:ext cx="6569075" cy="4200525"/>
            <a:chOff x="469900" y="2236788"/>
            <a:chExt cx="6569075" cy="4200525"/>
          </a:xfrm>
        </p:grpSpPr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469900" y="2236788"/>
              <a:ext cx="4343400" cy="42005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cxnSp>
          <p:nvCxnSpPr>
            <p:cNvPr id="24" name="Shape 23"/>
            <p:cNvCxnSpPr>
              <a:stCxn id="31757" idx="2"/>
            </p:cNvCxnSpPr>
            <p:nvPr/>
          </p:nvCxnSpPr>
          <p:spPr>
            <a:xfrm rot="5400000">
              <a:off x="4572713" y="1696166"/>
              <a:ext cx="636750" cy="4295775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0191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2" cstate="print">
            <a:lum bright="39000" contrast="-61000"/>
          </a:blip>
          <a:srcRect l="84"/>
          <a:stretch>
            <a:fillRect/>
          </a:stretch>
        </p:blipFill>
        <p:spPr bwMode="auto">
          <a:xfrm>
            <a:off x="1333501" y="491984"/>
            <a:ext cx="6437844" cy="61945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69900" y="2236788"/>
            <a:ext cx="4343400" cy="4200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857250" y="1362507"/>
            <a:ext cx="7286625" cy="3377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2600325" y="1221856"/>
            <a:ext cx="3486151" cy="2931045"/>
            <a:chOff x="2600325" y="1221856"/>
            <a:chExt cx="3486151" cy="2931045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5448300" y="1221856"/>
              <a:ext cx="638176" cy="60535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9" name="Elbow Connector 28"/>
            <p:cNvCxnSpPr>
              <a:stCxn id="22" idx="4"/>
            </p:cNvCxnSpPr>
            <p:nvPr/>
          </p:nvCxnSpPr>
          <p:spPr>
            <a:xfrm rot="5400000">
              <a:off x="3021014" y="1406526"/>
              <a:ext cx="2325686" cy="316706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7300" y="491140"/>
            <a:ext cx="6600825" cy="6208141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6275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85913" y="1971675"/>
            <a:ext cx="59547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 smtClean="0"/>
              <a:t>Research &amp; Analysis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2659685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weekd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53" y="1396550"/>
            <a:ext cx="8228796" cy="359687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52" y="3781559"/>
            <a:ext cx="2376608" cy="15395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6441" y="391838"/>
            <a:ext cx="7707223" cy="666041"/>
          </a:xfrm>
          <a:prstGeom prst="rect">
            <a:avLst/>
          </a:prstGeom>
          <a:noFill/>
        </p:spPr>
        <p:txBody>
          <a:bodyPr wrap="none" lIns="49999" tIns="25000" rIns="49999" bIns="25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Residential Parcel Development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Age of Existing Housing in the CCLRT Corridor of Opportunity</a:t>
            </a:r>
            <a:endParaRPr lang="en-US" sz="20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125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D_emv-cbg_2006_2"/>
          <p:cNvPicPr>
            <a:picLocks noChangeAspect="1" noChangeArrowheads="1"/>
          </p:cNvPicPr>
          <p:nvPr/>
        </p:nvPicPr>
        <p:blipFill>
          <a:blip r:embed="rId2" cstate="print"/>
          <a:srcRect l="233" r="233" b="441"/>
          <a:stretch>
            <a:fillRect/>
          </a:stretch>
        </p:blipFill>
        <p:spPr bwMode="auto">
          <a:xfrm>
            <a:off x="594358" y="1075137"/>
            <a:ext cx="8089577" cy="554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00" sy="1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716959" y="331555"/>
            <a:ext cx="7706197" cy="666041"/>
          </a:xfrm>
          <a:prstGeom prst="rect">
            <a:avLst/>
          </a:prstGeom>
          <a:noFill/>
        </p:spPr>
        <p:txBody>
          <a:bodyPr wrap="none" lIns="49999" tIns="25000" rIns="49999" bIns="25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Total Estimated Market Value per Acre by Census Block Group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Fourth Quarter 2005</a:t>
            </a:r>
            <a:endParaRPr lang="en-US" sz="20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14847" y="1136999"/>
            <a:ext cx="787060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x="1000" sy="1000" algn="ctr" rotWithShape="0">
              <a:schemeClr val="tx1"/>
            </a:outerShdw>
          </a:effectLst>
        </p:spPr>
        <p:txBody>
          <a:bodyPr wrap="none" lIns="49999" tIns="25000" rIns="49999" bIns="25000">
            <a:spAutoFit/>
          </a:bodyPr>
          <a:lstStyle/>
          <a:p>
            <a:r>
              <a:rPr lang="en-US" sz="9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$12.8 Million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72011" y="2589322"/>
            <a:ext cx="722940" cy="1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x="1000" sy="1000" algn="ctr" rotWithShape="0">
              <a:schemeClr val="tx1"/>
            </a:outerShdw>
          </a:effectLst>
        </p:spPr>
        <p:txBody>
          <a:bodyPr wrap="none" lIns="49999" tIns="25000" rIns="49999" bIns="2500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$5.0 Million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46895" y="1162719"/>
            <a:ext cx="2296045" cy="46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9999" tIns="25000" rIns="49999" bIns="25000">
            <a:spAutoFit/>
          </a:bodyPr>
          <a:lstStyle/>
          <a:p>
            <a:r>
              <a:rPr lang="en-US" sz="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2000 US Census block group boundaries</a:t>
            </a:r>
          </a:p>
          <a:p>
            <a:r>
              <a:rPr lang="en-US" sz="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using County Assessor data shared</a:t>
            </a:r>
          </a:p>
          <a:p>
            <a:r>
              <a:rPr lang="en-US" sz="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through MetroGIS.</a:t>
            </a:r>
          </a:p>
        </p:txBody>
      </p: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7018049" y="1162720"/>
            <a:ext cx="1528978" cy="1408731"/>
            <a:chOff x="3786" y="563"/>
            <a:chExt cx="646" cy="932"/>
          </a:xfrm>
        </p:grpSpPr>
        <p:pic>
          <p:nvPicPr>
            <p:cNvPr id="10" name="Picture 27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 l="7147" t="1886" r="85484" b="1140"/>
            <a:stretch>
              <a:fillRect/>
            </a:stretch>
          </p:blipFill>
          <p:spPr bwMode="auto">
            <a:xfrm>
              <a:off x="3786" y="563"/>
              <a:ext cx="174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3966" y="563"/>
              <a:ext cx="466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9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$50,000 or less</a:t>
              </a:r>
            </a:p>
            <a:p>
              <a:pPr>
                <a:lnSpc>
                  <a:spcPct val="95000"/>
                </a:lnSpc>
              </a:pPr>
              <a:endParaRPr lang="en-US" sz="900" dirty="0" smtClean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900" dirty="0" smtClean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9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r>
                <a:rPr lang="en-US" sz="9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$500,000</a:t>
              </a:r>
            </a:p>
            <a:p>
              <a:pPr>
                <a:lnSpc>
                  <a:spcPct val="95000"/>
                </a:lnSpc>
              </a:pPr>
              <a:endParaRPr lang="en-US" sz="900" dirty="0" smtClean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9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9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95000"/>
                </a:lnSpc>
              </a:pPr>
              <a:r>
                <a:rPr lang="en-US" sz="9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$6,000,000 or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834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General fund update and discussion…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85913" y="1971675"/>
            <a:ext cx="59547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 smtClean="0"/>
              <a:t>Communication &amp; Collaboration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60664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5064370"/>
            <a:ext cx="9143999" cy="1793630"/>
          </a:xfrm>
          <a:prstGeom prst="rect">
            <a:avLst/>
          </a:prstGeom>
          <a:gradFill>
            <a:gsLst>
              <a:gs pos="7600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0800000" scaled="0"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3024554"/>
            <a:ext cx="9144000" cy="1956493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0800000" scaled="0"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634910"/>
            <a:ext cx="9144000" cy="2312276"/>
          </a:xfrm>
          <a:prstGeom prst="rect">
            <a:avLst/>
          </a:prstGeom>
          <a:gradFill>
            <a:gsLst>
              <a:gs pos="7600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0800000" scaled="0"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" y="0"/>
            <a:ext cx="8229600" cy="6556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Applications and Tools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7122" y="1022135"/>
            <a:ext cx="1417288" cy="1358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Transit </a:t>
            </a:r>
          </a:p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Facilities </a:t>
            </a:r>
          </a:p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6090" y="5310642"/>
            <a:ext cx="1900208" cy="12817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Transit</a:t>
            </a:r>
          </a:p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Interactive</a:t>
            </a:r>
          </a:p>
          <a:p>
            <a:pPr marR="0" lvl="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Map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0579" y="5215316"/>
            <a:ext cx="3885359" cy="14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678" y="5206701"/>
            <a:ext cx="2847975" cy="143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/>
          <p:nvPr/>
        </p:nvGrpSpPr>
        <p:grpSpPr>
          <a:xfrm>
            <a:off x="2291257" y="648255"/>
            <a:ext cx="6827625" cy="2287051"/>
            <a:chOff x="2364827" y="718908"/>
            <a:chExt cx="6592829" cy="23187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67565" y="718908"/>
              <a:ext cx="4790091" cy="231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64827" y="719193"/>
              <a:ext cx="1774428" cy="231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725" y="3709631"/>
            <a:ext cx="2023308" cy="5213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600" b="1" kern="0" dirty="0" smtClean="0">
                <a:latin typeface="Calibri" pitchFamily="34" charset="0"/>
              </a:rPr>
              <a:t>Make-a-Map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 l="1119"/>
          <a:stretch>
            <a:fillRect/>
          </a:stretch>
        </p:blipFill>
        <p:spPr bwMode="auto">
          <a:xfrm>
            <a:off x="2323367" y="3121217"/>
            <a:ext cx="6820633" cy="17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5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600200" y="485775"/>
            <a:ext cx="5934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Metro Base </a:t>
            </a:r>
            <a:r>
              <a:rPr lang="en-US" b="1" dirty="0"/>
              <a:t>Map </a:t>
            </a:r>
            <a:r>
              <a:rPr lang="en-US" b="1" dirty="0" smtClean="0"/>
              <a:t>Web Service</a:t>
            </a:r>
            <a:endParaRPr lang="en-US" b="1" dirty="0"/>
          </a:p>
        </p:txBody>
      </p:sp>
      <p:pic>
        <p:nvPicPr>
          <p:cNvPr id="317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64" y="1247775"/>
            <a:ext cx="7586099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4136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AutoShape 3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09397" y="2511823"/>
            <a:ext cx="6807200" cy="2629054"/>
          </a:xfrm>
          <a:ln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Sponsor</a:t>
            </a:r>
          </a:p>
          <a:p>
            <a:pPr lvl="1"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Budget</a:t>
            </a:r>
          </a:p>
          <a:p>
            <a:pPr lvl="1"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Coordinator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Regional data custodian</a:t>
            </a:r>
          </a:p>
          <a:p>
            <a:pPr lvl="1"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Centerlines</a:t>
            </a:r>
          </a:p>
          <a:p>
            <a:pPr lvl="1"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Parcels</a:t>
            </a:r>
          </a:p>
          <a:p>
            <a:pPr lvl="1">
              <a:spcBef>
                <a:spcPts val="0"/>
              </a:spcBef>
              <a:buClr>
                <a:schemeClr val="bg2">
                  <a:lumMod val="25000"/>
                </a:schemeClr>
              </a:buClr>
              <a:buSzPct val="65000"/>
              <a:defRPr/>
            </a:pPr>
            <a:r>
              <a:rPr lang="en-US" b="1" dirty="0" smtClean="0">
                <a:latin typeface="Trebuchet MS" pitchFamily="34" charset="0"/>
              </a:rPr>
              <a:t>Address Points</a:t>
            </a:r>
          </a:p>
        </p:txBody>
      </p:sp>
      <p:sp>
        <p:nvSpPr>
          <p:cNvPr id="274436" name="AutoShape 4"/>
          <p:cNvSpPr>
            <a:spLocks noChangeAspect="1" noChangeArrowheads="1"/>
          </p:cNvSpPr>
          <p:nvPr/>
        </p:nvSpPr>
        <p:spPr bwMode="auto">
          <a:xfrm>
            <a:off x="520700" y="3421063"/>
            <a:ext cx="817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46038" rIns="92075" bIns="46038"/>
          <a:lstStyle/>
          <a:p>
            <a:pPr marL="342900" indent="-342900">
              <a:lnSpc>
                <a:spcPct val="10000"/>
              </a:lnSpc>
              <a:spcBef>
                <a:spcPct val="20000"/>
              </a:spcBef>
              <a:defRPr/>
            </a:pPr>
            <a:endParaRPr 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4437" name="AutoShape 5"/>
          <p:cNvSpPr>
            <a:spLocks noChangeAspect="1" noChangeArrowheads="1"/>
          </p:cNvSpPr>
          <p:nvPr/>
        </p:nvSpPr>
        <p:spPr bwMode="auto">
          <a:xfrm>
            <a:off x="558800" y="4294188"/>
            <a:ext cx="817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9019" y="169863"/>
            <a:ext cx="2133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24745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590550"/>
            <a:ext cx="5905500" cy="58483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553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1528763" y="1150938"/>
            <a:ext cx="6078537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b="1" dirty="0"/>
              <a:t>GIS at the Metropolitan Council</a:t>
            </a: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1296988" y="3248025"/>
            <a:ext cx="607853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defRPr/>
            </a:pPr>
            <a:endParaRPr lang="en-US" sz="3600" b="1">
              <a:solidFill>
                <a:srgbClr val="99CCFF"/>
              </a:solidFill>
            </a:endParaRPr>
          </a:p>
        </p:txBody>
      </p:sp>
      <p:sp>
        <p:nvSpPr>
          <p:cNvPr id="463876" name="Rectangle 4"/>
          <p:cNvSpPr>
            <a:spLocks noChangeArrowheads="1"/>
          </p:cNvSpPr>
          <p:nvPr/>
        </p:nvSpPr>
        <p:spPr bwMode="auto">
          <a:xfrm>
            <a:off x="1557338" y="4740275"/>
            <a:ext cx="6078537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 smtClean="0"/>
              <a:t>Mark Kotz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/>
              <a:t>GIS Manager,</a:t>
            </a:r>
            <a:r>
              <a:rPr lang="en-US" b="1" dirty="0"/>
              <a:t> </a:t>
            </a:r>
            <a:r>
              <a:rPr lang="en-US" sz="2000" b="1" dirty="0"/>
              <a:t>Metropolitan Council</a:t>
            </a:r>
            <a:br>
              <a:rPr lang="en-US" sz="2000" b="1" dirty="0"/>
            </a:br>
            <a:r>
              <a:rPr lang="en-US" sz="2000" b="1" dirty="0" smtClean="0"/>
              <a:t>September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208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Kari Geurts, Minnesota Department of Natural Resources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Member sector </a:t>
            </a:r>
            <a:r>
              <a:rPr lang="en-US" dirty="0" smtClean="0"/>
              <a:t>report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11175"/>
            <a:ext cx="7772400" cy="1470025"/>
          </a:xfrm>
        </p:spPr>
        <p:txBody>
          <a:bodyPr/>
          <a:lstStyle/>
          <a:p>
            <a:r>
              <a:rPr lang="en-US" dirty="0" smtClean="0"/>
              <a:t>What’s Happening At The DNR</a:t>
            </a:r>
            <a:endParaRPr lang="en-US" dirty="0"/>
          </a:p>
        </p:txBody>
      </p:sp>
      <p:pic>
        <p:nvPicPr>
          <p:cNvPr id="6" name="Content Placeholder 6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17381"/>
            <a:ext cx="6248400" cy="4178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6096000"/>
            <a:ext cx="361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Presented By Kari Geurts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248347"/>
            <a:ext cx="8381999" cy="4152453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Division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Forestry’s Stand Exam Application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Ecological </a:t>
            </a:r>
            <a:r>
              <a:rPr lang="en-US" sz="2000" dirty="0">
                <a:solidFill>
                  <a:schemeClr val="accent5"/>
                </a:solidFill>
              </a:rPr>
              <a:t>Service’s MN Permitting and Reporting </a:t>
            </a:r>
            <a:r>
              <a:rPr lang="en-US" sz="2000" dirty="0" smtClean="0">
                <a:solidFill>
                  <a:schemeClr val="accent5"/>
                </a:solidFill>
              </a:rPr>
              <a:t>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Lands and Mineral’s Land Records System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Department Wide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Data Governance Project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Data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National Wetlands </a:t>
            </a:r>
            <a:r>
              <a:rPr lang="en-US" sz="2000" dirty="0" smtClean="0">
                <a:solidFill>
                  <a:schemeClr val="accent5"/>
                </a:solidFill>
              </a:rPr>
              <a:t>Inventory Update Project</a:t>
            </a:r>
            <a:endParaRPr lang="en-US" sz="2000" dirty="0">
              <a:solidFill>
                <a:schemeClr val="accent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MN </a:t>
            </a:r>
            <a:r>
              <a:rPr lang="en-US" sz="2000" dirty="0" smtClean="0">
                <a:solidFill>
                  <a:schemeClr val="accent5"/>
                </a:solidFill>
              </a:rPr>
              <a:t>Topo Project</a:t>
            </a:r>
            <a:endParaRPr lang="en-US" sz="20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Presentation Outline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685801" y="304800"/>
            <a:ext cx="7771262" cy="68400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Forestry’s Stand Exam Project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half" idx="2"/>
          </p:nvPr>
        </p:nvSpPr>
        <p:spPr>
          <a:xfrm>
            <a:off x="533400" y="1295400"/>
            <a:ext cx="3733800" cy="480060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SEL is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an application to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help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Forestry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manage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annual stand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exam process</a:t>
            </a:r>
          </a:p>
          <a:p>
            <a:endParaRPr lang="en-US" sz="1000" dirty="0" smtClean="0">
              <a:solidFill>
                <a:schemeClr val="tx2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Managing multiple SFRMP shapefiles will be </a:t>
            </a:r>
            <a:r>
              <a:rPr lang="en-US" sz="1800" dirty="0" smtClean="0">
                <a:solidFill>
                  <a:srgbClr val="488927"/>
                </a:solidFill>
              </a:rPr>
              <a:t>simplified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Replaces the data entry for disposition </a:t>
            </a:r>
            <a:r>
              <a:rPr lang="en-US" sz="1800" dirty="0" smtClean="0">
                <a:solidFill>
                  <a:srgbClr val="488927"/>
                </a:solidFill>
              </a:rPr>
              <a:t>acres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Replaces the prescription </a:t>
            </a:r>
            <a:r>
              <a:rPr lang="en-US" sz="1800" dirty="0" smtClean="0">
                <a:solidFill>
                  <a:srgbClr val="488927"/>
                </a:solidFill>
              </a:rPr>
              <a:t>worksheet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Provides an easy way to enter annual plan </a:t>
            </a:r>
            <a:r>
              <a:rPr lang="en-US" sz="1800" dirty="0" smtClean="0">
                <a:solidFill>
                  <a:srgbClr val="488927"/>
                </a:solidFill>
              </a:rPr>
              <a:t>additions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More accurate </a:t>
            </a:r>
            <a:r>
              <a:rPr lang="en-US" sz="1800" dirty="0" smtClean="0">
                <a:solidFill>
                  <a:srgbClr val="488927"/>
                </a:solidFill>
              </a:rPr>
              <a:t>reporting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Consistent roles and responsibilities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889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52" y="2360612"/>
            <a:ext cx="4367948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4545013" cy="529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5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 to the Proposal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81000" y="1143000"/>
            <a:ext cx="8382000" cy="4953000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No longer a Recorders Fee request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MN Geospatial Commons as a focal point for delivery and collaboration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Proposal identifies key items to pursue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Amount is yet to be determined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Focuses on aggregation, standardization and statewide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Publicly available – data and services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This Council will guide investments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" y="11935"/>
            <a:ext cx="7979106" cy="61155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767050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0225"/>
            <a:ext cx="82423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911225"/>
            <a:ext cx="8193087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79296" y="6443246"/>
            <a:ext cx="451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Kari.Geurts@state.mn.us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685801" y="304800"/>
            <a:ext cx="7771262" cy="68400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MPARS Project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half" idx="2"/>
          </p:nvPr>
        </p:nvSpPr>
        <p:spPr>
          <a:xfrm>
            <a:off x="381000" y="1066800"/>
            <a:ext cx="8534400" cy="55626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In 2011 state Executive Order 11-04 and a new state law specified that:</a:t>
            </a:r>
            <a:endParaRPr lang="en-US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Water permitting be accelerated and simplified by enabling electronic </a:t>
            </a:r>
            <a:r>
              <a:rPr lang="en-US" sz="1600" dirty="0" smtClean="0">
                <a:solidFill>
                  <a:srgbClr val="488927"/>
                </a:solidFill>
              </a:rPr>
              <a:t>applications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Applicants be notified as to whether their applications were complete within 30-days of </a:t>
            </a:r>
            <a:r>
              <a:rPr lang="en-US" sz="1600" dirty="0" smtClean="0">
                <a:solidFill>
                  <a:srgbClr val="488927"/>
                </a:solidFill>
              </a:rPr>
              <a:t>receipt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A 150-day goal for permitting decisions be </a:t>
            </a:r>
            <a:r>
              <a:rPr lang="en-US" sz="1600" dirty="0" smtClean="0">
                <a:solidFill>
                  <a:srgbClr val="488927"/>
                </a:solidFill>
              </a:rPr>
              <a:t>established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DNR received $900,000 in Clean Water Legacy funding to develop an electronic permitting system to meet these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objective: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The system is efficient and easy to use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The system has positive impact on businesses and other stakeholders by providing 24/7 access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Increases transparency, consistency and clarity in </a:t>
            </a:r>
            <a:r>
              <a:rPr lang="en-US" sz="1600" dirty="0" smtClean="0">
                <a:solidFill>
                  <a:srgbClr val="488927"/>
                </a:solidFill>
              </a:rPr>
              <a:t>decision-making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Increases DNR ability to track permit compliance and </a:t>
            </a:r>
            <a:r>
              <a:rPr lang="en-US" sz="1600" dirty="0" smtClean="0">
                <a:solidFill>
                  <a:srgbClr val="488927"/>
                </a:solidFill>
              </a:rPr>
              <a:t>violations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Is an example of a ‘Better Government for a Better Minnesota’ </a:t>
            </a:r>
            <a:r>
              <a:rPr lang="en-US" sz="1600" dirty="0" smtClean="0">
                <a:solidFill>
                  <a:srgbClr val="488927"/>
                </a:solidFill>
              </a:rPr>
              <a:t>project</a:t>
            </a:r>
          </a:p>
          <a:p>
            <a:pPr marL="0" lvl="1">
              <a:buClr>
                <a:srgbClr val="488927"/>
              </a:buClr>
            </a:pPr>
            <a:endParaRPr lang="en-US" sz="1000" dirty="0">
              <a:solidFill>
                <a:srgbClr val="488927"/>
              </a:solidFill>
            </a:endParaRP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Technology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solution: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A web-based solution for both staff and </a:t>
            </a:r>
            <a:r>
              <a:rPr lang="en-US" sz="1600" dirty="0" smtClean="0">
                <a:solidFill>
                  <a:srgbClr val="488927"/>
                </a:solidFill>
              </a:rPr>
              <a:t>public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Technology stack of Ruby on Rails, Postgres, free Google Earth, ArcServer, MapServer, and SAP Business Objects (reporting)</a:t>
            </a:r>
          </a:p>
          <a:p>
            <a:pPr marL="0" lvl="1">
              <a:buClr>
                <a:srgbClr val="488927"/>
              </a:buClr>
            </a:pPr>
            <a:endParaRPr lang="en-US" sz="1600" dirty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889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839200" cy="5743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4350"/>
            <a:ext cx="8677275" cy="5734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771525"/>
            <a:ext cx="9086850" cy="555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063960"/>
            <a:ext cx="8582025" cy="5489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563778"/>
            <a:ext cx="8782050" cy="51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685801" y="304800"/>
            <a:ext cx="7771262" cy="68400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MPARS Project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half" idx="2"/>
          </p:nvPr>
        </p:nvSpPr>
        <p:spPr>
          <a:xfrm>
            <a:off x="381000" y="1219200"/>
            <a:ext cx="8534400" cy="45720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Post-launch: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88927"/>
                </a:solidFill>
              </a:rPr>
              <a:t>Approximately 10,000 </a:t>
            </a:r>
            <a:r>
              <a:rPr lang="en-US" sz="1600" dirty="0">
                <a:solidFill>
                  <a:srgbClr val="488927"/>
                </a:solidFill>
              </a:rPr>
              <a:t>permit transactions annually (~2000 new permit applications</a:t>
            </a:r>
            <a:r>
              <a:rPr lang="en-US" sz="1600" dirty="0" smtClean="0">
                <a:solidFill>
                  <a:srgbClr val="488927"/>
                </a:solidFill>
              </a:rPr>
              <a:t>)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99% compliance of 150 day rule (lack of staff cited as reason for 69 permit applications taking longer than 150 days</a:t>
            </a:r>
            <a:r>
              <a:rPr lang="en-US" sz="1600" dirty="0" smtClean="0">
                <a:solidFill>
                  <a:srgbClr val="488927"/>
                </a:solidFill>
              </a:rPr>
              <a:t>)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Staff time savings for new applications, change requests, and reviewing permit details: 6965 hours annually (~$255,000</a:t>
            </a:r>
            <a:r>
              <a:rPr lang="en-US" sz="1600" dirty="0" smtClean="0">
                <a:solidFill>
                  <a:srgbClr val="488927"/>
                </a:solidFill>
              </a:rPr>
              <a:t>)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Approximately  95% compliance in collecting water permitting </a:t>
            </a:r>
            <a:r>
              <a:rPr lang="en-US" sz="1600" dirty="0" smtClean="0">
                <a:solidFill>
                  <a:srgbClr val="488927"/>
                </a:solidFill>
              </a:rPr>
              <a:t>fees</a:t>
            </a:r>
          </a:p>
          <a:p>
            <a:pPr marL="0" lvl="1">
              <a:buClr>
                <a:srgbClr val="488927"/>
              </a:buClr>
            </a:pPr>
            <a:endParaRPr lang="en-US" sz="1100" dirty="0">
              <a:solidFill>
                <a:srgbClr val="488927"/>
              </a:solidFill>
            </a:endParaRPr>
          </a:p>
          <a:p>
            <a:pPr marL="285750" lvl="1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Resources :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rgbClr val="488927"/>
                </a:solidFill>
                <a:hlinkClick r:id="rId2"/>
              </a:rPr>
              <a:t>www.dnr.state.mn.us/mpars/index.html</a:t>
            </a:r>
            <a:endParaRPr lang="en-US" sz="1600" dirty="0" smtClean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88927"/>
                </a:solidFill>
                <a:hlinkClick r:id="rId3"/>
              </a:rPr>
              <a:t>https://webapps11.dnr.state.mn.us/mpars/public/authentication/login</a:t>
            </a:r>
            <a:endParaRPr lang="en-US" sz="1600" dirty="0" smtClean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88927"/>
                </a:solidFill>
                <a:hlinkClick r:id="rId4"/>
              </a:rPr>
              <a:t>http</a:t>
            </a:r>
            <a:r>
              <a:rPr lang="en-US" sz="1600" dirty="0">
                <a:solidFill>
                  <a:srgbClr val="488927"/>
                </a:solidFill>
                <a:hlinkClick r:id="rId4"/>
              </a:rPr>
              <a:t>://hometownsource.com/2014/05/16/dnr-rolls-out-new-online-water-permit-application</a:t>
            </a:r>
            <a:r>
              <a:rPr lang="en-US" sz="1600" dirty="0" smtClean="0">
                <a:solidFill>
                  <a:srgbClr val="488927"/>
                </a:solidFill>
                <a:hlinkClick r:id="rId4"/>
              </a:rPr>
              <a:t>/</a:t>
            </a:r>
            <a:r>
              <a:rPr lang="en-US" sz="1600" dirty="0" smtClean="0">
                <a:solidFill>
                  <a:srgbClr val="488927"/>
                </a:solidFill>
              </a:rPr>
              <a:t> </a:t>
            </a:r>
            <a:endParaRPr lang="en-US" sz="1600" dirty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  <a:hlinkClick r:id="rId5"/>
              </a:rPr>
              <a:t>http://news.dnr.state.mn.us/2014/09/04/speeding-up-government-dnr-achieves-99-percent-permit-efficiency-2/#</a:t>
            </a:r>
            <a:r>
              <a:rPr lang="en-US" sz="1600" dirty="0" smtClean="0">
                <a:solidFill>
                  <a:srgbClr val="488927"/>
                </a:solidFill>
                <a:hlinkClick r:id="rId5"/>
              </a:rPr>
              <a:t>more-15248</a:t>
            </a:r>
            <a:endParaRPr lang="en-US" sz="1000" dirty="0">
              <a:solidFill>
                <a:srgbClr val="488927"/>
              </a:solidFill>
            </a:endParaRPr>
          </a:p>
          <a:p>
            <a:pPr marL="0" lvl="1">
              <a:buClr>
                <a:srgbClr val="488927"/>
              </a:buClr>
            </a:pPr>
            <a:endParaRPr lang="en-US" sz="1600" dirty="0">
              <a:solidFill>
                <a:srgbClr val="488927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2292" y="57912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Shelly.Sentyrz@state.mn.us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6"/>
          <p:cNvSpPr txBox="1">
            <a:spLocks/>
          </p:cNvSpPr>
          <p:nvPr/>
        </p:nvSpPr>
        <p:spPr>
          <a:xfrm>
            <a:off x="685801" y="304800"/>
            <a:ext cx="7771262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895D1D">
                    <a:lumMod val="50000"/>
                  </a:srgbClr>
                </a:solidFill>
              </a:rPr>
              <a:t>Land Records System Project</a:t>
            </a:r>
            <a:endParaRPr lang="en-US" sz="4000" dirty="0">
              <a:solidFill>
                <a:srgbClr val="895D1D">
                  <a:lumMod val="50000"/>
                </a:srgbClr>
              </a:solidFill>
            </a:endParaRPr>
          </a:p>
        </p:txBody>
      </p:sp>
      <p:sp>
        <p:nvSpPr>
          <p:cNvPr id="4" name="Text Placeholder 32"/>
          <p:cNvSpPr txBox="1">
            <a:spLocks/>
          </p:cNvSpPr>
          <p:nvPr/>
        </p:nvSpPr>
        <p:spPr>
          <a:xfrm>
            <a:off x="381000" y="1066800"/>
            <a:ext cx="8534400" cy="56388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895D1D">
                    <a:lumMod val="50000"/>
                  </a:srgbClr>
                </a:solidFill>
              </a:rPr>
              <a:t>Inventory of 5.5 million acres of surface rights and 12 million acres of mineral rights owned by the </a:t>
            </a: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state</a:t>
            </a:r>
          </a:p>
          <a:p>
            <a:pPr marL="0" lvl="1" indent="0">
              <a:buClr>
                <a:srgbClr val="488927"/>
              </a:buClr>
              <a:buFont typeface="Wingdings" pitchFamily="2" charset="2"/>
              <a:buNone/>
            </a:pPr>
            <a:endParaRPr lang="en-US" sz="1000" dirty="0" smtClean="0">
              <a:solidFill>
                <a:srgbClr val="895D1D">
                  <a:lumMod val="50000"/>
                </a:srgbClr>
              </a:solidFill>
            </a:endParaRPr>
          </a:p>
          <a:p>
            <a:pPr marL="342900" lvl="1" indent="-34290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895D1D">
                    <a:lumMod val="50000"/>
                  </a:srgbClr>
                </a:solidFill>
              </a:rPr>
              <a:t>Support for processes that buy, sell and exchange land interests, administer easements, leases, and utility crossing licenses </a:t>
            </a:r>
            <a:endParaRPr lang="en-US" sz="2000" dirty="0" smtClean="0">
              <a:solidFill>
                <a:srgbClr val="895D1D">
                  <a:lumMod val="50000"/>
                </a:srgbClr>
              </a:solidFill>
            </a:endParaRPr>
          </a:p>
          <a:p>
            <a:pPr marL="0" lvl="1" indent="0">
              <a:buClr>
                <a:srgbClr val="873624"/>
              </a:buClr>
              <a:buFont typeface="Wingdings" pitchFamily="2" charset="2"/>
              <a:buNone/>
            </a:pPr>
            <a:endParaRPr lang="en-US" sz="1000" dirty="0">
              <a:solidFill>
                <a:srgbClr val="895D1D">
                  <a:lumMod val="50000"/>
                </a:srgbClr>
              </a:solidFill>
            </a:endParaRPr>
          </a:p>
          <a:p>
            <a:pPr marL="342900" lvl="1" indent="-34290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895D1D">
                    <a:lumMod val="50000"/>
                  </a:srgbClr>
                </a:solidFill>
              </a:rPr>
              <a:t>Objectives:</a:t>
            </a:r>
            <a:endParaRPr lang="en-US" sz="2000" dirty="0" smtClean="0">
              <a:solidFill>
                <a:srgbClr val="895D1D">
                  <a:lumMod val="50000"/>
                </a:srgbClr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88927"/>
                </a:solidFill>
              </a:rPr>
              <a:t>Data </a:t>
            </a:r>
            <a:r>
              <a:rPr lang="en-US" sz="1600" dirty="0">
                <a:solidFill>
                  <a:srgbClr val="488927"/>
                </a:solidFill>
              </a:rPr>
              <a:t>and documents easily available to all DNR staff charged with administering state land</a:t>
            </a:r>
            <a:endParaRPr lang="en-US" sz="1600" dirty="0" smtClean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88927"/>
                </a:solidFill>
              </a:rPr>
              <a:t>Improvements </a:t>
            </a:r>
            <a:r>
              <a:rPr lang="en-US" sz="1600" dirty="0">
                <a:solidFill>
                  <a:srgbClr val="488927"/>
                </a:solidFill>
              </a:rPr>
              <a:t>in efficiency and transparency in land rights </a:t>
            </a:r>
            <a:r>
              <a:rPr lang="en-US" sz="1600" dirty="0" smtClean="0">
                <a:solidFill>
                  <a:srgbClr val="488927"/>
                </a:solidFill>
              </a:rPr>
              <a:t>conveyances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Reliable information for land management </a:t>
            </a:r>
            <a:r>
              <a:rPr lang="en-US" sz="1600" dirty="0" smtClean="0">
                <a:solidFill>
                  <a:srgbClr val="488927"/>
                </a:solidFill>
              </a:rPr>
              <a:t>strategy-making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More information for the public about outdoor recreation opportunities</a:t>
            </a:r>
          </a:p>
          <a:p>
            <a:pPr marL="0" lvl="1" indent="0">
              <a:buClr>
                <a:srgbClr val="488927"/>
              </a:buClr>
              <a:buFont typeface="Wingdings" pitchFamily="2" charset="2"/>
              <a:buNone/>
            </a:pPr>
            <a:endParaRPr lang="en-US" sz="1000" dirty="0" smtClean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System: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Commercial off-the-shelf software with substantial configuration and </a:t>
            </a:r>
            <a:r>
              <a:rPr lang="en-US" sz="1600" dirty="0" smtClean="0">
                <a:solidFill>
                  <a:srgbClr val="488927"/>
                </a:solidFill>
              </a:rPr>
              <a:t>customization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88927"/>
                </a:solidFill>
              </a:rPr>
              <a:t>Aumentum Registry from Thomson-Reuters including</a:t>
            </a:r>
            <a:r>
              <a:rPr lang="en-US" sz="1600" dirty="0" smtClean="0">
                <a:solidFill>
                  <a:srgbClr val="488927"/>
                </a:solidFill>
              </a:rPr>
              <a:t>: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D6862D"/>
                </a:solidFill>
              </a:rPr>
              <a:t>Workflow management </a:t>
            </a:r>
            <a:r>
              <a:rPr lang="en-US" sz="1400" dirty="0" smtClean="0">
                <a:solidFill>
                  <a:srgbClr val="D6862D"/>
                </a:solidFill>
              </a:rPr>
              <a:t>– jBPM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D6862D"/>
                </a:solidFill>
              </a:rPr>
              <a:t>GIS - Silverlight consuming ArcGIS Server </a:t>
            </a:r>
            <a:r>
              <a:rPr lang="en-US" sz="1400" dirty="0" smtClean="0">
                <a:solidFill>
                  <a:srgbClr val="D6862D"/>
                </a:solidFill>
              </a:rPr>
              <a:t>services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D6862D"/>
                </a:solidFill>
              </a:rPr>
              <a:t>Document management - Alfresco</a:t>
            </a:r>
          </a:p>
          <a:p>
            <a:pPr marL="0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457200" lvl="1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/>
          <p:cNvSpPr txBox="1">
            <a:spLocks/>
          </p:cNvSpPr>
          <p:nvPr/>
        </p:nvSpPr>
        <p:spPr>
          <a:xfrm>
            <a:off x="685801" y="228600"/>
            <a:ext cx="7771262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895D1D">
                    <a:lumMod val="50000"/>
                  </a:srgbClr>
                </a:solidFill>
              </a:rPr>
              <a:t>Land Records System Project</a:t>
            </a:r>
            <a:endParaRPr lang="en-US" sz="4000" dirty="0">
              <a:solidFill>
                <a:srgbClr val="895D1D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0772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907088" cy="540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91" y="990600"/>
            <a:ext cx="5698509" cy="54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9892" y="6519446"/>
            <a:ext cx="4842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</a:t>
            </a:r>
            <a:r>
              <a:rPr lang="en-US" sz="1600" smtClean="0">
                <a:solidFill>
                  <a:srgbClr val="F1791F"/>
                </a:solidFill>
              </a:rPr>
              <a:t>: </a:t>
            </a:r>
            <a:r>
              <a:rPr lang="en-US" sz="1600" smtClean="0">
                <a:solidFill>
                  <a:srgbClr val="F1791F"/>
                </a:solidFill>
              </a:rPr>
              <a:t>Mike.W.Jordan@state.mn.us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6"/>
          <p:cNvSpPr txBox="1">
            <a:spLocks/>
          </p:cNvSpPr>
          <p:nvPr/>
        </p:nvSpPr>
        <p:spPr>
          <a:xfrm>
            <a:off x="685801" y="304800"/>
            <a:ext cx="7771262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895D1D">
                    <a:lumMod val="50000"/>
                  </a:srgbClr>
                </a:solidFill>
              </a:rPr>
              <a:t>Data Governance Project</a:t>
            </a:r>
            <a:endParaRPr lang="en-US" sz="4000" dirty="0">
              <a:solidFill>
                <a:srgbClr val="895D1D">
                  <a:lumMod val="50000"/>
                </a:srgbClr>
              </a:solidFill>
            </a:endParaRPr>
          </a:p>
        </p:txBody>
      </p:sp>
      <p:sp>
        <p:nvSpPr>
          <p:cNvPr id="4" name="Text Placeholder 32"/>
          <p:cNvSpPr txBox="1">
            <a:spLocks/>
          </p:cNvSpPr>
          <p:nvPr/>
        </p:nvSpPr>
        <p:spPr>
          <a:xfrm>
            <a:off x="381000" y="1066800"/>
            <a:ext cx="85344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895D1D">
                    <a:lumMod val="50000"/>
                  </a:srgbClr>
                </a:solidFill>
              </a:rPr>
              <a:t>Developing the policies, processes, procedures, organization and technologies required to leverage data as an enterprise asset at </a:t>
            </a: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DNR</a:t>
            </a:r>
          </a:p>
          <a:p>
            <a:pPr marL="0" lvl="1" indent="0">
              <a:buClr>
                <a:srgbClr val="488927"/>
              </a:buClr>
              <a:buFont typeface="Wingdings" pitchFamily="2" charset="2"/>
              <a:buNone/>
            </a:pPr>
            <a:endParaRPr lang="en-US" sz="1000" dirty="0" smtClean="0">
              <a:solidFill>
                <a:srgbClr val="895D1D">
                  <a:lumMod val="50000"/>
                </a:srgbClr>
              </a:solidFill>
            </a:endParaRPr>
          </a:p>
          <a:p>
            <a:pPr marL="0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457200" lvl="1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buClr>
                <a:srgbClr val="873624"/>
              </a:buClr>
              <a:buFont typeface="Wingdings" pitchFamily="2" charset="2"/>
              <a:buNone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65199" y="2057400"/>
            <a:ext cx="2270888" cy="1601417"/>
          </a:xfrm>
          <a:prstGeom prst="ellipse">
            <a:avLst/>
          </a:prstGeom>
          <a:solidFill>
            <a:schemeClr val="accent1">
              <a:lumMod val="100000"/>
              <a:lumOff val="0"/>
            </a:schemeClr>
          </a:solidFill>
          <a:ln w="25400">
            <a:solidFill>
              <a:schemeClr val="accent1">
                <a:lumMod val="5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Data policies, processes, procedures 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76400" y="3372799"/>
            <a:ext cx="2270811" cy="1601417"/>
          </a:xfrm>
          <a:prstGeom prst="ellipse">
            <a:avLst/>
          </a:prstGeom>
          <a:solidFill>
            <a:schemeClr val="accent2">
              <a:lumMod val="100000"/>
              <a:lumOff val="0"/>
            </a:schemeClr>
          </a:solidFill>
          <a:ln w="25400">
            <a:solidFill>
              <a:schemeClr val="accent2">
                <a:lumMod val="5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Data 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+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Systems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839602" y="3372799"/>
            <a:ext cx="2270811" cy="1601417"/>
          </a:xfrm>
          <a:prstGeom prst="ellipse">
            <a:avLst/>
          </a:prstGeom>
          <a:solidFill>
            <a:schemeClr val="accent6">
              <a:lumMod val="100000"/>
              <a:lumOff val="0"/>
            </a:schemeClr>
          </a:solidFill>
          <a:ln w="25400">
            <a:solidFill>
              <a:schemeClr val="accent6">
                <a:lumMod val="5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Decision Support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00379" y="4656508"/>
            <a:ext cx="2438458" cy="1601417"/>
          </a:xfrm>
          <a:prstGeom prst="ellipse">
            <a:avLst/>
          </a:prstGeom>
          <a:solidFill>
            <a:schemeClr val="accent3">
              <a:lumMod val="100000"/>
              <a:lumOff val="0"/>
            </a:schemeClr>
          </a:solidFill>
          <a:ln w="25400">
            <a:solidFill>
              <a:schemeClr val="accent3">
                <a:lumMod val="5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Organizational Capacity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446632" y="3417300"/>
            <a:ext cx="1857293" cy="1556916"/>
          </a:xfrm>
          <a:prstGeom prst="ellipse">
            <a:avLst/>
          </a:prstGeom>
          <a:solidFill>
            <a:schemeClr val="accent4">
              <a:lumMod val="20000"/>
              <a:lumOff val="80000"/>
              <a:alpha val="30196"/>
            </a:schemeClr>
          </a:solidFill>
          <a:ln w="34925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808080"/>
                </a:solidFill>
                <a:latin typeface="Calibri"/>
                <a:ea typeface="Calibri"/>
                <a:cs typeface="Times New Roman"/>
              </a:rPr>
              <a:t>Pilot 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808080"/>
                </a:solidFill>
                <a:latin typeface="Calibri"/>
                <a:ea typeface="Calibri"/>
                <a:cs typeface="Times New Roman"/>
              </a:rPr>
              <a:t>Projects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2209801"/>
            <a:ext cx="3284042" cy="648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Developing, formalizing, and integrating agency-wide data policies, processes and procedures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1500" y="5029200"/>
            <a:ext cx="320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improved natural resource management decision-making with various methods and software tools that integrate social, economic and ecological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771" y="5443922"/>
            <a:ext cx="2666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and supporting key staff to develop the knowledge and skills to better manage data as an enterprise asset that advances DNR's conservation 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2489537"/>
            <a:ext cx="2985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Assembling inventories of data and metadata, integrating data in priority domains, and making it available in useful form to DNR staff, other agencies, and the public</a:t>
            </a:r>
          </a:p>
        </p:txBody>
      </p:sp>
    </p:spTree>
    <p:extLst>
      <p:ext uri="{BB962C8B-B14F-4D97-AF65-F5344CB8AC3E}">
        <p14:creationId xmlns:p14="http://schemas.microsoft.com/office/powerpoint/2010/main" val="21773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6"/>
          <p:cNvSpPr txBox="1">
            <a:spLocks/>
          </p:cNvSpPr>
          <p:nvPr/>
        </p:nvSpPr>
        <p:spPr>
          <a:xfrm>
            <a:off x="685801" y="304800"/>
            <a:ext cx="7771262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895D1D">
                    <a:lumMod val="50000"/>
                  </a:srgbClr>
                </a:solidFill>
              </a:rPr>
              <a:t>Data Governance Project</a:t>
            </a:r>
          </a:p>
        </p:txBody>
      </p:sp>
      <p:sp>
        <p:nvSpPr>
          <p:cNvPr id="4" name="Text Placeholder 32"/>
          <p:cNvSpPr txBox="1">
            <a:spLocks/>
          </p:cNvSpPr>
          <p:nvPr/>
        </p:nvSpPr>
        <p:spPr>
          <a:xfrm>
            <a:off x="381000" y="1143000"/>
            <a:ext cx="85344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873624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895D1D">
                    <a:lumMod val="50000"/>
                  </a:srgbClr>
                </a:solidFill>
              </a:rPr>
              <a:t>Following four key Strategies: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Engage business-side, partner with </a:t>
            </a:r>
            <a:r>
              <a:rPr lang="en-US" sz="1800" dirty="0" smtClean="0">
                <a:solidFill>
                  <a:srgbClr val="488927"/>
                </a:solidFill>
              </a:rPr>
              <a:t>IT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D6862D"/>
                </a:solidFill>
              </a:rPr>
              <a:t>Place </a:t>
            </a:r>
            <a:r>
              <a:rPr lang="en-US" sz="1600" dirty="0">
                <a:solidFill>
                  <a:srgbClr val="D6862D"/>
                </a:solidFill>
              </a:rPr>
              <a:t>program in DNR policy &amp; planning office, hire lead staff</a:t>
            </a:r>
            <a:endParaRPr lang="en-US" sz="1600" dirty="0" smtClean="0">
              <a:solidFill>
                <a:srgbClr val="D6862D"/>
              </a:solidFill>
            </a:endParaRP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D6862D"/>
                </a:solidFill>
              </a:rPr>
              <a:t>Establish Data Governance Advisory Team</a:t>
            </a:r>
            <a:endParaRPr lang="en-US" sz="1600" dirty="0">
              <a:solidFill>
                <a:srgbClr val="D6862D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Demonstrate value, gain buy-in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D6862D"/>
                </a:solidFill>
              </a:rPr>
              <a:t>Select &amp; implement four pilot projects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Leverage what we have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D6862D"/>
                </a:solidFill>
              </a:rPr>
              <a:t>Existing agency initiatives, processes, projects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Empower data stewardship community</a:t>
            </a:r>
          </a:p>
          <a:p>
            <a:pPr marL="708660" lvl="2" indent="-342900">
              <a:buClr>
                <a:srgbClr val="D6862D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D6862D"/>
                </a:solidFill>
              </a:rPr>
              <a:t>Train key staff, formalize roles and responsibilities</a:t>
            </a:r>
          </a:p>
          <a:p>
            <a:pPr marL="365760" lvl="2" indent="0">
              <a:buClr>
                <a:srgbClr val="D6862D"/>
              </a:buClr>
              <a:buFont typeface="Wingdings" pitchFamily="2" charset="2"/>
              <a:buNone/>
            </a:pPr>
            <a:endParaRPr lang="en-US" sz="1400" dirty="0">
              <a:solidFill>
                <a:srgbClr val="D6862D"/>
              </a:solidFill>
            </a:endParaRPr>
          </a:p>
          <a:p>
            <a:pPr marL="342900" lvl="1" indent="-342900">
              <a:buClr>
                <a:srgbClr val="873624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895D1D">
                    <a:lumMod val="50000"/>
                  </a:srgbClr>
                </a:solidFill>
              </a:rPr>
              <a:t>Pilot projects: relatively small projects that address pressing data integration and analytic challenges and that inform and test prototype data governance policies for DNR</a:t>
            </a:r>
          </a:p>
          <a:p>
            <a:pPr marL="365760" lvl="2" indent="0">
              <a:buClr>
                <a:srgbClr val="D6862D"/>
              </a:buClr>
              <a:buFont typeface="Wingdings" pitchFamily="2" charset="2"/>
              <a:buNone/>
            </a:pPr>
            <a:endParaRPr lang="en-US" sz="1400" dirty="0" smtClean="0">
              <a:solidFill>
                <a:srgbClr val="D6862D"/>
              </a:solidFill>
            </a:endParaRPr>
          </a:p>
          <a:p>
            <a:pPr marL="0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457200" lvl="1" indent="0">
              <a:buClr>
                <a:srgbClr val="873624"/>
              </a:buClr>
              <a:buFont typeface="Wingdings" pitchFamily="2" charset="2"/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019800"/>
            <a:ext cx="5137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</a:t>
            </a:r>
            <a:r>
              <a:rPr lang="en-US" sz="1600" dirty="0">
                <a:solidFill>
                  <a:srgbClr val="F1791F"/>
                </a:solidFill>
              </a:rPr>
              <a:t>Andy.Holdsworth</a:t>
            </a:r>
            <a:r>
              <a:rPr lang="en-US" sz="1600" dirty="0" smtClean="0">
                <a:solidFill>
                  <a:srgbClr val="F1791F"/>
                </a:solidFill>
              </a:rPr>
              <a:t>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399" cy="68400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Wetland Inventory Update Project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half" idx="2"/>
          </p:nvPr>
        </p:nvSpPr>
        <p:spPr>
          <a:xfrm>
            <a:off x="381000" y="1066800"/>
            <a:ext cx="3657600" cy="41910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Update the National Wetland Inventory in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MN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Status and Trends program for quantity &amp;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quality</a:t>
            </a:r>
          </a:p>
          <a:p>
            <a:pPr marL="0" lvl="1">
              <a:buClr>
                <a:srgbClr val="488927"/>
              </a:buClr>
            </a:pPr>
            <a:endParaRPr lang="en-US" sz="1000" dirty="0">
              <a:solidFill>
                <a:srgbClr val="488927"/>
              </a:solidFill>
            </a:endParaRP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On-line permitting and restoration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database</a:t>
            </a:r>
          </a:p>
          <a:p>
            <a:pPr marL="0" lvl="1">
              <a:buClr>
                <a:srgbClr val="488927"/>
              </a:buClr>
            </a:pPr>
            <a:endParaRPr lang="en-US" sz="1600" dirty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889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23" y="990600"/>
            <a:ext cx="4407577" cy="5705473"/>
          </a:xfrm>
          <a:prstGeom prst="rect">
            <a:avLst/>
          </a:prstGeom>
          <a:noFill/>
          <a:ln>
            <a:noFill/>
          </a:ln>
          <a:effectLst>
            <a:outerShdw blurRad="50800" dist="1905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04800"/>
            <a:ext cx="7999862" cy="59331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Why do we need an NWI update?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28600" y="914400"/>
            <a:ext cx="2661621" cy="434788"/>
          </a:xfrm>
        </p:spPr>
        <p:txBody>
          <a:bodyPr/>
          <a:lstStyle/>
          <a:p>
            <a:r>
              <a:rPr lang="en-US" dirty="0">
                <a:solidFill>
                  <a:srgbClr val="488927"/>
                </a:solidFill>
              </a:rPr>
              <a:t>Some things have changed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5334000" y="6248400"/>
            <a:ext cx="3042621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73624"/>
              </a:buClr>
            </a:pPr>
            <a:r>
              <a:rPr lang="en-US" dirty="0" smtClean="0">
                <a:solidFill>
                  <a:srgbClr val="488927"/>
                </a:solidFill>
              </a:rPr>
              <a:t>Some things were probably missed</a:t>
            </a:r>
            <a:endParaRPr lang="en-US" dirty="0">
              <a:solidFill>
                <a:srgbClr val="488927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6837"/>
            <a:ext cx="6997700" cy="48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9701"/>
            <a:ext cx="7772400" cy="496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8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Hexagon ELA Offer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Statewide ELA</a:t>
            </a:r>
          </a:p>
          <a:p>
            <a:pPr lvl="1"/>
            <a:r>
              <a:rPr lang="en-US" dirty="0" smtClean="0"/>
              <a:t>Who is included</a:t>
            </a:r>
          </a:p>
          <a:p>
            <a:pPr lvl="2"/>
            <a:r>
              <a:rPr lang="en-US" dirty="0" smtClean="0"/>
              <a:t>State </a:t>
            </a:r>
            <a:r>
              <a:rPr lang="en-US" dirty="0"/>
              <a:t>of Minnesota </a:t>
            </a:r>
            <a:r>
              <a:rPr lang="en-US" dirty="0" smtClean="0"/>
              <a:t>agencies</a:t>
            </a:r>
          </a:p>
          <a:p>
            <a:pPr lvl="2"/>
            <a:r>
              <a:rPr lang="en-US" dirty="0" smtClean="0"/>
              <a:t>Local governments</a:t>
            </a:r>
          </a:p>
          <a:p>
            <a:pPr lvl="2"/>
            <a:r>
              <a:rPr lang="en-US" dirty="0" smtClean="0"/>
              <a:t>Accredited </a:t>
            </a:r>
            <a:r>
              <a:rPr lang="en-US" dirty="0"/>
              <a:t>colleges and universities within the State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88402"/>
            <a:ext cx="1271588" cy="4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7847462" cy="53160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Wetland Mapping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914400"/>
            <a:ext cx="43434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Conducted in Geographically Defined Phases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Complete = 9% </a:t>
            </a:r>
            <a:endParaRPr lang="en-US" dirty="0" smtClean="0">
              <a:solidFill>
                <a:srgbClr val="488927"/>
              </a:solidFill>
            </a:endParaRP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In-progress = </a:t>
            </a:r>
            <a:r>
              <a:rPr lang="en-US" dirty="0" smtClean="0">
                <a:solidFill>
                  <a:srgbClr val="488927"/>
                </a:solidFill>
              </a:rPr>
              <a:t>46%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88927"/>
                </a:solidFill>
              </a:rPr>
              <a:t>Pending </a:t>
            </a:r>
            <a:r>
              <a:rPr lang="en-US" dirty="0">
                <a:solidFill>
                  <a:srgbClr val="488927"/>
                </a:solidFill>
              </a:rPr>
              <a:t>= 45%</a:t>
            </a: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70" y="2438400"/>
            <a:ext cx="3814529" cy="4284196"/>
          </a:xfr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304800" y="914400"/>
            <a:ext cx="3411725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Spring Imagery Acquisition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88927"/>
                </a:solidFill>
              </a:rPr>
              <a:t>High resolution (0.5-m &amp; 1-ft)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88927"/>
                </a:solidFill>
              </a:rPr>
              <a:t>Acquisition 100% complete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88927"/>
                </a:solidFill>
              </a:rPr>
              <a:t>Previously funded</a:t>
            </a:r>
          </a:p>
          <a:p>
            <a:pPr marL="285750" indent="-28575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88927"/>
                </a:solidFill>
              </a:rPr>
              <a:t>Delivery complete by Dec 14</a:t>
            </a: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762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1590675"/>
            <a:ext cx="1762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8" y="1905000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66959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7847462" cy="53160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National Wetlands Inventory Update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32"/>
          <p:cNvSpPr>
            <a:spLocks noGrp="1"/>
          </p:cNvSpPr>
          <p:nvPr>
            <p:ph type="body" sz="half" idx="2"/>
          </p:nvPr>
        </p:nvSpPr>
        <p:spPr>
          <a:xfrm>
            <a:off x="381000" y="1219200"/>
            <a:ext cx="8534400" cy="37338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Data Access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Download from DNR Data </a:t>
            </a:r>
            <a:r>
              <a:rPr lang="en-US" sz="1800" dirty="0" smtClean="0">
                <a:solidFill>
                  <a:srgbClr val="488927"/>
                </a:solidFill>
              </a:rPr>
              <a:t>Deli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Also download through </a:t>
            </a:r>
            <a:r>
              <a:rPr lang="en-US" sz="1800" dirty="0" smtClean="0">
                <a:solidFill>
                  <a:srgbClr val="488927"/>
                </a:solidFill>
              </a:rPr>
              <a:t>USFWS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Online viewing at: </a:t>
            </a:r>
            <a:r>
              <a:rPr lang="en-US" sz="1800" dirty="0">
                <a:solidFill>
                  <a:srgbClr val="488927"/>
                </a:solidFill>
                <a:hlinkClick r:id="rId2"/>
              </a:rPr>
              <a:t>http://</a:t>
            </a:r>
            <a:r>
              <a:rPr lang="en-US" sz="1800" dirty="0" smtClean="0">
                <a:solidFill>
                  <a:srgbClr val="488927"/>
                </a:solidFill>
                <a:hlinkClick r:id="rId2"/>
              </a:rPr>
              <a:t>www.dnr.state.mn.us/eco/wetlands/map.html</a:t>
            </a:r>
            <a:endParaRPr lang="en-US" sz="1800" dirty="0" smtClean="0">
              <a:solidFill>
                <a:srgbClr val="488927"/>
              </a:solidFill>
            </a:endParaRPr>
          </a:p>
          <a:p>
            <a:pPr marL="0" lvl="1">
              <a:buClr>
                <a:srgbClr val="488927"/>
              </a:buClr>
            </a:pPr>
            <a:endParaRPr lang="en-US" sz="1100" dirty="0">
              <a:solidFill>
                <a:srgbClr val="488927"/>
              </a:solidFill>
            </a:endParaRPr>
          </a:p>
          <a:p>
            <a:pPr marL="285750" lvl="1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Benefits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Reviewing impacts of proposed </a:t>
            </a:r>
            <a:r>
              <a:rPr lang="en-US" sz="1800" dirty="0" smtClean="0">
                <a:solidFill>
                  <a:srgbClr val="488927"/>
                </a:solidFill>
              </a:rPr>
              <a:t>projects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Assessing watershed water storage </a:t>
            </a:r>
            <a:r>
              <a:rPr lang="en-US" sz="1800" dirty="0" smtClean="0">
                <a:solidFill>
                  <a:srgbClr val="488927"/>
                </a:solidFill>
              </a:rPr>
              <a:t>capacity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Evaluating groundwater-surface water </a:t>
            </a:r>
            <a:r>
              <a:rPr lang="en-US" sz="1800" dirty="0" smtClean="0">
                <a:solidFill>
                  <a:srgbClr val="488927"/>
                </a:solidFill>
              </a:rPr>
              <a:t>interaction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Conducting waterfowl habitat </a:t>
            </a:r>
            <a:r>
              <a:rPr lang="en-US" sz="1800" dirty="0" smtClean="0">
                <a:solidFill>
                  <a:srgbClr val="488927"/>
                </a:solidFill>
              </a:rPr>
              <a:t>assessment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88927"/>
                </a:solidFill>
              </a:rPr>
              <a:t>Stream bank buffer assessment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1292" y="56388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Steve.Kloiber@state.mn.us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399" cy="68400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MnTOPO Project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half" idx="2"/>
          </p:nvPr>
        </p:nvSpPr>
        <p:spPr>
          <a:xfrm>
            <a:off x="76200" y="1066799"/>
            <a:ext cx="7620000" cy="114300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On-line Access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to Elevation/LiDAR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Data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Viewing and Obtaining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Mobile Device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Ready</a:t>
            </a:r>
            <a:endParaRPr lang="en-US" sz="1800" dirty="0">
              <a:solidFill>
                <a:srgbClr val="4889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3" y="2211284"/>
            <a:ext cx="7129937" cy="443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1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6"/>
          <p:cNvSpPr txBox="1">
            <a:spLocks/>
          </p:cNvSpPr>
          <p:nvPr/>
        </p:nvSpPr>
        <p:spPr>
          <a:xfrm>
            <a:off x="533400" y="304800"/>
            <a:ext cx="8153399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895D1D">
                    <a:lumMod val="50000"/>
                  </a:srgbClr>
                </a:solidFill>
              </a:rPr>
              <a:t>Who is using MnTOPO?</a:t>
            </a:r>
            <a:endParaRPr lang="en-US" sz="4000" dirty="0">
              <a:solidFill>
                <a:srgbClr val="895D1D">
                  <a:lumMod val="50000"/>
                </a:srgbClr>
              </a:solidFill>
            </a:endParaRPr>
          </a:p>
        </p:txBody>
      </p:sp>
      <p:sp>
        <p:nvSpPr>
          <p:cNvPr id="8" name="Text Placeholder 32"/>
          <p:cNvSpPr txBox="1">
            <a:spLocks/>
          </p:cNvSpPr>
          <p:nvPr/>
        </p:nvSpPr>
        <p:spPr>
          <a:xfrm>
            <a:off x="152400" y="1219200"/>
            <a:ext cx="875841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895D1D">
                    <a:lumMod val="50000"/>
                  </a:srgbClr>
                </a:solidFill>
              </a:rPr>
              <a:t>Upon its release, MnTOPO proved to be an instant success with users viewing and downloading elevation data for a wide variety of business </a:t>
            </a:r>
            <a:r>
              <a:rPr lang="en-US" dirty="0" smtClean="0">
                <a:solidFill>
                  <a:srgbClr val="895D1D">
                    <a:lumMod val="50000"/>
                  </a:srgbClr>
                </a:solidFill>
              </a:rPr>
              <a:t>needs:</a:t>
            </a:r>
            <a:endParaRPr lang="en-US" sz="1800" dirty="0" smtClean="0">
              <a:solidFill>
                <a:srgbClr val="488927"/>
              </a:solidFill>
            </a:endParaRP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488927"/>
              </a:solidFill>
            </a:endParaRPr>
          </a:p>
          <a:p>
            <a:pPr lvl="1">
              <a:buClr>
                <a:srgbClr val="873624"/>
              </a:buClr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buClr>
                <a:srgbClr val="873624"/>
              </a:buClr>
              <a:buFont typeface="Wingdings" pitchFamily="2" charset="2"/>
              <a:buNone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520077"/>
            <a:ext cx="28956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General public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Real Estate Agents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Private Sector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Academics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State, County, and City staff</a:t>
            </a:r>
          </a:p>
          <a:p>
            <a:pPr marL="342900" lvl="1" indent="-342900">
              <a:buClr>
                <a:srgbClr val="48892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8927"/>
                </a:solidFill>
              </a:rPr>
              <a:t>Non-profit organizations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35" y="2382837"/>
            <a:ext cx="5286375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8849"/>
            <a:ext cx="7785100" cy="577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61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/>
          <p:cNvSpPr txBox="1">
            <a:spLocks/>
          </p:cNvSpPr>
          <p:nvPr/>
        </p:nvSpPr>
        <p:spPr>
          <a:xfrm>
            <a:off x="457200" y="304800"/>
            <a:ext cx="8229599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895D1D">
                    <a:lumMod val="50000"/>
                  </a:srgbClr>
                </a:solidFill>
              </a:rPr>
              <a:t>MnTOPO: Elevation Portal</a:t>
            </a:r>
          </a:p>
        </p:txBody>
      </p:sp>
      <p:sp>
        <p:nvSpPr>
          <p:cNvPr id="3" name="Text Placeholder 32"/>
          <p:cNvSpPr txBox="1">
            <a:spLocks/>
          </p:cNvSpPr>
          <p:nvPr/>
        </p:nvSpPr>
        <p:spPr>
          <a:xfrm>
            <a:off x="76200" y="1086998"/>
            <a:ext cx="38100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Browser Based Application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742950" lvl="1" indent="-285750">
              <a:buClr>
                <a:srgbClr val="873624"/>
              </a:buClr>
              <a:buFont typeface="Wingdings" pitchFamily="2" charset="2"/>
              <a:buChar char="Ø"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Text Placeholder 32"/>
          <p:cNvSpPr txBox="1">
            <a:spLocks/>
          </p:cNvSpPr>
          <p:nvPr/>
        </p:nvSpPr>
        <p:spPr>
          <a:xfrm>
            <a:off x="4267200" y="1117295"/>
            <a:ext cx="38100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Mobile Device Ready</a:t>
            </a:r>
            <a:endParaRPr lang="en-US" sz="1800" dirty="0" smtClean="0">
              <a:solidFill>
                <a:srgbClr val="488927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92009"/>
            <a:ext cx="7278687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3597"/>
            <a:ext cx="8839200" cy="46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692009"/>
            <a:ext cx="42068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26273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9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/>
          <p:cNvSpPr txBox="1">
            <a:spLocks/>
          </p:cNvSpPr>
          <p:nvPr/>
        </p:nvSpPr>
        <p:spPr>
          <a:xfrm>
            <a:off x="457200" y="304800"/>
            <a:ext cx="8229599" cy="684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895D1D">
                    <a:lumMod val="50000"/>
                  </a:srgbClr>
                </a:solidFill>
              </a:rPr>
              <a:t>Viewing and Obtaining Data</a:t>
            </a:r>
            <a:endParaRPr lang="en-US" sz="4000" dirty="0">
              <a:solidFill>
                <a:srgbClr val="895D1D">
                  <a:lumMod val="50000"/>
                </a:srgbClr>
              </a:solidFill>
            </a:endParaRPr>
          </a:p>
        </p:txBody>
      </p:sp>
      <p:sp>
        <p:nvSpPr>
          <p:cNvPr id="3" name="Text Placeholder 32"/>
          <p:cNvSpPr txBox="1">
            <a:spLocks/>
          </p:cNvSpPr>
          <p:nvPr/>
        </p:nvSpPr>
        <p:spPr>
          <a:xfrm>
            <a:off x="76200" y="1086998"/>
            <a:ext cx="2057400" cy="43700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Profile Tool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742950" lvl="1" indent="-285750">
              <a:buClr>
                <a:srgbClr val="873624"/>
              </a:buClr>
              <a:buFont typeface="Wingdings" pitchFamily="2" charset="2"/>
              <a:buChar char="Ø"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9311"/>
            <a:ext cx="6919913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1565313"/>
            <a:ext cx="7413625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82" y="1580595"/>
            <a:ext cx="830897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32"/>
          <p:cNvSpPr txBox="1">
            <a:spLocks/>
          </p:cNvSpPr>
          <p:nvPr/>
        </p:nvSpPr>
        <p:spPr>
          <a:xfrm>
            <a:off x="2057400" y="1086998"/>
            <a:ext cx="2057400" cy="43700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Downloading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742950" lvl="1" indent="-285750">
              <a:buClr>
                <a:srgbClr val="873624"/>
              </a:buClr>
              <a:buFont typeface="Wingdings" pitchFamily="2" charset="2"/>
              <a:buChar char="Ø"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Text Placeholder 32"/>
          <p:cNvSpPr txBox="1">
            <a:spLocks/>
          </p:cNvSpPr>
          <p:nvPr/>
        </p:nvSpPr>
        <p:spPr>
          <a:xfrm>
            <a:off x="4240212" y="1133494"/>
            <a:ext cx="2057400" cy="43700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873624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895D1D">
                    <a:lumMod val="50000"/>
                  </a:srgbClr>
                </a:solidFill>
              </a:rPr>
              <a:t>Printing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742950" lvl="1" indent="-285750">
              <a:buClr>
                <a:srgbClr val="873624"/>
              </a:buClr>
              <a:buFont typeface="Wingdings" pitchFamily="2" charset="2"/>
              <a:buChar char="Ø"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98038"/>
            <a:ext cx="742632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1" y="1642804"/>
            <a:ext cx="8182502" cy="498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752601"/>
            <a:ext cx="6629400" cy="50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80811" y="6138446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For questions contact: </a:t>
            </a:r>
            <a:r>
              <a:rPr lang="en-US" sz="1600" dirty="0">
                <a:solidFill>
                  <a:prstClr val="white"/>
                </a:solidFill>
              </a:rPr>
              <a:t>Sean.Vaughn@state.mn.us </a:t>
            </a:r>
          </a:p>
        </p:txBody>
      </p:sp>
    </p:spTree>
    <p:extLst>
      <p:ext uri="{BB962C8B-B14F-4D97-AF65-F5344CB8AC3E}">
        <p14:creationId xmlns:p14="http://schemas.microsoft.com/office/powerpoint/2010/main" val="17300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7543800" cy="541020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Division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Forestry’s Stand Exam Application</a:t>
            </a:r>
          </a:p>
          <a:p>
            <a:pPr marL="411480" lvl="1" indent="0">
              <a:buNone/>
            </a:pPr>
            <a:endParaRPr lang="en-US" sz="1600" dirty="0" smtClean="0">
              <a:solidFill>
                <a:schemeClr val="accent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Ecological </a:t>
            </a:r>
            <a:r>
              <a:rPr lang="en-US" sz="2000" dirty="0">
                <a:solidFill>
                  <a:schemeClr val="accent5"/>
                </a:solidFill>
              </a:rPr>
              <a:t>Service’s MN Permitting and Reporting </a:t>
            </a:r>
            <a:r>
              <a:rPr lang="en-US" sz="2000" dirty="0" smtClean="0">
                <a:solidFill>
                  <a:schemeClr val="accent5"/>
                </a:solidFill>
              </a:rPr>
              <a:t>System</a:t>
            </a:r>
          </a:p>
          <a:p>
            <a:pPr marL="411480" lvl="1" indent="0">
              <a:buNone/>
            </a:pPr>
            <a:endParaRPr lang="en-US" sz="1600" dirty="0" smtClean="0">
              <a:solidFill>
                <a:schemeClr val="accent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Lands and Mineral’s Land Records System</a:t>
            </a:r>
          </a:p>
          <a:p>
            <a:pPr marL="411480" lvl="1" indent="0">
              <a:buNone/>
            </a:pPr>
            <a:endParaRPr lang="en-US" sz="2000" dirty="0" smtClean="0">
              <a:solidFill>
                <a:schemeClr val="accent5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Department Wide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Data Governance </a:t>
            </a:r>
            <a:r>
              <a:rPr lang="en-US" sz="2000" dirty="0" smtClean="0">
                <a:solidFill>
                  <a:schemeClr val="accent5"/>
                </a:solidFill>
              </a:rPr>
              <a:t>Project</a:t>
            </a:r>
          </a:p>
          <a:p>
            <a:pPr marL="411480" lvl="1" indent="0">
              <a:buNone/>
            </a:pPr>
            <a:endParaRPr lang="en-US" sz="1600" dirty="0">
              <a:solidFill>
                <a:schemeClr val="accent5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Data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National Wetlands </a:t>
            </a:r>
            <a:r>
              <a:rPr lang="en-US" sz="2000" dirty="0" smtClean="0">
                <a:solidFill>
                  <a:schemeClr val="accent5"/>
                </a:solidFill>
              </a:rPr>
              <a:t>Inventory Update Project</a:t>
            </a:r>
          </a:p>
          <a:p>
            <a:pPr marL="411480" lvl="1" indent="0">
              <a:buNone/>
            </a:pPr>
            <a:endParaRPr lang="en-US" sz="1600" dirty="0">
              <a:solidFill>
                <a:schemeClr val="accent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MN </a:t>
            </a:r>
            <a:r>
              <a:rPr lang="en-US" sz="2000" dirty="0" smtClean="0">
                <a:solidFill>
                  <a:schemeClr val="accent5"/>
                </a:solidFill>
              </a:rPr>
              <a:t>Topo Project</a:t>
            </a:r>
            <a:endParaRPr lang="en-US" sz="20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0541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Questions?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023646"/>
            <a:ext cx="451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Kari.Geurts@state.mn.us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633246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Shelly.Sentyrz@state.mn.us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088" y="3319046"/>
            <a:ext cx="4842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</a:t>
            </a:r>
            <a:r>
              <a:rPr lang="en-US" sz="1600" dirty="0" smtClean="0">
                <a:solidFill>
                  <a:srgbClr val="F1791F"/>
                </a:solidFill>
              </a:rPr>
              <a:t>Mike.W.Jordan@state.mn.us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495800"/>
            <a:ext cx="5137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</a:t>
            </a:r>
            <a:r>
              <a:rPr lang="en-US" sz="1600" dirty="0">
                <a:solidFill>
                  <a:srgbClr val="F1791F"/>
                </a:solidFill>
              </a:rPr>
              <a:t>Andy.Holdsworth</a:t>
            </a:r>
            <a:r>
              <a:rPr lang="en-US" sz="1600" dirty="0" smtClean="0">
                <a:solidFill>
                  <a:srgbClr val="F1791F"/>
                </a:solidFill>
              </a:rPr>
              <a:t>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088" y="55626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Steve.Kloiber@state.mn.us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088" y="6172200"/>
            <a:ext cx="4666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1791F"/>
                </a:solidFill>
              </a:rPr>
              <a:t>For questions contact: Sean.Vaughn@state.mn.us </a:t>
            </a:r>
            <a:endParaRPr lang="en-US" sz="1600" dirty="0">
              <a:solidFill>
                <a:srgbClr val="F17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Mike Dolbow,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Geocoding project and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6400800"/>
            <a:ext cx="789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*</a:t>
            </a:r>
            <a:r>
              <a:rPr lang="en-US" sz="1600" dirty="0" smtClean="0">
                <a:solidFill>
                  <a:prstClr val="black"/>
                </a:solidFill>
              </a:rPr>
              <a:t>Enterprise Purchase for State Agencies **NEW: </a:t>
            </a:r>
            <a:r>
              <a:rPr lang="en-US" sz="1600" dirty="0" err="1" smtClean="0">
                <a:solidFill>
                  <a:prstClr val="black"/>
                </a:solidFill>
              </a:rPr>
              <a:t>MnGeo</a:t>
            </a:r>
            <a:r>
              <a:rPr lang="en-US" sz="1600" dirty="0" smtClean="0">
                <a:solidFill>
                  <a:prstClr val="black"/>
                </a:solidFill>
              </a:rPr>
              <a:t> Secure Geocoding Service</a:t>
            </a: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11622315"/>
              </p:ext>
            </p:extLst>
          </p:nvPr>
        </p:nvGraphicFramePr>
        <p:xfrm>
          <a:off x="533400" y="533400"/>
          <a:ext cx="82296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62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MnGeo priority efforts and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867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Hexagon ELA Offer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4503549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is included?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Image </a:t>
            </a:r>
            <a:r>
              <a:rPr lang="en-US" sz="2400" dirty="0"/>
              <a:t>Processing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Geospatial </a:t>
            </a:r>
            <a:r>
              <a:rPr lang="en-US" sz="2400" dirty="0"/>
              <a:t>Serving (including SDI)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Crowd </a:t>
            </a:r>
            <a:r>
              <a:rPr lang="en-US" sz="2400" dirty="0"/>
              <a:t>Sourcing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Cadastral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Linear </a:t>
            </a:r>
            <a:r>
              <a:rPr lang="en-US" sz="2400" dirty="0"/>
              <a:t>Referencing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Programmable </a:t>
            </a:r>
            <a:r>
              <a:rPr lang="en-US" sz="2400" dirty="0"/>
              <a:t>Workflows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Zero </a:t>
            </a:r>
            <a:r>
              <a:rPr lang="en-US" sz="2400" dirty="0"/>
              <a:t>administration clients </a:t>
            </a:r>
          </a:p>
          <a:p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265549" y="1524000"/>
            <a:ext cx="3802251" cy="3505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err="1" smtClean="0"/>
              <a:t>GeoMedia</a:t>
            </a:r>
            <a:r>
              <a:rPr lang="en-US" sz="2400" dirty="0"/>
              <a:t>® </a:t>
            </a:r>
            <a:r>
              <a:rPr lang="en-US" sz="2400" dirty="0" err="1"/>
              <a:t>Webmap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ERDAS </a:t>
            </a:r>
            <a:r>
              <a:rPr lang="en-US" sz="2400" dirty="0"/>
              <a:t>IMAGINE® </a:t>
            </a:r>
          </a:p>
          <a:p>
            <a:r>
              <a:rPr lang="en-US" sz="2400" dirty="0" err="1" smtClean="0"/>
              <a:t>GeoMedia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Mobile </a:t>
            </a:r>
            <a:r>
              <a:rPr lang="en-US" sz="2400" dirty="0" err="1"/>
              <a:t>MapWorks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Mobile </a:t>
            </a:r>
            <a:r>
              <a:rPr lang="en-US" sz="2400" dirty="0"/>
              <a:t>Alert </a:t>
            </a:r>
          </a:p>
          <a:p>
            <a:r>
              <a:rPr lang="en-US" sz="2400" dirty="0" smtClean="0"/>
              <a:t>Photogrammetry </a:t>
            </a:r>
            <a:endParaRPr lang="en-US" sz="2400" dirty="0"/>
          </a:p>
          <a:p>
            <a:r>
              <a:rPr lang="en-US" sz="2400" dirty="0" smtClean="0"/>
              <a:t>ERDAS </a:t>
            </a:r>
            <a:r>
              <a:rPr lang="en-US" sz="2400" dirty="0"/>
              <a:t>APOLLO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029200"/>
            <a:ext cx="4773423" cy="190821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</a:t>
            </a:r>
            <a:r>
              <a:rPr lang="en-US" sz="2800" dirty="0" smtClean="0">
                <a:solidFill>
                  <a:srgbClr val="FF0000"/>
                </a:solidFill>
              </a:rPr>
              <a:t>is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Dispatch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Additional recipients – non profits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88402"/>
            <a:ext cx="1271588" cy="4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http://townofwayneny.com/graphics/street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58122" cy="258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524000"/>
            <a:ext cx="5562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Developed as part of NG9-1-1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Shaping the project now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Collaboration with DPS, State Patrol, MnDOT, local partners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AIigned</a:t>
            </a:r>
            <a:r>
              <a:rPr lang="en-US" sz="2800" dirty="0" smtClean="0"/>
              <a:t> with Street Centerlines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Will begin moving forward this  fall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15550"/>
            <a:ext cx="5457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Statewide Addresses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165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9" y="1524000"/>
            <a:ext cx="3491299" cy="399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Statewide Aerial Imagery Partnerships</a:t>
            </a:r>
            <a:r>
              <a:rPr lang="en-US" dirty="0" smtClean="0"/>
              <a:t>	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990600"/>
            <a:ext cx="4724400" cy="5486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>
                <a:solidFill>
                  <a:srgbClr val="0070C0"/>
                </a:solidFill>
                <a:cs typeface="Arial" pitchFamily="34" charset="0"/>
              </a:rPr>
              <a:t>Project Overview: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S</a:t>
            </a:r>
            <a:r>
              <a:rPr lang="en-US" sz="1800" dirty="0" smtClean="0"/>
              <a:t>tatewide 4-band, leaf-off aerial imagery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err="1" smtClean="0"/>
              <a:t>ortho</a:t>
            </a:r>
            <a:r>
              <a:rPr lang="en-US" sz="1800" dirty="0" smtClean="0"/>
              <a:t> and stereo) at ½-meter resolution over 5-seasons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Sponsored by DNR</a:t>
            </a:r>
            <a:r>
              <a:rPr lang="en-US" sz="1800" dirty="0"/>
              <a:t> </a:t>
            </a:r>
            <a:r>
              <a:rPr lang="en-US" sz="1800" dirty="0" smtClean="0"/>
              <a:t>for National Wetlands Inventory (NWI) update efforts; support provided through the </a:t>
            </a:r>
            <a:r>
              <a:rPr lang="en-US" sz="1800" i="1" dirty="0" smtClean="0"/>
              <a:t>Environment and Natural Resources Trust Fund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B</a:t>
            </a:r>
            <a:r>
              <a:rPr lang="en-US" sz="1800" dirty="0" smtClean="0"/>
              <a:t>uy-up opportunities offered where feasible:          12 &amp; 6-inch resolution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 smtClean="0">
                <a:solidFill>
                  <a:srgbClr val="0070C0"/>
                </a:solidFill>
                <a:cs typeface="Arial" pitchFamily="34" charset="0"/>
              </a:rPr>
              <a:t>22 Buy-up Partnerships:</a:t>
            </a:r>
            <a:endParaRPr lang="en-US" sz="19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Federal (2) </a:t>
            </a:r>
            <a:r>
              <a:rPr lang="en-US" sz="1800" dirty="0" smtClean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 smtClean="0"/>
              <a:t> State (2) </a:t>
            </a:r>
            <a:r>
              <a:rPr lang="en-US" sz="1800" dirty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/>
              <a:t> </a:t>
            </a:r>
            <a:r>
              <a:rPr lang="en-US" sz="1800" dirty="0" smtClean="0"/>
              <a:t>County (15) </a:t>
            </a:r>
            <a:r>
              <a:rPr lang="en-US" sz="1800" dirty="0" smtClean="0">
                <a:latin typeface="Wingdings 2"/>
                <a:cs typeface="Times New Roman"/>
              </a:rPr>
              <a:t>    </a:t>
            </a:r>
            <a:r>
              <a:rPr lang="en-US" sz="1800" dirty="0" smtClean="0"/>
              <a:t>Tribal (2) </a:t>
            </a:r>
            <a:r>
              <a:rPr lang="en-US" sz="1800" dirty="0" smtClean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/>
              <a:t> </a:t>
            </a:r>
            <a:r>
              <a:rPr lang="en-US" sz="1800" dirty="0" smtClean="0"/>
              <a:t>Regional (1)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 smtClean="0">
                <a:solidFill>
                  <a:srgbClr val="0070C0"/>
                </a:solidFill>
                <a:cs typeface="Arial" pitchFamily="34" charset="0"/>
              </a:rPr>
              <a:t>Financial Support</a:t>
            </a:r>
            <a:endParaRPr lang="en-US" sz="1900" dirty="0" smtClean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State Funds: 		$1,100,000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Partner buy-ups:   	$1,000,000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343400" cy="54102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Goal: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Develop a sustainable, collaborative imagery program involving state and local partners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Step 1:</a:t>
            </a:r>
            <a:r>
              <a:rPr lang="en-US" sz="1800" dirty="0"/>
              <a:t> </a:t>
            </a:r>
            <a:r>
              <a:rPr lang="en-US" sz="1800" dirty="0" smtClean="0"/>
              <a:t>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Meet Metropolitan Council needs for 2016 metro-wide imagery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Seek partners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Strategy:</a:t>
            </a:r>
            <a:endParaRPr lang="en-US" sz="1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Explore multi-year, multi-vendor flexible master contract concept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Seek State funds/in-kind contribution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 smtClean="0"/>
              <a:t>Conduct county needs survey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(in progress)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60" y="228600"/>
            <a:ext cx="860174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Future Proposal Under Development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3984" y="1447800"/>
            <a:ext cx="3498889" cy="301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86400" y="9906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2016 Imagery Plans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/>
          <a:srcRect/>
          <a:stretch/>
        </p:blipFill>
        <p:spPr bwMode="auto">
          <a:xfrm>
            <a:off x="6622830" y="4724400"/>
            <a:ext cx="168297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3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60" y="228600"/>
            <a:ext cx="860174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Preliminary Survey Indications</a:t>
            </a:r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3352800" cy="307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8535" y="1143000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Interest in Cost Share Opportunity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0292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52600"/>
            <a:ext cx="3505200" cy="307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138367" y="10045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Cost Share Interest and 2016 Imagery Plans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29200"/>
            <a:ext cx="418107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2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534400" cy="701675"/>
          </a:xfrm>
        </p:spPr>
        <p:txBody>
          <a:bodyPr/>
          <a:lstStyle/>
          <a:p>
            <a:r>
              <a:rPr lang="en-US" dirty="0" smtClean="0"/>
              <a:t>ArcGIS Online for State Agencies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990600"/>
            <a:ext cx="59436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u="sng" dirty="0"/>
              <a:t>Project Goal</a:t>
            </a:r>
            <a:r>
              <a:rPr lang="en-US" sz="2400" dirty="0"/>
              <a:t>:  Create an authoritative, multi-purpose, public-domain site of maps and web applications from Minnesota State agencies. Assist state agencies in developing their ArcGIS expertise.</a:t>
            </a:r>
          </a:p>
          <a:p>
            <a:pPr>
              <a:spcBef>
                <a:spcPts val="1200"/>
              </a:spcBef>
            </a:pPr>
            <a:r>
              <a:rPr lang="en-US" sz="2400" u="sng" dirty="0"/>
              <a:t>Project Status</a:t>
            </a:r>
            <a:r>
              <a:rPr lang="en-US" sz="2400" dirty="0"/>
              <a:t>:  The </a:t>
            </a:r>
            <a:r>
              <a:rPr lang="en-US" sz="2400" u="sng" dirty="0">
                <a:hlinkClick r:id="rId2"/>
              </a:rPr>
              <a:t>governance document</a:t>
            </a:r>
            <a:r>
              <a:rPr lang="en-US" sz="2400" dirty="0"/>
              <a:t> was completed in mid-June. The </a:t>
            </a:r>
            <a:r>
              <a:rPr lang="en-US" sz="2400" u="sng" dirty="0">
                <a:hlinkClick r:id="rId3"/>
              </a:rPr>
              <a:t>Minnesota Maps site</a:t>
            </a:r>
            <a:r>
              <a:rPr lang="en-US" sz="2400" dirty="0"/>
              <a:t> is open to the public and proper metadata has been created for the maps and apps available to the public on the site. 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u="sng" dirty="0" smtClean="0"/>
              <a:t>Project </a:t>
            </a:r>
            <a:r>
              <a:rPr lang="en-US" sz="2400" u="sng" dirty="0"/>
              <a:t>Funding</a:t>
            </a:r>
            <a:r>
              <a:rPr lang="en-US" sz="2400" dirty="0"/>
              <a:t>:  There is no specific project funding for this effort.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61" y="2362200"/>
            <a:ext cx="2935439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1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01675"/>
          </a:xfrm>
        </p:spPr>
        <p:txBody>
          <a:bodyPr/>
          <a:lstStyle/>
          <a:p>
            <a:r>
              <a:rPr lang="en-US" sz="4000" b="1" dirty="0"/>
              <a:t>Drainage </a:t>
            </a:r>
            <a:r>
              <a:rPr lang="en-US" sz="4000" b="1" dirty="0" smtClean="0"/>
              <a:t>Records </a:t>
            </a:r>
            <a:r>
              <a:rPr lang="en-US" sz="4000" b="1" dirty="0"/>
              <a:t>Modernization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2900" y="1066800"/>
            <a:ext cx="54483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u="sng" dirty="0"/>
              <a:t>Project Goal</a:t>
            </a:r>
            <a:r>
              <a:rPr lang="en-US" sz="2400" dirty="0"/>
              <a:t>:  D</a:t>
            </a:r>
            <a:r>
              <a:rPr lang="en-US" sz="2400" dirty="0" smtClean="0"/>
              <a:t>evelop </a:t>
            </a:r>
            <a:r>
              <a:rPr lang="en-US" sz="2400" dirty="0"/>
              <a:t>a GIS database template along with data standards and a web-based data portal for Minnesota’s public drainage system records.</a:t>
            </a:r>
          </a:p>
          <a:p>
            <a:pPr>
              <a:spcBef>
                <a:spcPts val="1200"/>
              </a:spcBef>
            </a:pPr>
            <a:r>
              <a:rPr lang="en-US" sz="2400" u="sng" dirty="0"/>
              <a:t>Project Status</a:t>
            </a:r>
            <a:r>
              <a:rPr lang="en-US" sz="2400" dirty="0"/>
              <a:t>:</a:t>
            </a:r>
            <a:r>
              <a:rPr lang="en-US" sz="2400" u="sng" dirty="0"/>
              <a:t> </a:t>
            </a:r>
            <a:r>
              <a:rPr lang="en-US" sz="2400" dirty="0"/>
              <a:t> A project plan has been written and a Service Authorization (SA) between the Board of Water and Soil Resources (BWSR) and MnGeo has been written but not yet executed.</a:t>
            </a:r>
          </a:p>
          <a:p>
            <a:pPr>
              <a:spcBef>
                <a:spcPts val="1200"/>
              </a:spcBef>
            </a:pPr>
            <a:r>
              <a:rPr lang="en-US" sz="2400" u="sng" dirty="0"/>
              <a:t>Project Funding</a:t>
            </a:r>
            <a:r>
              <a:rPr lang="en-US" sz="2400" dirty="0"/>
              <a:t>:  $230,000</a:t>
            </a:r>
          </a:p>
          <a:p>
            <a:endParaRPr lang="en-US" dirty="0"/>
          </a:p>
        </p:txBody>
      </p:sp>
      <p:pic>
        <p:nvPicPr>
          <p:cNvPr id="4" name="Picture 3" descr="Surface Hydrology of M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2006" y="1295400"/>
            <a:ext cx="247479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219199"/>
          </a:xfrm>
        </p:spPr>
        <p:txBody>
          <a:bodyPr/>
          <a:lstStyle/>
          <a:p>
            <a:pPr algn="ctr"/>
            <a:r>
              <a:rPr lang="en-US" dirty="0" smtClean="0"/>
              <a:t>Statewide Parcels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6691620" cy="39243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Align with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Revenue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efforts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Exchange Guideline - shared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Regional Collaborations - happening 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MnGeo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parcel collect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2014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Will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obtain, aggregate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standardize, make available to state agencies</a:t>
            </a:r>
          </a:p>
          <a:p>
            <a:pPr algn="l"/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What is the best way to engage local partners?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59" y="4513881"/>
            <a:ext cx="3048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20" y="1222637"/>
            <a:ext cx="1855695" cy="2389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39712"/>
            <a:ext cx="1324619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98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762000"/>
          </a:xfrm>
        </p:spPr>
        <p:txBody>
          <a:bodyPr/>
          <a:lstStyle/>
          <a:p>
            <a:pPr algn="l"/>
            <a:r>
              <a:rPr lang="en-US" sz="3600" b="1" dirty="0" smtClean="0"/>
              <a:t>MN Geospatial Commons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89" y="1600200"/>
            <a:ext cx="8458200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Khmer UI" panose="020B0502040204020203" pitchFamily="34" charset="0"/>
                <a:ea typeface="Dotum" panose="020B0600000101010101" pitchFamily="34" charset="-127"/>
                <a:cs typeface="Khmer UI" panose="020B0502040204020203" pitchFamily="34" charset="0"/>
              </a:rPr>
              <a:t>Data Collaboration for</a:t>
            </a:r>
          </a:p>
          <a:p>
            <a:pPr marL="0" indent="0" algn="ctr">
              <a:buNone/>
            </a:pPr>
            <a:r>
              <a:rPr lang="en-US" sz="2800" dirty="0" smtClean="0">
                <a:latin typeface="Khmer UI" panose="020B0502040204020203" pitchFamily="34" charset="0"/>
                <a:ea typeface="Dotum" panose="020B0600000101010101" pitchFamily="34" charset="-127"/>
                <a:cs typeface="Khmer UI" panose="020B0502040204020203" pitchFamily="34" charset="0"/>
              </a:rPr>
              <a:t>Minnesota’s Geospatial Community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894" y="2362200"/>
            <a:ext cx="850062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Current focus: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Publish the data resources of seven state agencies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Streamline the publication process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Goal: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Today: 88 resources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by year’s end: contain primary holdings of Data Deli,   </a:t>
            </a:r>
            <a:r>
              <a:rPr lang="en-US" sz="2000" dirty="0" err="1" smtClean="0"/>
              <a:t>DataFinder</a:t>
            </a:r>
            <a:r>
              <a:rPr lang="en-US" sz="2400" dirty="0" smtClean="0"/>
              <a:t>, </a:t>
            </a:r>
            <a:r>
              <a:rPr lang="en-US" sz="2000" dirty="0" smtClean="0"/>
              <a:t>Clearinghouse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At the Conference: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Wednesday Afternoon Workshop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Friday Presentation; Session 33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Poster</a:t>
            </a:r>
            <a:endParaRPr lang="en-US" sz="2000" dirty="0"/>
          </a:p>
          <a:p>
            <a:pPr lvl="1"/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60239" r="16144" b="32697"/>
          <a:stretch/>
        </p:blipFill>
        <p:spPr bwMode="auto">
          <a:xfrm>
            <a:off x="338579" y="990599"/>
            <a:ext cx="8599252" cy="68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oss\AppData\Local\Microsoft\Windows\Temporary Internet Files\Content.IE5\AGYGOD3N\MP9004275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513" cy="26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ross\AppData\Local\Microsoft\Windows\Temporary Internet Files\Content.IE5\8BEM53S2\MP90038608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1"/>
            <a:ext cx="179614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26670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FinalCenterlines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819400"/>
            <a:ext cx="1219200" cy="121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00225" y="4295775"/>
            <a:ext cx="7347610" cy="1251494"/>
            <a:chOff x="1800225" y="4339681"/>
            <a:chExt cx="6937522" cy="1181645"/>
          </a:xfrm>
        </p:grpSpPr>
        <p:pic>
          <p:nvPicPr>
            <p:cNvPr id="4101" name="Picture 5" descr="C:\Users\dross\AppData\Local\Microsoft\Windows\Temporary Internet Files\Content.IE5\VEW4XV0M\MP900427670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4346574"/>
              <a:ext cx="1758051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dross\AppData\Local\Microsoft\Windows\Temporary Internet Files\Content.IE5\AGYGOD3N\MP90040081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589" y="4339681"/>
              <a:ext cx="1773158" cy="118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dross\AppData\Local\Microsoft\Windows\Temporary Internet Files\Content.IE5\UFP3IKLF\MP900382747[1]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75" y="4340226"/>
              <a:ext cx="165354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Mpls@night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0225" y="4346575"/>
              <a:ext cx="1755584" cy="117130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42672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8275" y="28194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BBB59">
                    <a:lumMod val="50000"/>
                  </a:srgbClr>
                </a:solidFill>
              </a:rPr>
              <a:t>Statewide Centerline Initiative</a:t>
            </a:r>
            <a:endParaRPr lang="en-US" sz="4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4950" y="3505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A520A"/>
                </a:solidFill>
              </a:rPr>
              <a:t>Minnesota Geospatial Information Office	</a:t>
            </a:r>
            <a:r>
              <a:rPr lang="en-US" sz="1200" b="1" dirty="0" smtClean="0">
                <a:solidFill>
                  <a:srgbClr val="0070C0"/>
                </a:solidFill>
              </a:rPr>
              <a:t>Minnesota Department of Transportation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Metropolitan Council	</a:t>
            </a:r>
            <a:r>
              <a:rPr lang="en-US" sz="1200" b="1" dirty="0" smtClean="0">
                <a:solidFill>
                  <a:srgbClr val="0A520A"/>
                </a:solidFill>
              </a:rPr>
              <a:t>	</a:t>
            </a:r>
            <a:r>
              <a:rPr lang="en-US" sz="1200" b="1" dirty="0" smtClean="0">
                <a:solidFill>
                  <a:srgbClr val="1542A7"/>
                </a:solidFill>
              </a:rPr>
              <a:t>MetroGIS</a:t>
            </a:r>
            <a:endParaRPr lang="en-US" sz="1200" b="1" dirty="0">
              <a:solidFill>
                <a:srgbClr val="1542A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5908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9992" y="3733800"/>
            <a:ext cx="2444816" cy="489712"/>
            <a:chOff x="-1544854" y="-533400"/>
            <a:chExt cx="11762070" cy="2775712"/>
          </a:xfrm>
        </p:grpSpPr>
        <p:pic>
          <p:nvPicPr>
            <p:cNvPr id="14" name="Picture 13" descr="All Four Agency Logo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035670" y="-533400"/>
              <a:ext cx="11252886" cy="2775712"/>
            </a:xfrm>
            <a:prstGeom prst="rect">
              <a:avLst/>
            </a:prstGeom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4854" y="-533400"/>
              <a:ext cx="2731560" cy="277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171310" y="184937"/>
            <a:ext cx="6696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Set up - MnGeo instance of Esri Roads and Highways for the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Conflation of non-state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Align with Metro counties GIS Centerlines efforts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9448" y="5628614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To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develop, test, refine, publish and perpetuate </a:t>
            </a:r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a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single state- wide roadway dataset </a:t>
            </a:r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that meets the needs of a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diverse user community…</a:t>
            </a:r>
            <a:endParaRPr lang="en-US" b="1" i="1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Ross/Geoff Maas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sharing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Hexagon ELA Offer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Term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Initial three-year </a:t>
            </a:r>
            <a:r>
              <a:rPr lang="en-US" dirty="0"/>
              <a:t>term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Cost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Flat </a:t>
            </a:r>
            <a:r>
              <a:rPr lang="en-US" dirty="0"/>
              <a:t>subscription price of $</a:t>
            </a:r>
            <a:r>
              <a:rPr lang="en-US" dirty="0" smtClean="0"/>
              <a:t>3,000,000 - </a:t>
            </a:r>
            <a:r>
              <a:rPr lang="en-US" dirty="0"/>
              <a:t>($1,000,000 per year</a:t>
            </a:r>
            <a:r>
              <a:rPr lang="en-US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600" dirty="0" smtClean="0">
                <a:hlinkClick r:id="rId2"/>
              </a:rPr>
              <a:t>www.hexagongeospatial.com/products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88402"/>
            <a:ext cx="1271588" cy="4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-1"/>
            <a:ext cx="812978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0"/>
            <a:ext cx="8620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6" name="Picture 2" descr="G:\MnGeo\Advisory Councils\Statewide Advisory Council\Meeting Agendas &amp; Notes\2014 September\2014_01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nGeo\Advisory Councils\Statewide Advisory Council\Meeting Agendas &amp; Notes\2014 September\2014_09_22_STA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 Agreements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Goal – single agreement with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Approach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MnGeo makes agreement, obtains and aggregates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Publishes, shares as needed</a:t>
            </a:r>
          </a:p>
          <a:p>
            <a:pPr marL="1600200" lvl="2" indent="-457200"/>
            <a:r>
              <a:rPr lang="en-US" dirty="0" smtClean="0"/>
              <a:t>GeoCommons?, GDRS, Service</a:t>
            </a:r>
          </a:p>
          <a:p>
            <a:pPr marL="457200" indent="-457200"/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MN.IT makes agreements with     individual agencies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Why is that needed?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2" y="68263"/>
            <a:ext cx="846137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200400"/>
            <a:ext cx="4419600" cy="1524000"/>
          </a:xfrm>
        </p:spPr>
        <p:txBody>
          <a:bodyPr/>
          <a:lstStyle/>
          <a:p>
            <a:r>
              <a:rPr lang="en-US" dirty="0" smtClean="0"/>
              <a:t>Adjourn…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See you next meeting (date TBD soon)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6656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ection slides 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987E932602A489ECA084A1B4EE692" ma:contentTypeVersion="0" ma:contentTypeDescription="Create a new document." ma:contentTypeScope="" ma:versionID="0b9bd39ccce666f0b37ee341ee8e67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6097A08-ED33-4129-87B6-3CFA7C4F2969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DEDA66C-B0E4-46C9-9549-67AD729242B6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1B559636-73EE-45DB-9B93-E70253B51E5C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7F3F58D-6FFE-43F3-ADDD-C759C514672F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A763967F-60D8-403D-8C96-488C81D9A58C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B05B1103-98A5-491C-B8F8-98EA85FF42C9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31ACF297-F79E-4CFD-9869-A9AFA51E2475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1102CF47-E309-4D6E-BE27-490CD866B51E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E3FFB0DE-E795-488B-B713-6368649150D2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AD24ED8A-5E7C-43D4-91BA-E7E5AFBAC991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790E3DAC-2B45-413E-9A6D-4815A9FB5633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6F0AD1F8-513C-4D89-B6F5-50CD77BF4DC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2FF461F-404C-4167-8A71-64E2332FA32D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AE0D1605-8D91-4E52-B9F9-53EAFCFE30F7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42758A35-7AF4-44F0-A565-291CE463E2A0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B0B7380C-1D58-41BE-8987-968E235253F5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6ECD0B3A-7914-4392-80CC-F68B7C3D16DC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D08BAC12-3C91-4854-B47F-7C873E924A57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136358FF-5835-4A9C-AE99-83466A0363CA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A9CD54AF-0FB9-4826-9127-5CDF3A801DDA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5EEE379C-1E81-4EE0-8D80-CA5F1605FAEB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4C875013-FC5A-409B-80D8-67E98604EA48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ABD9D524-8F84-4139-85AF-19AE4DED3C9D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FC8F00A-BB40-4486-A5D7-77045D6AD407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5327F812-9E03-47C5-8B78-6B7ED4620238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121.xml><?xml version="1.0" encoding="utf-8"?>
<ds:datastoreItem xmlns:ds="http://schemas.openxmlformats.org/officeDocument/2006/customXml" ds:itemID="{AC7F22D0-5953-40F8-9530-E15CEF0178A0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798C8791-4D5D-4242-AC76-A42A177BFF8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266019E-0CEC-4D65-A665-950D8939462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79A6AD7-83AA-47E2-B836-4AF0DB4CBED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16E073AF-C515-472E-A570-661677D02323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185C188E-9710-4294-8EF9-61840502C054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2BD4F50C-2BDC-4BE0-B8BB-3A06ADE4710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94768C4F-D925-461B-988A-8927F7F0B6F0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EC8030DC-38FC-41AE-B4B1-99910F5BFD0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F60C0BA-AF9F-4190-8F4D-8875A035D1FB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46CC211F-65AD-4726-BFB1-44FA43CABECC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8090BD68-0553-4EAF-A148-F3830202D1B4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0E884C9-384A-4934-AF5D-13ADBD98426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29CF9624-B61A-4536-BC1A-05B20947CDF7}">
  <ds:schemaRefs>
    <ds:schemaRef ds:uri="http://schemas.microsoft.com/sharepoint/v3/contenttype/forms"/>
  </ds:schemaRefs>
</ds:datastoreItem>
</file>

<file path=customXml/itemProps24.xml><?xml version="1.0" encoding="utf-8"?>
<ds:datastoreItem xmlns:ds="http://schemas.openxmlformats.org/officeDocument/2006/customXml" ds:itemID="{1A34F83F-1FBD-41A2-BCB6-6FB65BB339B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D91893F-CB8F-4989-BBA1-F4F7478E0846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D502D86-3318-4BE7-ADD4-7B8A9DD4F788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40F6A80C-C5E2-4F21-B533-40E88AE511D4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5D2C7090-805B-431C-848B-616DC3C1D188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5576D7F3-09CD-45F9-AC2A-A9A7B5DC80C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F4977BD-97D3-4CB3-BCDA-83FCBBF0D293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4C3DE384-9BB1-4F65-B10A-717DA8AE10C6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AB794EE0-E032-4A9B-B5D1-CAC98E8E5C95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8B2CACE-66E6-4CB5-9FF4-480F37D90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3.xml><?xml version="1.0" encoding="utf-8"?>
<ds:datastoreItem xmlns:ds="http://schemas.openxmlformats.org/officeDocument/2006/customXml" ds:itemID="{44BBE52C-CD6B-4A9D-90EC-498B909F1EA7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B59B36F5-CA40-46A7-B360-C4219A58DEF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AE30A18E-6A1E-4B10-AFE8-BB61593C3362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064ABF89-AF86-4C86-AE97-AA5CE0054786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C9AFA3B4-1E60-4B37-A620-B533CC36692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541FA1A4-C8FE-42AB-B0CF-DC4F8DE73375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4C496EB-119B-4523-8CEC-891DB488B92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1934700-E2BE-4760-AD29-99AD7D164327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08DA29B8-18D0-4B51-A218-0CCD5D44EC34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5A6C4451-31FE-407A-B306-0DF8546309AE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62054A5B-8463-4A97-ABC5-DB0EF02F953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4EBEA17D-33DD-4D5E-8798-36900F9E499C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41ABF497-8104-4485-86CD-E51501879166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4CC5FD6B-47A0-4167-9772-93ED3D79ABEE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92E9C914-9487-4C37-BD9D-4E04E6DF450F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51596C7B-7D0B-4E34-ABF2-D344A925669E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2BC81245-7AB2-4D6F-841B-4289145B2711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E2AA0BC3-8E8C-475D-9396-091D8107254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1406E62-27E6-45F5-B828-B0D36F4AAD5D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BD5BA60E-E6EF-47F2-B723-256513644FBB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5B6EF6DE-A4D1-4766-A19D-01A976442307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0EBA6B1C-7921-4C2E-8927-788E64963CDA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9D24804B-6F06-4455-8D89-4F65E3105C17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AD245758-006E-44E7-B8A3-7C24DD4D8C99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330CE486-428A-4A52-A608-CC14DABC39F9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CFEE5B88-0127-403D-B779-E2341F53B73B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46A8F123-CFEC-47C9-ADF5-E8571772F28F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9C833212-5286-4625-BDCF-9D25997C8BD3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2445EFF5-9125-4586-9A17-C9D67367BD1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9177D40-D384-4FB1-B435-2E4E45B14C58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DCA9935F-9DD3-43B0-B035-EA82862ED018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CD6ACAA0-A845-479C-B904-55D1FF7C48B9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06304CD4-8B30-4FC1-9306-EBBE46D5097A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748478BC-9A1D-4CC4-86EB-71699EB1A1FD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7F9E0521-28A6-4484-BA26-35BDB6E082E6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D764D507-24EC-4BAD-B5E4-28CED805F28B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0DA1954C-5CB8-4377-AE10-321EF1EC136D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32247FEC-ACE8-4183-80C1-4E67D1104C84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26530EB9-E366-4997-B298-2547B39BEB45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7345AD3B-99AF-447A-8C38-CE0030CFCCC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F2EEBF31-0F0A-4CD4-90D7-FA37F84DE33E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839C7A4E-CEDB-4F57-8B96-9BFA9A755CCC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45D17578-9BCB-4B9E-8099-0CEED1FAAC19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52FE4576-A993-4BC9-A406-A0506882BC9D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7B39446E-9B4C-4437-B904-F3CE7C342400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CA8CED77-5639-49AD-95B0-7EAD23C6C92D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F002D19D-920B-45E1-8E8B-764CCC3B09BC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51A049E9-A92A-431F-98F5-056DAE1B4E09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00DFFEB9-B8A8-429B-B402-AADB16699F3F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5082F281-91BA-4503-9741-D7C9347170F9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0F4FFE89-B597-4A5D-BBE2-95D8455EFAD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358E0DE-DC14-4A4B-89D7-E88817F77F24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8F4F8F97-3E4D-4B81-9A54-224C6EBCF6FA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C86C2844-3AE4-4291-9B06-51447E224283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33709707-F14B-4A78-AB80-19BC32D673DF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61E3BB73-16C8-42AD-B399-1852229E83E4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2C58187C-CC28-4F38-A4F0-DA75B34A8B14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06E6A58C-DA49-4D60-8350-E3A26EB3038B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AB9532CF-7300-4B40-928C-1A4A87D4144D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912ECB2C-17EF-4836-9ACE-1B531DEC0BCE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68130F5-C2A0-43E1-BDCB-173A484F5C08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E1ED6FB8-D4BB-482F-8229-05BF8DC3845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0579B17-16E8-43EB-B66D-00ECC82F9905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8D61CC9A-600A-43D0-95C0-76CD6DB154DC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372B600B-F195-4C0E-8239-80A74BF65AE2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DC4BD5B4-21A5-4C75-A641-BF080CD235F0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A8C65C61-3D89-4254-9ECF-2E26928F4237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81DC65F1-45EA-4E93-B846-3A993CBE1592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39851B7D-8201-4EE8-BB8F-47A5075DD5FA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6ED2AD88-0184-4492-BB27-84A59749F04B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92C5CA5A-BB9B-45F1-AB57-8834BB89C1C9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91D0DA34-94DC-47C5-B2A3-F6AB5BAC2BEC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F105EE4E-CDB6-4AF6-AC12-96E4C08EC23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2301</Words>
  <Application>Microsoft Office PowerPoint</Application>
  <PresentationFormat>On-screen Show (4:3)</PresentationFormat>
  <Paragraphs>569</Paragraphs>
  <Slides>94</Slides>
  <Notes>9</Notes>
  <HiddenSlides>2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Section slides</vt:lpstr>
      <vt:lpstr>1_Section slides 60</vt:lpstr>
      <vt:lpstr>Content sections</vt:lpstr>
      <vt:lpstr>2_Content slides</vt:lpstr>
      <vt:lpstr>Office Theme</vt:lpstr>
      <vt:lpstr>1_Section slides</vt:lpstr>
      <vt:lpstr>1_Content sections</vt:lpstr>
      <vt:lpstr>Hardcover</vt:lpstr>
      <vt:lpstr>2_Section slides</vt:lpstr>
      <vt:lpstr>Statewide Geospatial Advisory Committee</vt:lpstr>
      <vt:lpstr>AGENDA</vt:lpstr>
      <vt:lpstr>Introductions</vt:lpstr>
      <vt:lpstr>Approval of June 18 Minutes</vt:lpstr>
      <vt:lpstr>General fund update and discussion… </vt:lpstr>
      <vt:lpstr>Key Points to the Proposal</vt:lpstr>
      <vt:lpstr>Hexagon ELA Offer</vt:lpstr>
      <vt:lpstr>Hexagon ELA Offer</vt:lpstr>
      <vt:lpstr>Hexagon ELA Offer</vt:lpstr>
      <vt:lpstr>NSGIC national update</vt:lpstr>
      <vt:lpstr>NSGIC Key topics…</vt:lpstr>
      <vt:lpstr>NSGIC Key topics…</vt:lpstr>
      <vt:lpstr>   ArcGIS Online at Hennepin County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 minutes…</vt:lpstr>
      <vt:lpstr>   Member sector report </vt:lpstr>
      <vt:lpstr>PowerPoint Presentation</vt:lpstr>
      <vt:lpstr>PowerPoint Presentation</vt:lpstr>
      <vt:lpstr>Mission</vt:lpstr>
      <vt:lpstr>Governance</vt:lpstr>
      <vt:lpstr>Other Regional Agencies</vt:lpstr>
      <vt:lpstr>Metropolitan Council</vt:lpstr>
      <vt:lpstr>Using Geospatial Technology Examples:</vt:lpstr>
      <vt:lpstr>PowerPoint Presentation</vt:lpstr>
      <vt:lpstr>PowerPoint Presentation</vt:lpstr>
      <vt:lpstr>PowerPoint Presentation</vt:lpstr>
      <vt:lpstr>GIS Data Flow For Transit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Member sector report </vt:lpstr>
      <vt:lpstr>What’s Happening At The DNR</vt:lpstr>
      <vt:lpstr>Presentation Outline</vt:lpstr>
      <vt:lpstr>Forestry’s Stand Exam Project</vt:lpstr>
      <vt:lpstr>PowerPoint Presentation</vt:lpstr>
      <vt:lpstr>MPARS Project</vt:lpstr>
      <vt:lpstr>PowerPoint Presentation</vt:lpstr>
      <vt:lpstr>MPARS Project</vt:lpstr>
      <vt:lpstr>PowerPoint Presentation</vt:lpstr>
      <vt:lpstr>PowerPoint Presentation</vt:lpstr>
      <vt:lpstr>PowerPoint Presentation</vt:lpstr>
      <vt:lpstr>PowerPoint Presentation</vt:lpstr>
      <vt:lpstr>Wetland Inventory Update Project</vt:lpstr>
      <vt:lpstr>Why do we need an NWI update?</vt:lpstr>
      <vt:lpstr>Wetland Mapping</vt:lpstr>
      <vt:lpstr>National Wetlands Inventory Update</vt:lpstr>
      <vt:lpstr>MnTOPO Project</vt:lpstr>
      <vt:lpstr>PowerPoint Presentation</vt:lpstr>
      <vt:lpstr>PowerPoint Presentation</vt:lpstr>
      <vt:lpstr>PowerPoint Presentation</vt:lpstr>
      <vt:lpstr>Questions?</vt:lpstr>
      <vt:lpstr>Geocoding project and discussion</vt:lpstr>
      <vt:lpstr>PowerPoint Presentation</vt:lpstr>
      <vt:lpstr>MnGeo priority efforts and updates</vt:lpstr>
      <vt:lpstr>PowerPoint Presentation</vt:lpstr>
      <vt:lpstr>Statewide Aerial Imagery Partnerships   </vt:lpstr>
      <vt:lpstr>Future Proposal Under Development</vt:lpstr>
      <vt:lpstr>Preliminary Survey Indications</vt:lpstr>
      <vt:lpstr>ArcGIS Online for State Agencies</vt:lpstr>
      <vt:lpstr>Drainage Records Modernization </vt:lpstr>
      <vt:lpstr>Statewide Parcels</vt:lpstr>
      <vt:lpstr>MN Geospatial Commons</vt:lpstr>
      <vt:lpstr>PowerPoint Presentation</vt:lpstr>
      <vt:lpstr>Data sharing Initiatives</vt:lpstr>
      <vt:lpstr>PowerPoint Presentation</vt:lpstr>
      <vt:lpstr>PowerPoint Presentation</vt:lpstr>
      <vt:lpstr>PowerPoint Presentation</vt:lpstr>
      <vt:lpstr>Data Sharing Agreements </vt:lpstr>
      <vt:lpstr>Adjourn…  See you next meeting (date TBD soon)</vt:lpstr>
    </vt:vector>
  </TitlesOfParts>
  <Company>Office of Enterprise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Release 1 User Feedback Session slides</dc:title>
  <dc:creator>Daniel Ross</dc:creator>
  <cp:lastModifiedBy>Nancy Rader</cp:lastModifiedBy>
  <cp:revision>429</cp:revision>
  <cp:lastPrinted>2014-02-25T19:06:32Z</cp:lastPrinted>
  <dcterms:created xsi:type="dcterms:W3CDTF">2012-09-24T11:48:01Z</dcterms:created>
  <dcterms:modified xsi:type="dcterms:W3CDTF">2014-11-07T18:59:59Z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0x010100030987E932602A489ECA084A1B4EE692</vt:lpwstr>
  </property>
</Properties>
</file>