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1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1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69" r:id="rId8"/>
    <p:sldMasterId id="2147484175" r:id="rId9"/>
    <p:sldMasterId id="2147484177" r:id="rId10"/>
    <p:sldMasterId id="2147484187" r:id="rId11"/>
    <p:sldMasterId id="2147484239" r:id="rId12"/>
    <p:sldMasterId id="2147484251" r:id="rId13"/>
    <p:sldMasterId id="2147484392" r:id="rId14"/>
    <p:sldMasterId id="2147484444" r:id="rId15"/>
    <p:sldMasterId id="2147484498" r:id="rId16"/>
    <p:sldMasterId id="2147484508" r:id="rId17"/>
  </p:sldMasterIdLst>
  <p:notesMasterIdLst>
    <p:notesMasterId r:id="rId133"/>
  </p:notesMasterIdLst>
  <p:handoutMasterIdLst>
    <p:handoutMasterId r:id="rId134"/>
  </p:handoutMasterIdLst>
  <p:sldIdLst>
    <p:sldId id="664" r:id="rId18"/>
    <p:sldId id="406" r:id="rId19"/>
    <p:sldId id="1045" r:id="rId20"/>
    <p:sldId id="2229" r:id="rId21"/>
    <p:sldId id="610" r:id="rId22"/>
    <p:sldId id="806" r:id="rId23"/>
    <p:sldId id="1006" r:id="rId24"/>
    <p:sldId id="269" r:id="rId25"/>
    <p:sldId id="2027" r:id="rId26"/>
    <p:sldId id="1965" r:id="rId27"/>
    <p:sldId id="256" r:id="rId28"/>
    <p:sldId id="401" r:id="rId29"/>
    <p:sldId id="404" r:id="rId30"/>
    <p:sldId id="402" r:id="rId31"/>
    <p:sldId id="403" r:id="rId32"/>
    <p:sldId id="405" r:id="rId33"/>
    <p:sldId id="407" r:id="rId34"/>
    <p:sldId id="399" r:id="rId35"/>
    <p:sldId id="2236" r:id="rId36"/>
    <p:sldId id="408" r:id="rId37"/>
    <p:sldId id="409" r:id="rId38"/>
    <p:sldId id="410" r:id="rId39"/>
    <p:sldId id="411" r:id="rId40"/>
    <p:sldId id="412" r:id="rId41"/>
    <p:sldId id="413" r:id="rId42"/>
    <p:sldId id="2230" r:id="rId43"/>
    <p:sldId id="2231" r:id="rId44"/>
    <p:sldId id="880" r:id="rId45"/>
    <p:sldId id="2014" r:id="rId46"/>
    <p:sldId id="1759" r:id="rId47"/>
    <p:sldId id="1705" r:id="rId48"/>
    <p:sldId id="1148" r:id="rId49"/>
    <p:sldId id="934" r:id="rId50"/>
    <p:sldId id="859" r:id="rId51"/>
    <p:sldId id="1724" r:id="rId52"/>
    <p:sldId id="2022" r:id="rId53"/>
    <p:sldId id="2023" r:id="rId54"/>
    <p:sldId id="1725" r:id="rId55"/>
    <p:sldId id="1749" r:id="rId56"/>
    <p:sldId id="1740" r:id="rId57"/>
    <p:sldId id="1758" r:id="rId58"/>
    <p:sldId id="1751" r:id="rId59"/>
    <p:sldId id="1745" r:id="rId60"/>
    <p:sldId id="1743" r:id="rId61"/>
    <p:sldId id="1744" r:id="rId62"/>
    <p:sldId id="1738" r:id="rId63"/>
    <p:sldId id="1735" r:id="rId64"/>
    <p:sldId id="1752" r:id="rId65"/>
    <p:sldId id="350" r:id="rId66"/>
    <p:sldId id="870" r:id="rId67"/>
    <p:sldId id="1940" r:id="rId68"/>
    <p:sldId id="1937" r:id="rId69"/>
    <p:sldId id="2242" r:id="rId70"/>
    <p:sldId id="544" r:id="rId71"/>
    <p:sldId id="535" r:id="rId72"/>
    <p:sldId id="536" r:id="rId73"/>
    <p:sldId id="537" r:id="rId74"/>
    <p:sldId id="539" r:id="rId75"/>
    <p:sldId id="540" r:id="rId76"/>
    <p:sldId id="538" r:id="rId77"/>
    <p:sldId id="543" r:id="rId78"/>
    <p:sldId id="2233" r:id="rId79"/>
    <p:sldId id="2237" r:id="rId80"/>
    <p:sldId id="1924" r:id="rId81"/>
    <p:sldId id="2238" r:id="rId82"/>
    <p:sldId id="2147" r:id="rId83"/>
    <p:sldId id="2191" r:id="rId84"/>
    <p:sldId id="2190" r:id="rId85"/>
    <p:sldId id="2239" r:id="rId86"/>
    <p:sldId id="2240" r:id="rId87"/>
    <p:sldId id="2241" r:id="rId88"/>
    <p:sldId id="2234" r:id="rId89"/>
    <p:sldId id="2244" r:id="rId90"/>
    <p:sldId id="257" r:id="rId91"/>
    <p:sldId id="258" r:id="rId92"/>
    <p:sldId id="259" r:id="rId93"/>
    <p:sldId id="260" r:id="rId94"/>
    <p:sldId id="261" r:id="rId95"/>
    <p:sldId id="262" r:id="rId96"/>
    <p:sldId id="263" r:id="rId97"/>
    <p:sldId id="264" r:id="rId98"/>
    <p:sldId id="265" r:id="rId99"/>
    <p:sldId id="266" r:id="rId100"/>
    <p:sldId id="267" r:id="rId101"/>
    <p:sldId id="268" r:id="rId102"/>
    <p:sldId id="2245" r:id="rId103"/>
    <p:sldId id="270" r:id="rId104"/>
    <p:sldId id="271" r:id="rId105"/>
    <p:sldId id="272" r:id="rId106"/>
    <p:sldId id="273" r:id="rId107"/>
    <p:sldId id="274" r:id="rId108"/>
    <p:sldId id="2235" r:id="rId109"/>
    <p:sldId id="2232" r:id="rId110"/>
    <p:sldId id="1011" r:id="rId111"/>
    <p:sldId id="944" r:id="rId112"/>
    <p:sldId id="966" r:id="rId113"/>
    <p:sldId id="1025" r:id="rId114"/>
    <p:sldId id="1062" r:id="rId115"/>
    <p:sldId id="1058" r:id="rId116"/>
    <p:sldId id="1015" r:id="rId117"/>
    <p:sldId id="1012" r:id="rId118"/>
    <p:sldId id="1956" r:id="rId119"/>
    <p:sldId id="1966" r:id="rId120"/>
    <p:sldId id="2243" r:id="rId121"/>
    <p:sldId id="1030" r:id="rId122"/>
    <p:sldId id="1016" r:id="rId123"/>
    <p:sldId id="779" r:id="rId124"/>
    <p:sldId id="1057" r:id="rId125"/>
    <p:sldId id="1028" r:id="rId126"/>
    <p:sldId id="1063" r:id="rId127"/>
    <p:sldId id="1955" r:id="rId128"/>
    <p:sldId id="1968" r:id="rId129"/>
    <p:sldId id="1048" r:id="rId130"/>
    <p:sldId id="1049" r:id="rId131"/>
    <p:sldId id="1933"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85CC9B"/>
    <a:srgbClr val="C5F5AB"/>
    <a:srgbClr val="FFFDE6"/>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B42B8-BC3F-4101-B535-214ECBEDB3B5}" v="5" dt="2023-05-25T20:56:45.406"/>
    <p1510:client id="{6242DB53-4598-40C7-BA91-70FEF30A3DB1}" v="1" dt="2023-05-25T14:33:42.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81" d="100"/>
          <a:sy n="81" d="100"/>
        </p:scale>
        <p:origin x="120" y="684"/>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handoutMaster" Target="handoutMasters/handoutMaster1.xml"/><Relationship Id="rId13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slide" Target="slides/slide11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6" Type="http://schemas.openxmlformats.org/officeDocument/2006/relationships/image" Target="../media/image59.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6" Type="http://schemas.openxmlformats.org/officeDocument/2006/relationships/image" Target="../media/image59.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D4ADBE-F7E9-4D64-8D78-9B8062A5E22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AD0603A-F6A3-4A62-A4EB-75E8D3DCEEDB}">
      <dgm:prSet/>
      <dgm:spPr/>
      <dgm:t>
        <a:bodyPr/>
        <a:lstStyle/>
        <a:p>
          <a:r>
            <a:rPr lang="en-US"/>
            <a:t>PLSS Preservation Committee Charter</a:t>
          </a:r>
        </a:p>
      </dgm:t>
    </dgm:pt>
    <dgm:pt modelId="{9A3F43B0-C0BC-401B-9405-F670BC6B7A05}" type="parTrans" cxnId="{A4DFB90F-3884-4AAA-A70D-05BF2AE260A9}">
      <dgm:prSet/>
      <dgm:spPr/>
      <dgm:t>
        <a:bodyPr/>
        <a:lstStyle/>
        <a:p>
          <a:endParaRPr lang="en-US"/>
        </a:p>
      </dgm:t>
    </dgm:pt>
    <dgm:pt modelId="{4E0CEACA-380B-47E3-9B97-A0A22E9ACAC4}" type="sibTrans" cxnId="{A4DFB90F-3884-4AAA-A70D-05BF2AE260A9}">
      <dgm:prSet/>
      <dgm:spPr/>
      <dgm:t>
        <a:bodyPr/>
        <a:lstStyle/>
        <a:p>
          <a:endParaRPr lang="en-US"/>
        </a:p>
      </dgm:t>
    </dgm:pt>
    <dgm:pt modelId="{2904BDA2-F1BE-4F18-AB2E-210EDB1A26C8}">
      <dgm:prSet/>
      <dgm:spPr/>
      <dgm:t>
        <a:bodyPr/>
        <a:lstStyle/>
        <a:p>
          <a:r>
            <a:rPr lang="en-US"/>
            <a:t>Hire Surveyor Coordinator to work in MnGeo.</a:t>
          </a:r>
        </a:p>
      </dgm:t>
    </dgm:pt>
    <dgm:pt modelId="{F251EEA3-7754-4E36-8194-0F9D46543A26}" type="parTrans" cxnId="{C2FB9095-8F8D-42E8-BB25-2BFAB4BC13DB}">
      <dgm:prSet/>
      <dgm:spPr/>
      <dgm:t>
        <a:bodyPr/>
        <a:lstStyle/>
        <a:p>
          <a:endParaRPr lang="en-US"/>
        </a:p>
      </dgm:t>
    </dgm:pt>
    <dgm:pt modelId="{70746E9D-B497-4868-945D-05742F6CCE1C}" type="sibTrans" cxnId="{C2FB9095-8F8D-42E8-BB25-2BFAB4BC13DB}">
      <dgm:prSet/>
      <dgm:spPr/>
      <dgm:t>
        <a:bodyPr/>
        <a:lstStyle/>
        <a:p>
          <a:endParaRPr lang="en-US"/>
        </a:p>
      </dgm:t>
    </dgm:pt>
    <dgm:pt modelId="{4CCF0C57-3138-4514-8507-FD2B137F8E6E}">
      <dgm:prSet/>
      <dgm:spPr/>
      <dgm:t>
        <a:bodyPr/>
        <a:lstStyle/>
        <a:p>
          <a:r>
            <a:rPr lang="en-US"/>
            <a:t>Develop a model plan.</a:t>
          </a:r>
        </a:p>
      </dgm:t>
    </dgm:pt>
    <dgm:pt modelId="{A2FE47A4-A7F3-499C-8D04-00841E3357B9}" type="parTrans" cxnId="{D7DEA25B-7366-4596-A60A-89FF752F12BE}">
      <dgm:prSet/>
      <dgm:spPr/>
      <dgm:t>
        <a:bodyPr/>
        <a:lstStyle/>
        <a:p>
          <a:endParaRPr lang="en-US"/>
        </a:p>
      </dgm:t>
    </dgm:pt>
    <dgm:pt modelId="{DA8B522B-459A-4F12-8FE2-22B08D6B7D3B}" type="sibTrans" cxnId="{D7DEA25B-7366-4596-A60A-89FF752F12BE}">
      <dgm:prSet/>
      <dgm:spPr/>
      <dgm:t>
        <a:bodyPr/>
        <a:lstStyle/>
        <a:p>
          <a:endParaRPr lang="en-US"/>
        </a:p>
      </dgm:t>
    </dgm:pt>
    <dgm:pt modelId="{FACB5C02-969E-41E1-9AB6-D76E4DDFD4BC}">
      <dgm:prSet/>
      <dgm:spPr/>
      <dgm:t>
        <a:bodyPr/>
        <a:lstStyle/>
        <a:p>
          <a:r>
            <a:rPr lang="en-US"/>
            <a:t>Develop a Grant application.</a:t>
          </a:r>
        </a:p>
      </dgm:t>
    </dgm:pt>
    <dgm:pt modelId="{40AEE5AF-CE36-43E4-A6AC-286904099AC9}" type="parTrans" cxnId="{9EA82C13-94E4-4F6F-AEC6-A6E6A61BFEA2}">
      <dgm:prSet/>
      <dgm:spPr/>
      <dgm:t>
        <a:bodyPr/>
        <a:lstStyle/>
        <a:p>
          <a:endParaRPr lang="en-US"/>
        </a:p>
      </dgm:t>
    </dgm:pt>
    <dgm:pt modelId="{6B540B95-242A-43E0-B5E4-1FBC65CA05BA}" type="sibTrans" cxnId="{9EA82C13-94E4-4F6F-AEC6-A6E6A61BFEA2}">
      <dgm:prSet/>
      <dgm:spPr/>
      <dgm:t>
        <a:bodyPr/>
        <a:lstStyle/>
        <a:p>
          <a:endParaRPr lang="en-US"/>
        </a:p>
      </dgm:t>
    </dgm:pt>
    <dgm:pt modelId="{B3270317-1BFE-44E9-AE3D-D01DD56BB538}">
      <dgm:prSet/>
      <dgm:spPr/>
      <dgm:t>
        <a:bodyPr/>
        <a:lstStyle/>
        <a:p>
          <a:r>
            <a:rPr lang="en-US"/>
            <a:t>PLSS Data Standards </a:t>
          </a:r>
        </a:p>
      </dgm:t>
    </dgm:pt>
    <dgm:pt modelId="{35F9DD36-851C-46F5-8472-5AAAC9B8C192}" type="parTrans" cxnId="{11BA2DA8-7945-48AD-B9EC-608FE9342598}">
      <dgm:prSet/>
      <dgm:spPr/>
      <dgm:t>
        <a:bodyPr/>
        <a:lstStyle/>
        <a:p>
          <a:endParaRPr lang="en-US"/>
        </a:p>
      </dgm:t>
    </dgm:pt>
    <dgm:pt modelId="{080610AF-AABE-4E04-A80B-471DA704DE6C}" type="sibTrans" cxnId="{11BA2DA8-7945-48AD-B9EC-608FE9342598}">
      <dgm:prSet/>
      <dgm:spPr/>
      <dgm:t>
        <a:bodyPr/>
        <a:lstStyle/>
        <a:p>
          <a:endParaRPr lang="en-US"/>
        </a:p>
      </dgm:t>
    </dgm:pt>
    <dgm:pt modelId="{8A319F73-7D83-4816-BEF2-58698399D9B6}">
      <dgm:prSet/>
      <dgm:spPr/>
      <dgm:t>
        <a:bodyPr/>
        <a:lstStyle/>
        <a:p>
          <a:r>
            <a:rPr lang="en-US"/>
            <a:t>Supplemental Budget Bill for next year</a:t>
          </a:r>
        </a:p>
      </dgm:t>
    </dgm:pt>
    <dgm:pt modelId="{F54F6C70-7AAC-4ADB-8E1E-651A01A13F00}" type="parTrans" cxnId="{4EDFB0BA-4EE2-4F0F-AAD2-06914A256219}">
      <dgm:prSet/>
      <dgm:spPr/>
      <dgm:t>
        <a:bodyPr/>
        <a:lstStyle/>
        <a:p>
          <a:endParaRPr lang="en-US"/>
        </a:p>
      </dgm:t>
    </dgm:pt>
    <dgm:pt modelId="{CB4A09CD-CA90-4231-B799-EF7130D375E7}" type="sibTrans" cxnId="{4EDFB0BA-4EE2-4F0F-AAD2-06914A256219}">
      <dgm:prSet/>
      <dgm:spPr/>
      <dgm:t>
        <a:bodyPr/>
        <a:lstStyle/>
        <a:p>
          <a:endParaRPr lang="en-US"/>
        </a:p>
      </dgm:t>
    </dgm:pt>
    <dgm:pt modelId="{47608CFD-4A7F-4126-A77E-A6D9FB21EFD3}">
      <dgm:prSet/>
      <dgm:spPr/>
      <dgm:t>
        <a:bodyPr/>
        <a:lstStyle/>
        <a:p>
          <a:r>
            <a:rPr lang="en-US"/>
            <a:t>Outreach</a:t>
          </a:r>
        </a:p>
      </dgm:t>
    </dgm:pt>
    <dgm:pt modelId="{6140B0F8-D661-421B-A4F8-5D8279CA4262}" type="parTrans" cxnId="{635C21EC-C51A-4335-8812-6F99DC0A3376}">
      <dgm:prSet/>
      <dgm:spPr/>
      <dgm:t>
        <a:bodyPr/>
        <a:lstStyle/>
        <a:p>
          <a:endParaRPr lang="en-US"/>
        </a:p>
      </dgm:t>
    </dgm:pt>
    <dgm:pt modelId="{55702770-0108-41E8-A661-4D9996A4F76F}" type="sibTrans" cxnId="{635C21EC-C51A-4335-8812-6F99DC0A3376}">
      <dgm:prSet/>
      <dgm:spPr/>
      <dgm:t>
        <a:bodyPr/>
        <a:lstStyle/>
        <a:p>
          <a:endParaRPr lang="en-US"/>
        </a:p>
      </dgm:t>
    </dgm:pt>
    <dgm:pt modelId="{6F8F9217-DDA5-4455-9DCA-81FB5E1982D7}">
      <dgm:prSet/>
      <dgm:spPr/>
      <dgm:t>
        <a:bodyPr/>
        <a:lstStyle/>
        <a:p>
          <a:r>
            <a:rPr lang="en-US"/>
            <a:t>Get all counties to apply.</a:t>
          </a:r>
        </a:p>
      </dgm:t>
    </dgm:pt>
    <dgm:pt modelId="{2B3663C5-7B3C-442A-953A-2102CC0D58ED}" type="parTrans" cxnId="{F260D2ED-16F8-450A-B17E-A8F7EDDC9F29}">
      <dgm:prSet/>
      <dgm:spPr/>
      <dgm:t>
        <a:bodyPr/>
        <a:lstStyle/>
        <a:p>
          <a:endParaRPr lang="en-US"/>
        </a:p>
      </dgm:t>
    </dgm:pt>
    <dgm:pt modelId="{FFB3304E-8473-4EF2-9939-9E98A6F3F52B}" type="sibTrans" cxnId="{F260D2ED-16F8-450A-B17E-A8F7EDDC9F29}">
      <dgm:prSet/>
      <dgm:spPr/>
      <dgm:t>
        <a:bodyPr/>
        <a:lstStyle/>
        <a:p>
          <a:endParaRPr lang="en-US"/>
        </a:p>
      </dgm:t>
    </dgm:pt>
    <dgm:pt modelId="{E74048FC-170B-4A5D-833A-524BCBAD5202}" type="pres">
      <dgm:prSet presAssocID="{60D4ADBE-F7E9-4D64-8D78-9B8062A5E22B}" presName="root" presStyleCnt="0">
        <dgm:presLayoutVars>
          <dgm:dir/>
          <dgm:resizeHandles val="exact"/>
        </dgm:presLayoutVars>
      </dgm:prSet>
      <dgm:spPr/>
    </dgm:pt>
    <dgm:pt modelId="{B00D75D3-3947-40EE-8B0F-C1ABBD666260}" type="pres">
      <dgm:prSet presAssocID="{60D4ADBE-F7E9-4D64-8D78-9B8062A5E22B}" presName="container" presStyleCnt="0">
        <dgm:presLayoutVars>
          <dgm:dir/>
          <dgm:resizeHandles val="exact"/>
        </dgm:presLayoutVars>
      </dgm:prSet>
      <dgm:spPr/>
    </dgm:pt>
    <dgm:pt modelId="{D8273388-B30E-4013-892C-9FA8B18E8E9E}" type="pres">
      <dgm:prSet presAssocID="{CAD0603A-F6A3-4A62-A4EB-75E8D3DCEEDB}" presName="compNode" presStyleCnt="0"/>
      <dgm:spPr/>
    </dgm:pt>
    <dgm:pt modelId="{13991255-107D-41FA-9F1A-7E78BDB6A2C0}" type="pres">
      <dgm:prSet presAssocID="{CAD0603A-F6A3-4A62-A4EB-75E8D3DCEEDB}" presName="iconBgRect" presStyleLbl="bgShp" presStyleIdx="0" presStyleCnt="8"/>
      <dgm:spPr/>
    </dgm:pt>
    <dgm:pt modelId="{0305189D-84BB-408B-8088-C430E8834A38}" type="pres">
      <dgm:prSet presAssocID="{CAD0603A-F6A3-4A62-A4EB-75E8D3DCEEDB}"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71AD4DD-8586-4226-A9AA-7964EA3DD9BF}" type="pres">
      <dgm:prSet presAssocID="{CAD0603A-F6A3-4A62-A4EB-75E8D3DCEEDB}" presName="spaceRect" presStyleCnt="0"/>
      <dgm:spPr/>
    </dgm:pt>
    <dgm:pt modelId="{00B13958-148B-47F2-89EB-03C2ECF8FB0A}" type="pres">
      <dgm:prSet presAssocID="{CAD0603A-F6A3-4A62-A4EB-75E8D3DCEEDB}" presName="textRect" presStyleLbl="revTx" presStyleIdx="0" presStyleCnt="8">
        <dgm:presLayoutVars>
          <dgm:chMax val="1"/>
          <dgm:chPref val="1"/>
        </dgm:presLayoutVars>
      </dgm:prSet>
      <dgm:spPr/>
    </dgm:pt>
    <dgm:pt modelId="{E21B5907-AAD6-4150-9A80-B2F053BC67B5}" type="pres">
      <dgm:prSet presAssocID="{4E0CEACA-380B-47E3-9B97-A0A22E9ACAC4}" presName="sibTrans" presStyleLbl="sibTrans2D1" presStyleIdx="0" presStyleCnt="0"/>
      <dgm:spPr/>
    </dgm:pt>
    <dgm:pt modelId="{2A9D72A8-CC7C-4AF1-A7F4-5D8CA12D9843}" type="pres">
      <dgm:prSet presAssocID="{2904BDA2-F1BE-4F18-AB2E-210EDB1A26C8}" presName="compNode" presStyleCnt="0"/>
      <dgm:spPr/>
    </dgm:pt>
    <dgm:pt modelId="{FB375891-D24D-42D2-8A3F-B579D1D82AB1}" type="pres">
      <dgm:prSet presAssocID="{2904BDA2-F1BE-4F18-AB2E-210EDB1A26C8}" presName="iconBgRect" presStyleLbl="bgShp" presStyleIdx="1" presStyleCnt="8"/>
      <dgm:spPr/>
    </dgm:pt>
    <dgm:pt modelId="{6101A841-85CC-4FBD-BC00-DBEF10667A3F}" type="pres">
      <dgm:prSet presAssocID="{2904BDA2-F1BE-4F18-AB2E-210EDB1A26C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E3E32A4C-F313-4948-AA26-DCF73A71FC9D}" type="pres">
      <dgm:prSet presAssocID="{2904BDA2-F1BE-4F18-AB2E-210EDB1A26C8}" presName="spaceRect" presStyleCnt="0"/>
      <dgm:spPr/>
    </dgm:pt>
    <dgm:pt modelId="{2130831C-3F03-4576-934A-33060E8E97B1}" type="pres">
      <dgm:prSet presAssocID="{2904BDA2-F1BE-4F18-AB2E-210EDB1A26C8}" presName="textRect" presStyleLbl="revTx" presStyleIdx="1" presStyleCnt="8">
        <dgm:presLayoutVars>
          <dgm:chMax val="1"/>
          <dgm:chPref val="1"/>
        </dgm:presLayoutVars>
      </dgm:prSet>
      <dgm:spPr/>
    </dgm:pt>
    <dgm:pt modelId="{DB0D6E71-CBA4-44BC-85DE-2718EB997327}" type="pres">
      <dgm:prSet presAssocID="{70746E9D-B497-4868-945D-05742F6CCE1C}" presName="sibTrans" presStyleLbl="sibTrans2D1" presStyleIdx="0" presStyleCnt="0"/>
      <dgm:spPr/>
    </dgm:pt>
    <dgm:pt modelId="{CE029405-E020-4531-BECA-0105E8BD396A}" type="pres">
      <dgm:prSet presAssocID="{4CCF0C57-3138-4514-8507-FD2B137F8E6E}" presName="compNode" presStyleCnt="0"/>
      <dgm:spPr/>
    </dgm:pt>
    <dgm:pt modelId="{1E5B6D69-3019-4419-80F1-CC593DCA59C6}" type="pres">
      <dgm:prSet presAssocID="{4CCF0C57-3138-4514-8507-FD2B137F8E6E}" presName="iconBgRect" presStyleLbl="bgShp" presStyleIdx="2" presStyleCnt="8"/>
      <dgm:spPr/>
    </dgm:pt>
    <dgm:pt modelId="{A596E60E-2F86-407C-8B65-2732A5DAADC9}" type="pres">
      <dgm:prSet presAssocID="{4CCF0C57-3138-4514-8507-FD2B137F8E6E}"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book"/>
        </a:ext>
      </dgm:extLst>
    </dgm:pt>
    <dgm:pt modelId="{6EE66E2A-C295-44A0-AABE-95D4F00AC135}" type="pres">
      <dgm:prSet presAssocID="{4CCF0C57-3138-4514-8507-FD2B137F8E6E}" presName="spaceRect" presStyleCnt="0"/>
      <dgm:spPr/>
    </dgm:pt>
    <dgm:pt modelId="{CCBF4AE4-87A5-4024-9F5A-440B94B38498}" type="pres">
      <dgm:prSet presAssocID="{4CCF0C57-3138-4514-8507-FD2B137F8E6E}" presName="textRect" presStyleLbl="revTx" presStyleIdx="2" presStyleCnt="8">
        <dgm:presLayoutVars>
          <dgm:chMax val="1"/>
          <dgm:chPref val="1"/>
        </dgm:presLayoutVars>
      </dgm:prSet>
      <dgm:spPr/>
    </dgm:pt>
    <dgm:pt modelId="{F0020499-C4DC-4D37-8E8A-D7E6DA7F73DA}" type="pres">
      <dgm:prSet presAssocID="{DA8B522B-459A-4F12-8FE2-22B08D6B7D3B}" presName="sibTrans" presStyleLbl="sibTrans2D1" presStyleIdx="0" presStyleCnt="0"/>
      <dgm:spPr/>
    </dgm:pt>
    <dgm:pt modelId="{EB723691-73B2-4A15-B41B-C78FFBCF9077}" type="pres">
      <dgm:prSet presAssocID="{FACB5C02-969E-41E1-9AB6-D76E4DDFD4BC}" presName="compNode" presStyleCnt="0"/>
      <dgm:spPr/>
    </dgm:pt>
    <dgm:pt modelId="{B84FB960-2A2F-457B-9110-07F32E31AC72}" type="pres">
      <dgm:prSet presAssocID="{FACB5C02-969E-41E1-9AB6-D76E4DDFD4BC}" presName="iconBgRect" presStyleLbl="bgShp" presStyleIdx="3" presStyleCnt="8"/>
      <dgm:spPr/>
    </dgm:pt>
    <dgm:pt modelId="{0AB17B52-A144-4727-A4CB-2CBABADD0E1C}" type="pres">
      <dgm:prSet presAssocID="{FACB5C02-969E-41E1-9AB6-D76E4DDFD4BC}"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A68B0597-A306-4C3E-98A9-8A76F0E36631}" type="pres">
      <dgm:prSet presAssocID="{FACB5C02-969E-41E1-9AB6-D76E4DDFD4BC}" presName="spaceRect" presStyleCnt="0"/>
      <dgm:spPr/>
    </dgm:pt>
    <dgm:pt modelId="{02448626-ABAF-4DD0-A45B-6440C76BB632}" type="pres">
      <dgm:prSet presAssocID="{FACB5C02-969E-41E1-9AB6-D76E4DDFD4BC}" presName="textRect" presStyleLbl="revTx" presStyleIdx="3" presStyleCnt="8">
        <dgm:presLayoutVars>
          <dgm:chMax val="1"/>
          <dgm:chPref val="1"/>
        </dgm:presLayoutVars>
      </dgm:prSet>
      <dgm:spPr/>
    </dgm:pt>
    <dgm:pt modelId="{3FCEF813-48F8-4B2F-A820-4F569BE52385}" type="pres">
      <dgm:prSet presAssocID="{6B540B95-242A-43E0-B5E4-1FBC65CA05BA}" presName="sibTrans" presStyleLbl="sibTrans2D1" presStyleIdx="0" presStyleCnt="0"/>
      <dgm:spPr/>
    </dgm:pt>
    <dgm:pt modelId="{149BD779-C8A8-4842-A2DE-B46ABF786DF3}" type="pres">
      <dgm:prSet presAssocID="{B3270317-1BFE-44E9-AE3D-D01DD56BB538}" presName="compNode" presStyleCnt="0"/>
      <dgm:spPr/>
    </dgm:pt>
    <dgm:pt modelId="{00889B33-5071-4F58-93BA-367E2E023341}" type="pres">
      <dgm:prSet presAssocID="{B3270317-1BFE-44E9-AE3D-D01DD56BB538}" presName="iconBgRect" presStyleLbl="bgShp" presStyleIdx="4" presStyleCnt="8"/>
      <dgm:spPr/>
    </dgm:pt>
    <dgm:pt modelId="{3E8D9ADB-F323-4646-AA59-9841BFC863D2}" type="pres">
      <dgm:prSet presAssocID="{B3270317-1BFE-44E9-AE3D-D01DD56BB53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642BDEBA-7F9C-4A84-9DE7-91FC993C31AF}" type="pres">
      <dgm:prSet presAssocID="{B3270317-1BFE-44E9-AE3D-D01DD56BB538}" presName="spaceRect" presStyleCnt="0"/>
      <dgm:spPr/>
    </dgm:pt>
    <dgm:pt modelId="{B00C4156-BFD5-4647-936F-A68C62423810}" type="pres">
      <dgm:prSet presAssocID="{B3270317-1BFE-44E9-AE3D-D01DD56BB538}" presName="textRect" presStyleLbl="revTx" presStyleIdx="4" presStyleCnt="8">
        <dgm:presLayoutVars>
          <dgm:chMax val="1"/>
          <dgm:chPref val="1"/>
        </dgm:presLayoutVars>
      </dgm:prSet>
      <dgm:spPr/>
    </dgm:pt>
    <dgm:pt modelId="{5CAD008B-0CEB-434D-BFEA-D82F36E36885}" type="pres">
      <dgm:prSet presAssocID="{080610AF-AABE-4E04-A80B-471DA704DE6C}" presName="sibTrans" presStyleLbl="sibTrans2D1" presStyleIdx="0" presStyleCnt="0"/>
      <dgm:spPr/>
    </dgm:pt>
    <dgm:pt modelId="{6702F9B4-5D91-46C3-9994-CC95094BF9D7}" type="pres">
      <dgm:prSet presAssocID="{8A319F73-7D83-4816-BEF2-58698399D9B6}" presName="compNode" presStyleCnt="0"/>
      <dgm:spPr/>
    </dgm:pt>
    <dgm:pt modelId="{BA92FF96-1ED8-41EF-B1F6-C12542FAB849}" type="pres">
      <dgm:prSet presAssocID="{8A319F73-7D83-4816-BEF2-58698399D9B6}" presName="iconBgRect" presStyleLbl="bgShp" presStyleIdx="5" presStyleCnt="8"/>
      <dgm:spPr/>
    </dgm:pt>
    <dgm:pt modelId="{79837D7A-2155-463F-B489-06E32120BDBE}" type="pres">
      <dgm:prSet presAssocID="{8A319F73-7D83-4816-BEF2-58698399D9B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AB5A172C-AF68-4A18-AF56-B4ACD12F89A0}" type="pres">
      <dgm:prSet presAssocID="{8A319F73-7D83-4816-BEF2-58698399D9B6}" presName="spaceRect" presStyleCnt="0"/>
      <dgm:spPr/>
    </dgm:pt>
    <dgm:pt modelId="{DD48C38D-CA10-4B43-B2C2-A30B808019E6}" type="pres">
      <dgm:prSet presAssocID="{8A319F73-7D83-4816-BEF2-58698399D9B6}" presName="textRect" presStyleLbl="revTx" presStyleIdx="5" presStyleCnt="8">
        <dgm:presLayoutVars>
          <dgm:chMax val="1"/>
          <dgm:chPref val="1"/>
        </dgm:presLayoutVars>
      </dgm:prSet>
      <dgm:spPr/>
    </dgm:pt>
    <dgm:pt modelId="{2317376B-A6A2-4DCE-B008-4603751709FF}" type="pres">
      <dgm:prSet presAssocID="{CB4A09CD-CA90-4231-B799-EF7130D375E7}" presName="sibTrans" presStyleLbl="sibTrans2D1" presStyleIdx="0" presStyleCnt="0"/>
      <dgm:spPr/>
    </dgm:pt>
    <dgm:pt modelId="{4B33FC82-2D90-4DE3-B6EC-D838D0448BF4}" type="pres">
      <dgm:prSet presAssocID="{47608CFD-4A7F-4126-A77E-A6D9FB21EFD3}" presName="compNode" presStyleCnt="0"/>
      <dgm:spPr/>
    </dgm:pt>
    <dgm:pt modelId="{4BB58AEC-B706-46EE-A325-3547CA196EE8}" type="pres">
      <dgm:prSet presAssocID="{47608CFD-4A7F-4126-A77E-A6D9FB21EFD3}" presName="iconBgRect" presStyleLbl="bgShp" presStyleIdx="6" presStyleCnt="8"/>
      <dgm:spPr/>
    </dgm:pt>
    <dgm:pt modelId="{36A32526-019F-40A5-809C-65632D7B1458}" type="pres">
      <dgm:prSet presAssocID="{47608CFD-4A7F-4126-A77E-A6D9FB21EFD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Email"/>
        </a:ext>
      </dgm:extLst>
    </dgm:pt>
    <dgm:pt modelId="{0F795AC4-80E6-4E8D-B971-D9124F087BB8}" type="pres">
      <dgm:prSet presAssocID="{47608CFD-4A7F-4126-A77E-A6D9FB21EFD3}" presName="spaceRect" presStyleCnt="0"/>
      <dgm:spPr/>
    </dgm:pt>
    <dgm:pt modelId="{7F23D8E7-91E9-4FAE-B248-61EE17D3FCD6}" type="pres">
      <dgm:prSet presAssocID="{47608CFD-4A7F-4126-A77E-A6D9FB21EFD3}" presName="textRect" presStyleLbl="revTx" presStyleIdx="6" presStyleCnt="8">
        <dgm:presLayoutVars>
          <dgm:chMax val="1"/>
          <dgm:chPref val="1"/>
        </dgm:presLayoutVars>
      </dgm:prSet>
      <dgm:spPr/>
    </dgm:pt>
    <dgm:pt modelId="{453D3D4A-741F-438A-A059-44A82CF4251A}" type="pres">
      <dgm:prSet presAssocID="{55702770-0108-41E8-A661-4D9996A4F76F}" presName="sibTrans" presStyleLbl="sibTrans2D1" presStyleIdx="0" presStyleCnt="0"/>
      <dgm:spPr/>
    </dgm:pt>
    <dgm:pt modelId="{0C297046-91B6-44F5-A4D9-4C685D5D962B}" type="pres">
      <dgm:prSet presAssocID="{6F8F9217-DDA5-4455-9DCA-81FB5E1982D7}" presName="compNode" presStyleCnt="0"/>
      <dgm:spPr/>
    </dgm:pt>
    <dgm:pt modelId="{5A094379-8BD6-470B-8205-E706088322D6}" type="pres">
      <dgm:prSet presAssocID="{6F8F9217-DDA5-4455-9DCA-81FB5E1982D7}" presName="iconBgRect" presStyleLbl="bgShp" presStyleIdx="7" presStyleCnt="8"/>
      <dgm:spPr/>
    </dgm:pt>
    <dgm:pt modelId="{1EB556CE-B0F3-4D66-AA4A-6E0CE71F4E74}" type="pres">
      <dgm:prSet presAssocID="{6F8F9217-DDA5-4455-9DCA-81FB5E1982D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ity"/>
        </a:ext>
      </dgm:extLst>
    </dgm:pt>
    <dgm:pt modelId="{426083CA-407F-4ADD-85E0-AAE415AEE0D5}" type="pres">
      <dgm:prSet presAssocID="{6F8F9217-DDA5-4455-9DCA-81FB5E1982D7}" presName="spaceRect" presStyleCnt="0"/>
      <dgm:spPr/>
    </dgm:pt>
    <dgm:pt modelId="{585AC958-EBF9-4415-878D-E5CC2E99F967}" type="pres">
      <dgm:prSet presAssocID="{6F8F9217-DDA5-4455-9DCA-81FB5E1982D7}" presName="textRect" presStyleLbl="revTx" presStyleIdx="7" presStyleCnt="8">
        <dgm:presLayoutVars>
          <dgm:chMax val="1"/>
          <dgm:chPref val="1"/>
        </dgm:presLayoutVars>
      </dgm:prSet>
      <dgm:spPr/>
    </dgm:pt>
  </dgm:ptLst>
  <dgm:cxnLst>
    <dgm:cxn modelId="{A4DFB90F-3884-4AAA-A70D-05BF2AE260A9}" srcId="{60D4ADBE-F7E9-4D64-8D78-9B8062A5E22B}" destId="{CAD0603A-F6A3-4A62-A4EB-75E8D3DCEEDB}" srcOrd="0" destOrd="0" parTransId="{9A3F43B0-C0BC-401B-9405-F670BC6B7A05}" sibTransId="{4E0CEACA-380B-47E3-9B97-A0A22E9ACAC4}"/>
    <dgm:cxn modelId="{9EA82C13-94E4-4F6F-AEC6-A6E6A61BFEA2}" srcId="{60D4ADBE-F7E9-4D64-8D78-9B8062A5E22B}" destId="{FACB5C02-969E-41E1-9AB6-D76E4DDFD4BC}" srcOrd="3" destOrd="0" parTransId="{40AEE5AF-CE36-43E4-A6AC-286904099AC9}" sibTransId="{6B540B95-242A-43E0-B5E4-1FBC65CA05BA}"/>
    <dgm:cxn modelId="{3142EE18-2551-4C77-AE18-D2327948A4D1}" type="presOf" srcId="{2904BDA2-F1BE-4F18-AB2E-210EDB1A26C8}" destId="{2130831C-3F03-4576-934A-33060E8E97B1}" srcOrd="0" destOrd="0" presId="urn:microsoft.com/office/officeart/2018/2/layout/IconCircleList"/>
    <dgm:cxn modelId="{D2D73E20-F775-4699-829A-73CCFCBCA046}" type="presOf" srcId="{6F8F9217-DDA5-4455-9DCA-81FB5E1982D7}" destId="{585AC958-EBF9-4415-878D-E5CC2E99F967}" srcOrd="0" destOrd="0" presId="urn:microsoft.com/office/officeart/2018/2/layout/IconCircleList"/>
    <dgm:cxn modelId="{7E7B6A23-B7E1-4094-A814-1919EFD2B5F8}" type="presOf" srcId="{55702770-0108-41E8-A661-4D9996A4F76F}" destId="{453D3D4A-741F-438A-A059-44A82CF4251A}" srcOrd="0" destOrd="0" presId="urn:microsoft.com/office/officeart/2018/2/layout/IconCircleList"/>
    <dgm:cxn modelId="{AAD81629-1118-47E6-8636-B4CCB57B2ECD}" type="presOf" srcId="{4E0CEACA-380B-47E3-9B97-A0A22E9ACAC4}" destId="{E21B5907-AAD6-4150-9A80-B2F053BC67B5}" srcOrd="0" destOrd="0" presId="urn:microsoft.com/office/officeart/2018/2/layout/IconCircleList"/>
    <dgm:cxn modelId="{9320C434-6225-45BF-A1F7-E36A2D21C3E1}" type="presOf" srcId="{47608CFD-4A7F-4126-A77E-A6D9FB21EFD3}" destId="{7F23D8E7-91E9-4FAE-B248-61EE17D3FCD6}" srcOrd="0" destOrd="0" presId="urn:microsoft.com/office/officeart/2018/2/layout/IconCircleList"/>
    <dgm:cxn modelId="{489AAD3D-D0E1-4AB7-AE64-F1B3CEFE307F}" type="presOf" srcId="{60D4ADBE-F7E9-4D64-8D78-9B8062A5E22B}" destId="{E74048FC-170B-4A5D-833A-524BCBAD5202}" srcOrd="0" destOrd="0" presId="urn:microsoft.com/office/officeart/2018/2/layout/IconCircleList"/>
    <dgm:cxn modelId="{D7DEA25B-7366-4596-A60A-89FF752F12BE}" srcId="{60D4ADBE-F7E9-4D64-8D78-9B8062A5E22B}" destId="{4CCF0C57-3138-4514-8507-FD2B137F8E6E}" srcOrd="2" destOrd="0" parTransId="{A2FE47A4-A7F3-499C-8D04-00841E3357B9}" sibTransId="{DA8B522B-459A-4F12-8FE2-22B08D6B7D3B}"/>
    <dgm:cxn modelId="{857A0E44-E1D8-4121-A815-EEB21C6E8AE8}" type="presOf" srcId="{CB4A09CD-CA90-4231-B799-EF7130D375E7}" destId="{2317376B-A6A2-4DCE-B008-4603751709FF}" srcOrd="0" destOrd="0" presId="urn:microsoft.com/office/officeart/2018/2/layout/IconCircleList"/>
    <dgm:cxn modelId="{6FC63968-7308-4F87-A635-C384A089B8BF}" type="presOf" srcId="{DA8B522B-459A-4F12-8FE2-22B08D6B7D3B}" destId="{F0020499-C4DC-4D37-8E8A-D7E6DA7F73DA}" srcOrd="0" destOrd="0" presId="urn:microsoft.com/office/officeart/2018/2/layout/IconCircleList"/>
    <dgm:cxn modelId="{5BE5DC6D-91C4-4FDD-A609-4195FD45EBA1}" type="presOf" srcId="{B3270317-1BFE-44E9-AE3D-D01DD56BB538}" destId="{B00C4156-BFD5-4647-936F-A68C62423810}" srcOrd="0" destOrd="0" presId="urn:microsoft.com/office/officeart/2018/2/layout/IconCircleList"/>
    <dgm:cxn modelId="{D1220D70-7A7D-46A6-BDCE-F5075DAB46B8}" type="presOf" srcId="{FACB5C02-969E-41E1-9AB6-D76E4DDFD4BC}" destId="{02448626-ABAF-4DD0-A45B-6440C76BB632}" srcOrd="0" destOrd="0" presId="urn:microsoft.com/office/officeart/2018/2/layout/IconCircleList"/>
    <dgm:cxn modelId="{C2FB9095-8F8D-42E8-BB25-2BFAB4BC13DB}" srcId="{60D4ADBE-F7E9-4D64-8D78-9B8062A5E22B}" destId="{2904BDA2-F1BE-4F18-AB2E-210EDB1A26C8}" srcOrd="1" destOrd="0" parTransId="{F251EEA3-7754-4E36-8194-0F9D46543A26}" sibTransId="{70746E9D-B497-4868-945D-05742F6CCE1C}"/>
    <dgm:cxn modelId="{11BA2DA8-7945-48AD-B9EC-608FE9342598}" srcId="{60D4ADBE-F7E9-4D64-8D78-9B8062A5E22B}" destId="{B3270317-1BFE-44E9-AE3D-D01DD56BB538}" srcOrd="4" destOrd="0" parTransId="{35F9DD36-851C-46F5-8472-5AAAC9B8C192}" sibTransId="{080610AF-AABE-4E04-A80B-471DA704DE6C}"/>
    <dgm:cxn modelId="{0C8C90AD-409C-409D-A3A0-842782CFB4DD}" type="presOf" srcId="{6B540B95-242A-43E0-B5E4-1FBC65CA05BA}" destId="{3FCEF813-48F8-4B2F-A820-4F569BE52385}" srcOrd="0" destOrd="0" presId="urn:microsoft.com/office/officeart/2018/2/layout/IconCircleList"/>
    <dgm:cxn modelId="{4EDFB0BA-4EE2-4F0F-AAD2-06914A256219}" srcId="{60D4ADBE-F7E9-4D64-8D78-9B8062A5E22B}" destId="{8A319F73-7D83-4816-BEF2-58698399D9B6}" srcOrd="5" destOrd="0" parTransId="{F54F6C70-7AAC-4ADB-8E1E-651A01A13F00}" sibTransId="{CB4A09CD-CA90-4231-B799-EF7130D375E7}"/>
    <dgm:cxn modelId="{87B075CC-AD2A-4E57-9D13-D9AB46CD324B}" type="presOf" srcId="{080610AF-AABE-4E04-A80B-471DA704DE6C}" destId="{5CAD008B-0CEB-434D-BFEA-D82F36E36885}" srcOrd="0" destOrd="0" presId="urn:microsoft.com/office/officeart/2018/2/layout/IconCircleList"/>
    <dgm:cxn modelId="{9EBF2BDF-F10E-402A-B660-59FE4A22CBF3}" type="presOf" srcId="{4CCF0C57-3138-4514-8507-FD2B137F8E6E}" destId="{CCBF4AE4-87A5-4024-9F5A-440B94B38498}" srcOrd="0" destOrd="0" presId="urn:microsoft.com/office/officeart/2018/2/layout/IconCircleList"/>
    <dgm:cxn modelId="{169B49EB-4E4D-4F12-85D5-246FAFDE8D0E}" type="presOf" srcId="{70746E9D-B497-4868-945D-05742F6CCE1C}" destId="{DB0D6E71-CBA4-44BC-85DE-2718EB997327}" srcOrd="0" destOrd="0" presId="urn:microsoft.com/office/officeart/2018/2/layout/IconCircleList"/>
    <dgm:cxn modelId="{635C21EC-C51A-4335-8812-6F99DC0A3376}" srcId="{60D4ADBE-F7E9-4D64-8D78-9B8062A5E22B}" destId="{47608CFD-4A7F-4126-A77E-A6D9FB21EFD3}" srcOrd="6" destOrd="0" parTransId="{6140B0F8-D661-421B-A4F8-5D8279CA4262}" sibTransId="{55702770-0108-41E8-A661-4D9996A4F76F}"/>
    <dgm:cxn modelId="{F260D2ED-16F8-450A-B17E-A8F7EDDC9F29}" srcId="{60D4ADBE-F7E9-4D64-8D78-9B8062A5E22B}" destId="{6F8F9217-DDA5-4455-9DCA-81FB5E1982D7}" srcOrd="7" destOrd="0" parTransId="{2B3663C5-7B3C-442A-953A-2102CC0D58ED}" sibTransId="{FFB3304E-8473-4EF2-9939-9E98A6F3F52B}"/>
    <dgm:cxn modelId="{C6A14CF2-A556-46FA-B203-7479C286445F}" type="presOf" srcId="{8A319F73-7D83-4816-BEF2-58698399D9B6}" destId="{DD48C38D-CA10-4B43-B2C2-A30B808019E6}" srcOrd="0" destOrd="0" presId="urn:microsoft.com/office/officeart/2018/2/layout/IconCircleList"/>
    <dgm:cxn modelId="{C6DEA3FB-0633-4CF5-A224-92514A29ADB2}" type="presOf" srcId="{CAD0603A-F6A3-4A62-A4EB-75E8D3DCEEDB}" destId="{00B13958-148B-47F2-89EB-03C2ECF8FB0A}" srcOrd="0" destOrd="0" presId="urn:microsoft.com/office/officeart/2018/2/layout/IconCircleList"/>
    <dgm:cxn modelId="{7F9FF223-2C83-4C87-8C15-1C0574257ABF}" type="presParOf" srcId="{E74048FC-170B-4A5D-833A-524BCBAD5202}" destId="{B00D75D3-3947-40EE-8B0F-C1ABBD666260}" srcOrd="0" destOrd="0" presId="urn:microsoft.com/office/officeart/2018/2/layout/IconCircleList"/>
    <dgm:cxn modelId="{E2202F98-DF43-400E-B411-49E5919DA83C}" type="presParOf" srcId="{B00D75D3-3947-40EE-8B0F-C1ABBD666260}" destId="{D8273388-B30E-4013-892C-9FA8B18E8E9E}" srcOrd="0" destOrd="0" presId="urn:microsoft.com/office/officeart/2018/2/layout/IconCircleList"/>
    <dgm:cxn modelId="{16AFC8B3-66CF-48DF-AF81-26FC84AE581D}" type="presParOf" srcId="{D8273388-B30E-4013-892C-9FA8B18E8E9E}" destId="{13991255-107D-41FA-9F1A-7E78BDB6A2C0}" srcOrd="0" destOrd="0" presId="urn:microsoft.com/office/officeart/2018/2/layout/IconCircleList"/>
    <dgm:cxn modelId="{A338712F-E751-4054-8DE5-E5EBB85606C6}" type="presParOf" srcId="{D8273388-B30E-4013-892C-9FA8B18E8E9E}" destId="{0305189D-84BB-408B-8088-C430E8834A38}" srcOrd="1" destOrd="0" presId="urn:microsoft.com/office/officeart/2018/2/layout/IconCircleList"/>
    <dgm:cxn modelId="{CFD1DFDA-B06B-40DD-921F-28718DC619E7}" type="presParOf" srcId="{D8273388-B30E-4013-892C-9FA8B18E8E9E}" destId="{171AD4DD-8586-4226-A9AA-7964EA3DD9BF}" srcOrd="2" destOrd="0" presId="urn:microsoft.com/office/officeart/2018/2/layout/IconCircleList"/>
    <dgm:cxn modelId="{4C07103A-74FC-47F7-8D77-98721522A1A1}" type="presParOf" srcId="{D8273388-B30E-4013-892C-9FA8B18E8E9E}" destId="{00B13958-148B-47F2-89EB-03C2ECF8FB0A}" srcOrd="3" destOrd="0" presId="urn:microsoft.com/office/officeart/2018/2/layout/IconCircleList"/>
    <dgm:cxn modelId="{B4F1F488-855D-4C84-9DF9-986B6C5D5CE3}" type="presParOf" srcId="{B00D75D3-3947-40EE-8B0F-C1ABBD666260}" destId="{E21B5907-AAD6-4150-9A80-B2F053BC67B5}" srcOrd="1" destOrd="0" presId="urn:microsoft.com/office/officeart/2018/2/layout/IconCircleList"/>
    <dgm:cxn modelId="{610780FC-937C-4483-B334-41511BE59C5B}" type="presParOf" srcId="{B00D75D3-3947-40EE-8B0F-C1ABBD666260}" destId="{2A9D72A8-CC7C-4AF1-A7F4-5D8CA12D9843}" srcOrd="2" destOrd="0" presId="urn:microsoft.com/office/officeart/2018/2/layout/IconCircleList"/>
    <dgm:cxn modelId="{7BA88FCE-0BEA-4F27-AA90-54DE2A7FE6EC}" type="presParOf" srcId="{2A9D72A8-CC7C-4AF1-A7F4-5D8CA12D9843}" destId="{FB375891-D24D-42D2-8A3F-B579D1D82AB1}" srcOrd="0" destOrd="0" presId="urn:microsoft.com/office/officeart/2018/2/layout/IconCircleList"/>
    <dgm:cxn modelId="{27B6B515-13CC-4309-907D-20E4439EB359}" type="presParOf" srcId="{2A9D72A8-CC7C-4AF1-A7F4-5D8CA12D9843}" destId="{6101A841-85CC-4FBD-BC00-DBEF10667A3F}" srcOrd="1" destOrd="0" presId="urn:microsoft.com/office/officeart/2018/2/layout/IconCircleList"/>
    <dgm:cxn modelId="{646173B8-C48B-493E-B88D-FF54EE9B9518}" type="presParOf" srcId="{2A9D72A8-CC7C-4AF1-A7F4-5D8CA12D9843}" destId="{E3E32A4C-F313-4948-AA26-DCF73A71FC9D}" srcOrd="2" destOrd="0" presId="urn:microsoft.com/office/officeart/2018/2/layout/IconCircleList"/>
    <dgm:cxn modelId="{2D97281F-D393-4E38-A11C-0D913374B935}" type="presParOf" srcId="{2A9D72A8-CC7C-4AF1-A7F4-5D8CA12D9843}" destId="{2130831C-3F03-4576-934A-33060E8E97B1}" srcOrd="3" destOrd="0" presId="urn:microsoft.com/office/officeart/2018/2/layout/IconCircleList"/>
    <dgm:cxn modelId="{ECDF2AE4-1FC6-4B6E-9CC5-8DB12BA4DCD5}" type="presParOf" srcId="{B00D75D3-3947-40EE-8B0F-C1ABBD666260}" destId="{DB0D6E71-CBA4-44BC-85DE-2718EB997327}" srcOrd="3" destOrd="0" presId="urn:microsoft.com/office/officeart/2018/2/layout/IconCircleList"/>
    <dgm:cxn modelId="{102AB436-9D9B-472D-BC52-69D1FC72562D}" type="presParOf" srcId="{B00D75D3-3947-40EE-8B0F-C1ABBD666260}" destId="{CE029405-E020-4531-BECA-0105E8BD396A}" srcOrd="4" destOrd="0" presId="urn:microsoft.com/office/officeart/2018/2/layout/IconCircleList"/>
    <dgm:cxn modelId="{E852D355-5660-4079-87F3-4264590CAF46}" type="presParOf" srcId="{CE029405-E020-4531-BECA-0105E8BD396A}" destId="{1E5B6D69-3019-4419-80F1-CC593DCA59C6}" srcOrd="0" destOrd="0" presId="urn:microsoft.com/office/officeart/2018/2/layout/IconCircleList"/>
    <dgm:cxn modelId="{E473E8BD-7E2A-44CF-A56A-1F1BD4796CD9}" type="presParOf" srcId="{CE029405-E020-4531-BECA-0105E8BD396A}" destId="{A596E60E-2F86-407C-8B65-2732A5DAADC9}" srcOrd="1" destOrd="0" presId="urn:microsoft.com/office/officeart/2018/2/layout/IconCircleList"/>
    <dgm:cxn modelId="{C6666B4C-66AB-4F7E-A37C-27EE70496ABB}" type="presParOf" srcId="{CE029405-E020-4531-BECA-0105E8BD396A}" destId="{6EE66E2A-C295-44A0-AABE-95D4F00AC135}" srcOrd="2" destOrd="0" presId="urn:microsoft.com/office/officeart/2018/2/layout/IconCircleList"/>
    <dgm:cxn modelId="{D4C8642A-AD2C-4BCF-91BD-4FB892C666D8}" type="presParOf" srcId="{CE029405-E020-4531-BECA-0105E8BD396A}" destId="{CCBF4AE4-87A5-4024-9F5A-440B94B38498}" srcOrd="3" destOrd="0" presId="urn:microsoft.com/office/officeart/2018/2/layout/IconCircleList"/>
    <dgm:cxn modelId="{47AF6738-31D7-4263-937B-96800DB8CEA6}" type="presParOf" srcId="{B00D75D3-3947-40EE-8B0F-C1ABBD666260}" destId="{F0020499-C4DC-4D37-8E8A-D7E6DA7F73DA}" srcOrd="5" destOrd="0" presId="urn:microsoft.com/office/officeart/2018/2/layout/IconCircleList"/>
    <dgm:cxn modelId="{65835721-4D3B-4BF2-8F4D-D378E1FC1903}" type="presParOf" srcId="{B00D75D3-3947-40EE-8B0F-C1ABBD666260}" destId="{EB723691-73B2-4A15-B41B-C78FFBCF9077}" srcOrd="6" destOrd="0" presId="urn:microsoft.com/office/officeart/2018/2/layout/IconCircleList"/>
    <dgm:cxn modelId="{C494B8FD-C589-40DE-91F7-F8C8984038D0}" type="presParOf" srcId="{EB723691-73B2-4A15-B41B-C78FFBCF9077}" destId="{B84FB960-2A2F-457B-9110-07F32E31AC72}" srcOrd="0" destOrd="0" presId="urn:microsoft.com/office/officeart/2018/2/layout/IconCircleList"/>
    <dgm:cxn modelId="{BBD61221-CE58-4909-91F6-AAD1A491DC9D}" type="presParOf" srcId="{EB723691-73B2-4A15-B41B-C78FFBCF9077}" destId="{0AB17B52-A144-4727-A4CB-2CBABADD0E1C}" srcOrd="1" destOrd="0" presId="urn:microsoft.com/office/officeart/2018/2/layout/IconCircleList"/>
    <dgm:cxn modelId="{53028E46-C070-4885-BDE7-B03ABEE91FC9}" type="presParOf" srcId="{EB723691-73B2-4A15-B41B-C78FFBCF9077}" destId="{A68B0597-A306-4C3E-98A9-8A76F0E36631}" srcOrd="2" destOrd="0" presId="urn:microsoft.com/office/officeart/2018/2/layout/IconCircleList"/>
    <dgm:cxn modelId="{85CB7320-C15B-4B29-ABB1-733AF78EA4B1}" type="presParOf" srcId="{EB723691-73B2-4A15-B41B-C78FFBCF9077}" destId="{02448626-ABAF-4DD0-A45B-6440C76BB632}" srcOrd="3" destOrd="0" presId="urn:microsoft.com/office/officeart/2018/2/layout/IconCircleList"/>
    <dgm:cxn modelId="{80F6D33F-3D8C-4C8B-B9E8-AAD883719F04}" type="presParOf" srcId="{B00D75D3-3947-40EE-8B0F-C1ABBD666260}" destId="{3FCEF813-48F8-4B2F-A820-4F569BE52385}" srcOrd="7" destOrd="0" presId="urn:microsoft.com/office/officeart/2018/2/layout/IconCircleList"/>
    <dgm:cxn modelId="{2DB17411-DBD5-4345-A4B7-61F67AB4242B}" type="presParOf" srcId="{B00D75D3-3947-40EE-8B0F-C1ABBD666260}" destId="{149BD779-C8A8-4842-A2DE-B46ABF786DF3}" srcOrd="8" destOrd="0" presId="urn:microsoft.com/office/officeart/2018/2/layout/IconCircleList"/>
    <dgm:cxn modelId="{3DAD1D37-061E-467E-A091-7830E6FBD5F6}" type="presParOf" srcId="{149BD779-C8A8-4842-A2DE-B46ABF786DF3}" destId="{00889B33-5071-4F58-93BA-367E2E023341}" srcOrd="0" destOrd="0" presId="urn:microsoft.com/office/officeart/2018/2/layout/IconCircleList"/>
    <dgm:cxn modelId="{29625676-B1D9-430F-A0CD-8A1C02C3CB37}" type="presParOf" srcId="{149BD779-C8A8-4842-A2DE-B46ABF786DF3}" destId="{3E8D9ADB-F323-4646-AA59-9841BFC863D2}" srcOrd="1" destOrd="0" presId="urn:microsoft.com/office/officeart/2018/2/layout/IconCircleList"/>
    <dgm:cxn modelId="{AD9B6153-E27E-433F-BAA3-116904AA279E}" type="presParOf" srcId="{149BD779-C8A8-4842-A2DE-B46ABF786DF3}" destId="{642BDEBA-7F9C-4A84-9DE7-91FC993C31AF}" srcOrd="2" destOrd="0" presId="urn:microsoft.com/office/officeart/2018/2/layout/IconCircleList"/>
    <dgm:cxn modelId="{A0476D8F-EB52-4746-8D34-3D6827DF262B}" type="presParOf" srcId="{149BD779-C8A8-4842-A2DE-B46ABF786DF3}" destId="{B00C4156-BFD5-4647-936F-A68C62423810}" srcOrd="3" destOrd="0" presId="urn:microsoft.com/office/officeart/2018/2/layout/IconCircleList"/>
    <dgm:cxn modelId="{1CA672F3-293B-4C7B-B4AA-592CB8428C92}" type="presParOf" srcId="{B00D75D3-3947-40EE-8B0F-C1ABBD666260}" destId="{5CAD008B-0CEB-434D-BFEA-D82F36E36885}" srcOrd="9" destOrd="0" presId="urn:microsoft.com/office/officeart/2018/2/layout/IconCircleList"/>
    <dgm:cxn modelId="{8BED50F7-744B-4411-9B3C-68BE8CC58E35}" type="presParOf" srcId="{B00D75D3-3947-40EE-8B0F-C1ABBD666260}" destId="{6702F9B4-5D91-46C3-9994-CC95094BF9D7}" srcOrd="10" destOrd="0" presId="urn:microsoft.com/office/officeart/2018/2/layout/IconCircleList"/>
    <dgm:cxn modelId="{256AE47C-ED72-48A1-B21E-D8E2BFDFBB11}" type="presParOf" srcId="{6702F9B4-5D91-46C3-9994-CC95094BF9D7}" destId="{BA92FF96-1ED8-41EF-B1F6-C12542FAB849}" srcOrd="0" destOrd="0" presId="urn:microsoft.com/office/officeart/2018/2/layout/IconCircleList"/>
    <dgm:cxn modelId="{6EC83AED-C914-4627-87A4-B3153334784B}" type="presParOf" srcId="{6702F9B4-5D91-46C3-9994-CC95094BF9D7}" destId="{79837D7A-2155-463F-B489-06E32120BDBE}" srcOrd="1" destOrd="0" presId="urn:microsoft.com/office/officeart/2018/2/layout/IconCircleList"/>
    <dgm:cxn modelId="{4211E050-0166-4F81-A9CF-268DDBEEAA74}" type="presParOf" srcId="{6702F9B4-5D91-46C3-9994-CC95094BF9D7}" destId="{AB5A172C-AF68-4A18-AF56-B4ACD12F89A0}" srcOrd="2" destOrd="0" presId="urn:microsoft.com/office/officeart/2018/2/layout/IconCircleList"/>
    <dgm:cxn modelId="{794B7797-F24B-46A7-BB6E-0EAEC6450DBE}" type="presParOf" srcId="{6702F9B4-5D91-46C3-9994-CC95094BF9D7}" destId="{DD48C38D-CA10-4B43-B2C2-A30B808019E6}" srcOrd="3" destOrd="0" presId="urn:microsoft.com/office/officeart/2018/2/layout/IconCircleList"/>
    <dgm:cxn modelId="{69DEBB1E-A7C8-46EC-BCF0-EF5D70CF8415}" type="presParOf" srcId="{B00D75D3-3947-40EE-8B0F-C1ABBD666260}" destId="{2317376B-A6A2-4DCE-B008-4603751709FF}" srcOrd="11" destOrd="0" presId="urn:microsoft.com/office/officeart/2018/2/layout/IconCircleList"/>
    <dgm:cxn modelId="{7BA517A6-9E40-4B47-ABA3-2118304AA524}" type="presParOf" srcId="{B00D75D3-3947-40EE-8B0F-C1ABBD666260}" destId="{4B33FC82-2D90-4DE3-B6EC-D838D0448BF4}" srcOrd="12" destOrd="0" presId="urn:microsoft.com/office/officeart/2018/2/layout/IconCircleList"/>
    <dgm:cxn modelId="{99AA9FC9-FAD3-4587-89CA-1AEA0CF143FB}" type="presParOf" srcId="{4B33FC82-2D90-4DE3-B6EC-D838D0448BF4}" destId="{4BB58AEC-B706-46EE-A325-3547CA196EE8}" srcOrd="0" destOrd="0" presId="urn:microsoft.com/office/officeart/2018/2/layout/IconCircleList"/>
    <dgm:cxn modelId="{AA06BA0E-47CF-4B0E-B009-D7FB0193C3BF}" type="presParOf" srcId="{4B33FC82-2D90-4DE3-B6EC-D838D0448BF4}" destId="{36A32526-019F-40A5-809C-65632D7B1458}" srcOrd="1" destOrd="0" presId="urn:microsoft.com/office/officeart/2018/2/layout/IconCircleList"/>
    <dgm:cxn modelId="{B3E6FE30-8BC9-49FE-8485-6587AA43778B}" type="presParOf" srcId="{4B33FC82-2D90-4DE3-B6EC-D838D0448BF4}" destId="{0F795AC4-80E6-4E8D-B971-D9124F087BB8}" srcOrd="2" destOrd="0" presId="urn:microsoft.com/office/officeart/2018/2/layout/IconCircleList"/>
    <dgm:cxn modelId="{0C2A0C99-378E-437B-900F-7EF211EC9421}" type="presParOf" srcId="{4B33FC82-2D90-4DE3-B6EC-D838D0448BF4}" destId="{7F23D8E7-91E9-4FAE-B248-61EE17D3FCD6}" srcOrd="3" destOrd="0" presId="urn:microsoft.com/office/officeart/2018/2/layout/IconCircleList"/>
    <dgm:cxn modelId="{904790EF-F464-401F-BB1C-0B7BF207BCBF}" type="presParOf" srcId="{B00D75D3-3947-40EE-8B0F-C1ABBD666260}" destId="{453D3D4A-741F-438A-A059-44A82CF4251A}" srcOrd="13" destOrd="0" presId="urn:microsoft.com/office/officeart/2018/2/layout/IconCircleList"/>
    <dgm:cxn modelId="{4EB130B0-B34C-4449-8749-9BF82369FA9D}" type="presParOf" srcId="{B00D75D3-3947-40EE-8B0F-C1ABBD666260}" destId="{0C297046-91B6-44F5-A4D9-4C685D5D962B}" srcOrd="14" destOrd="0" presId="urn:microsoft.com/office/officeart/2018/2/layout/IconCircleList"/>
    <dgm:cxn modelId="{2129BFD2-417E-4B32-B416-2EB632C90B84}" type="presParOf" srcId="{0C297046-91B6-44F5-A4D9-4C685D5D962B}" destId="{5A094379-8BD6-470B-8205-E706088322D6}" srcOrd="0" destOrd="0" presId="urn:microsoft.com/office/officeart/2018/2/layout/IconCircleList"/>
    <dgm:cxn modelId="{928F6067-F9FC-4D6F-A5E1-1911F10B2336}" type="presParOf" srcId="{0C297046-91B6-44F5-A4D9-4C685D5D962B}" destId="{1EB556CE-B0F3-4D66-AA4A-6E0CE71F4E74}" srcOrd="1" destOrd="0" presId="urn:microsoft.com/office/officeart/2018/2/layout/IconCircleList"/>
    <dgm:cxn modelId="{B15E0401-A4CE-4715-9566-6D2B2EE4FFB5}" type="presParOf" srcId="{0C297046-91B6-44F5-A4D9-4C685D5D962B}" destId="{426083CA-407F-4ADD-85E0-AAE415AEE0D5}" srcOrd="2" destOrd="0" presId="urn:microsoft.com/office/officeart/2018/2/layout/IconCircleList"/>
    <dgm:cxn modelId="{EE642346-ED90-41F9-8C3F-085D6A030F9F}" type="presParOf" srcId="{0C297046-91B6-44F5-A4D9-4C685D5D962B}" destId="{585AC958-EBF9-4415-878D-E5CC2E99F96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94CA61-1AB8-4266-9A06-AD7045FB7AED}" type="doc">
      <dgm:prSet loTypeId="urn:microsoft.com/office/officeart/2005/8/layout/equation1" loCatId="process" qsTypeId="urn:microsoft.com/office/officeart/2005/8/quickstyle/simple2" qsCatId="simple" csTypeId="urn:microsoft.com/office/officeart/2005/8/colors/accent3_2" csCatId="accent3" phldr="1"/>
      <dgm:spPr/>
    </dgm:pt>
    <dgm:pt modelId="{B4F64083-8C25-4B00-AA54-072A6D16D752}">
      <dgm:prSet phldrT="[Text]" custT="1"/>
      <dgm:spPr>
        <a:solidFill>
          <a:srgbClr val="F3FBAB"/>
        </a:solidFill>
        <a:ln>
          <a:solidFill>
            <a:srgbClr val="FFFF00"/>
          </a:solidFill>
        </a:ln>
      </dgm:spPr>
      <dgm:t>
        <a:bodyPr/>
        <a:lstStyle/>
        <a:p>
          <a:r>
            <a:rPr lang="en-US" sz="2000" b="1" cap="small" baseline="0" dirty="0">
              <a:solidFill>
                <a:schemeClr val="tx1"/>
              </a:solidFill>
            </a:rPr>
            <a:t>Environmental Risk Factors for a specific hazard</a:t>
          </a:r>
        </a:p>
      </dgm:t>
    </dgm:pt>
    <dgm:pt modelId="{E299B27C-2A74-4BBA-9253-6ED5648EF310}" type="parTrans" cxnId="{99922EC7-2B1A-4EB9-9839-D2221A3020B0}">
      <dgm:prSet/>
      <dgm:spPr/>
      <dgm:t>
        <a:bodyPr/>
        <a:lstStyle/>
        <a:p>
          <a:endParaRPr lang="en-US"/>
        </a:p>
      </dgm:t>
    </dgm:pt>
    <dgm:pt modelId="{E7B261B5-B931-485A-A698-5C77B0C69AB2}" type="sibTrans" cxnId="{99922EC7-2B1A-4EB9-9839-D2221A3020B0}">
      <dgm:prSet/>
      <dgm:spPr/>
      <dgm:t>
        <a:bodyPr/>
        <a:lstStyle/>
        <a:p>
          <a:endParaRPr lang="en-US"/>
        </a:p>
      </dgm:t>
    </dgm:pt>
    <dgm:pt modelId="{2425A475-8E97-4148-9CFC-EE8938ACE547}">
      <dgm:prSet phldrT="[Text]"/>
      <dgm:spPr>
        <a:solidFill>
          <a:srgbClr val="BBE6FB"/>
        </a:solidFill>
        <a:ln>
          <a:solidFill>
            <a:srgbClr val="0070C0"/>
          </a:solidFill>
        </a:ln>
      </dgm:spPr>
      <dgm:t>
        <a:bodyPr/>
        <a:lstStyle/>
        <a:p>
          <a:r>
            <a:rPr lang="en-US" b="1" cap="small" baseline="0" dirty="0">
              <a:solidFill>
                <a:schemeClr val="tx1"/>
              </a:solidFill>
            </a:rPr>
            <a:t>Vulnerability</a:t>
          </a:r>
        </a:p>
      </dgm:t>
    </dgm:pt>
    <dgm:pt modelId="{C1341467-E7C9-4A7E-952E-B912E0ECCE8B}" type="parTrans" cxnId="{B76EA152-A848-41D1-8393-45D76C8C8300}">
      <dgm:prSet/>
      <dgm:spPr/>
      <dgm:t>
        <a:bodyPr/>
        <a:lstStyle/>
        <a:p>
          <a:endParaRPr lang="en-US"/>
        </a:p>
      </dgm:t>
    </dgm:pt>
    <dgm:pt modelId="{C056547B-80EF-41A7-B47D-10421AED69AD}" type="sibTrans" cxnId="{B76EA152-A848-41D1-8393-45D76C8C8300}">
      <dgm:prSet/>
      <dgm:spPr/>
      <dgm:t>
        <a:bodyPr/>
        <a:lstStyle/>
        <a:p>
          <a:endParaRPr lang="en-US"/>
        </a:p>
      </dgm:t>
    </dgm:pt>
    <dgm:pt modelId="{1C203F47-12DA-4400-BB25-97AB207FBE97}">
      <dgm:prSet phldrT="[Text]"/>
      <dgm:spPr>
        <a:solidFill>
          <a:srgbClr val="A3EBA6"/>
        </a:solidFill>
        <a:ln>
          <a:solidFill>
            <a:srgbClr val="00B050"/>
          </a:solidFill>
        </a:ln>
      </dgm:spPr>
      <dgm:t>
        <a:bodyPr/>
        <a:lstStyle/>
        <a:p>
          <a:r>
            <a:rPr lang="en-US" b="1" cap="small" baseline="0" dirty="0">
              <a:solidFill>
                <a:schemeClr val="tx1"/>
              </a:solidFill>
            </a:rPr>
            <a:t>Impact</a:t>
          </a:r>
        </a:p>
      </dgm:t>
    </dgm:pt>
    <dgm:pt modelId="{B583A509-E1C3-4E85-AFB8-800D7F8E72ED}" type="parTrans" cxnId="{4FEF9AD8-C8A2-481E-9B5C-FCD5EDDBC394}">
      <dgm:prSet/>
      <dgm:spPr/>
      <dgm:t>
        <a:bodyPr/>
        <a:lstStyle/>
        <a:p>
          <a:endParaRPr lang="en-US"/>
        </a:p>
      </dgm:t>
    </dgm:pt>
    <dgm:pt modelId="{394E7230-66A1-4557-B5F4-33E5223529CD}" type="sibTrans" cxnId="{4FEF9AD8-C8A2-481E-9B5C-FCD5EDDBC394}">
      <dgm:prSet/>
      <dgm:spPr/>
      <dgm:t>
        <a:bodyPr/>
        <a:lstStyle/>
        <a:p>
          <a:endParaRPr lang="en-US"/>
        </a:p>
      </dgm:t>
    </dgm:pt>
    <dgm:pt modelId="{8522CEE2-81B2-4007-A67F-D6B9EB577CA5}" type="pres">
      <dgm:prSet presAssocID="{9C94CA61-1AB8-4266-9A06-AD7045FB7AED}" presName="linearFlow" presStyleCnt="0">
        <dgm:presLayoutVars>
          <dgm:dir/>
          <dgm:resizeHandles val="exact"/>
        </dgm:presLayoutVars>
      </dgm:prSet>
      <dgm:spPr/>
    </dgm:pt>
    <dgm:pt modelId="{C26E1641-9844-4B86-A08F-DA5A3234BB31}" type="pres">
      <dgm:prSet presAssocID="{B4F64083-8C25-4B00-AA54-072A6D16D752}" presName="node" presStyleLbl="node1" presStyleIdx="0" presStyleCnt="3" custScaleX="122753" custScaleY="135428" custLinFactX="155447" custLinFactNeighborX="200000" custLinFactNeighborY="-2592">
        <dgm:presLayoutVars>
          <dgm:bulletEnabled val="1"/>
        </dgm:presLayoutVars>
      </dgm:prSet>
      <dgm:spPr>
        <a:prstGeom prst="roundRect">
          <a:avLst/>
        </a:prstGeom>
      </dgm:spPr>
    </dgm:pt>
    <dgm:pt modelId="{AD0BC21D-C254-444F-9A8D-AE6492BB23FB}" type="pres">
      <dgm:prSet presAssocID="{E7B261B5-B931-485A-A698-5C77B0C69AB2}" presName="spacerL" presStyleCnt="0"/>
      <dgm:spPr/>
    </dgm:pt>
    <dgm:pt modelId="{4375BE4E-C1BE-4BDD-AADE-11931C00AB6D}" type="pres">
      <dgm:prSet presAssocID="{E7B261B5-B931-485A-A698-5C77B0C69AB2}" presName="sibTrans" presStyleLbl="sibTrans2D1" presStyleIdx="0" presStyleCnt="2" custScaleX="77495" custScaleY="80118" custLinFactNeighborX="-33441" custLinFactNeighborY="-6532"/>
      <dgm:spPr/>
    </dgm:pt>
    <dgm:pt modelId="{86ADC062-FA3D-4ACF-894A-EDD65E939AEC}" type="pres">
      <dgm:prSet presAssocID="{E7B261B5-B931-485A-A698-5C77B0C69AB2}" presName="spacerR" presStyleCnt="0"/>
      <dgm:spPr/>
    </dgm:pt>
    <dgm:pt modelId="{A42378E4-BF48-47A9-98B5-B91EDC43D878}" type="pres">
      <dgm:prSet presAssocID="{2425A475-8E97-4148-9CFC-EE8938ACE547}" presName="node" presStyleLbl="node1" presStyleIdx="1" presStyleCnt="3" custScaleX="108977" custScaleY="132351" custLinFactX="-152680" custLinFactNeighborX="-200000" custLinFactNeighborY="-1348">
        <dgm:presLayoutVars>
          <dgm:bulletEnabled val="1"/>
        </dgm:presLayoutVars>
      </dgm:prSet>
      <dgm:spPr>
        <a:prstGeom prst="roundRect">
          <a:avLst/>
        </a:prstGeom>
      </dgm:spPr>
    </dgm:pt>
    <dgm:pt modelId="{F629CDBC-0B89-46E8-8EEA-28951E67ADA5}" type="pres">
      <dgm:prSet presAssocID="{C056547B-80EF-41A7-B47D-10421AED69AD}" presName="spacerL" presStyleCnt="0"/>
      <dgm:spPr/>
    </dgm:pt>
    <dgm:pt modelId="{7C8231ED-E37F-4D92-A55C-8620564F6F13}" type="pres">
      <dgm:prSet presAssocID="{C056547B-80EF-41A7-B47D-10421AED69AD}" presName="sibTrans" presStyleLbl="sibTrans2D1" presStyleIdx="1" presStyleCnt="2" custScaleX="63681" custScaleY="63766" custLinFactNeighborX="9237" custLinFactNeighborY="-5137"/>
      <dgm:spPr/>
    </dgm:pt>
    <dgm:pt modelId="{D3E2D45E-5DCC-402B-8040-E7071BBF9FFF}" type="pres">
      <dgm:prSet presAssocID="{C056547B-80EF-41A7-B47D-10421AED69AD}" presName="spacerR" presStyleCnt="0"/>
      <dgm:spPr/>
    </dgm:pt>
    <dgm:pt modelId="{F15A4E04-A646-4577-8A27-9D08979099F2}" type="pres">
      <dgm:prSet presAssocID="{1C203F47-12DA-4400-BB25-97AB207FBE97}" presName="node" presStyleLbl="node1" presStyleIdx="2" presStyleCnt="3" custScaleX="111909" custScaleY="128942" custLinFactNeighborX="-65850" custLinFactNeighborY="-6528">
        <dgm:presLayoutVars>
          <dgm:bulletEnabled val="1"/>
        </dgm:presLayoutVars>
      </dgm:prSet>
      <dgm:spPr>
        <a:prstGeom prst="roundRect">
          <a:avLst/>
        </a:prstGeom>
      </dgm:spPr>
    </dgm:pt>
  </dgm:ptLst>
  <dgm:cxnLst>
    <dgm:cxn modelId="{85CCDC10-4612-4797-8B1B-F6DE166B3D6E}" type="presOf" srcId="{C056547B-80EF-41A7-B47D-10421AED69AD}" destId="{7C8231ED-E37F-4D92-A55C-8620564F6F13}" srcOrd="0" destOrd="0" presId="urn:microsoft.com/office/officeart/2005/8/layout/equation1"/>
    <dgm:cxn modelId="{17629A22-DB91-45E8-9367-2DE5A5F3DD45}" type="presOf" srcId="{2425A475-8E97-4148-9CFC-EE8938ACE547}" destId="{A42378E4-BF48-47A9-98B5-B91EDC43D878}" srcOrd="0" destOrd="0" presId="urn:microsoft.com/office/officeart/2005/8/layout/equation1"/>
    <dgm:cxn modelId="{68476843-1C41-403B-9178-8A68E5DD9795}" type="presOf" srcId="{9C94CA61-1AB8-4266-9A06-AD7045FB7AED}" destId="{8522CEE2-81B2-4007-A67F-D6B9EB577CA5}" srcOrd="0" destOrd="0" presId="urn:microsoft.com/office/officeart/2005/8/layout/equation1"/>
    <dgm:cxn modelId="{B76EA152-A848-41D1-8393-45D76C8C8300}" srcId="{9C94CA61-1AB8-4266-9A06-AD7045FB7AED}" destId="{2425A475-8E97-4148-9CFC-EE8938ACE547}" srcOrd="1" destOrd="0" parTransId="{C1341467-E7C9-4A7E-952E-B912E0ECCE8B}" sibTransId="{C056547B-80EF-41A7-B47D-10421AED69AD}"/>
    <dgm:cxn modelId="{446AD255-F36E-472D-B914-1AFF546A0456}" type="presOf" srcId="{E7B261B5-B931-485A-A698-5C77B0C69AB2}" destId="{4375BE4E-C1BE-4BDD-AADE-11931C00AB6D}" srcOrd="0" destOrd="0" presId="urn:microsoft.com/office/officeart/2005/8/layout/equation1"/>
    <dgm:cxn modelId="{077520A5-B735-4FD6-AB6D-CAD2127C1EA0}" type="presOf" srcId="{B4F64083-8C25-4B00-AA54-072A6D16D752}" destId="{C26E1641-9844-4B86-A08F-DA5A3234BB31}" srcOrd="0" destOrd="0" presId="urn:microsoft.com/office/officeart/2005/8/layout/equation1"/>
    <dgm:cxn modelId="{1EB71EAE-1564-4BF5-81E8-E6BE2DF420FF}" type="presOf" srcId="{1C203F47-12DA-4400-BB25-97AB207FBE97}" destId="{F15A4E04-A646-4577-8A27-9D08979099F2}" srcOrd="0" destOrd="0" presId="urn:microsoft.com/office/officeart/2005/8/layout/equation1"/>
    <dgm:cxn modelId="{99922EC7-2B1A-4EB9-9839-D2221A3020B0}" srcId="{9C94CA61-1AB8-4266-9A06-AD7045FB7AED}" destId="{B4F64083-8C25-4B00-AA54-072A6D16D752}" srcOrd="0" destOrd="0" parTransId="{E299B27C-2A74-4BBA-9253-6ED5648EF310}" sibTransId="{E7B261B5-B931-485A-A698-5C77B0C69AB2}"/>
    <dgm:cxn modelId="{4FEF9AD8-C8A2-481E-9B5C-FCD5EDDBC394}" srcId="{9C94CA61-1AB8-4266-9A06-AD7045FB7AED}" destId="{1C203F47-12DA-4400-BB25-97AB207FBE97}" srcOrd="2" destOrd="0" parTransId="{B583A509-E1C3-4E85-AFB8-800D7F8E72ED}" sibTransId="{394E7230-66A1-4557-B5F4-33E5223529CD}"/>
    <dgm:cxn modelId="{24C552AC-6E62-4320-8046-1D592014F001}" type="presParOf" srcId="{8522CEE2-81B2-4007-A67F-D6B9EB577CA5}" destId="{C26E1641-9844-4B86-A08F-DA5A3234BB31}" srcOrd="0" destOrd="0" presId="urn:microsoft.com/office/officeart/2005/8/layout/equation1"/>
    <dgm:cxn modelId="{9EC5A242-8D01-4D5A-A52E-601F60779C1E}" type="presParOf" srcId="{8522CEE2-81B2-4007-A67F-D6B9EB577CA5}" destId="{AD0BC21D-C254-444F-9A8D-AE6492BB23FB}" srcOrd="1" destOrd="0" presId="urn:microsoft.com/office/officeart/2005/8/layout/equation1"/>
    <dgm:cxn modelId="{268BBBA6-C7FA-4D86-A690-F86B4F3CC8E5}" type="presParOf" srcId="{8522CEE2-81B2-4007-A67F-D6B9EB577CA5}" destId="{4375BE4E-C1BE-4BDD-AADE-11931C00AB6D}" srcOrd="2" destOrd="0" presId="urn:microsoft.com/office/officeart/2005/8/layout/equation1"/>
    <dgm:cxn modelId="{D63E077E-5BDF-4EC7-9FAD-F4A8A118CBE8}" type="presParOf" srcId="{8522CEE2-81B2-4007-A67F-D6B9EB577CA5}" destId="{86ADC062-FA3D-4ACF-894A-EDD65E939AEC}" srcOrd="3" destOrd="0" presId="urn:microsoft.com/office/officeart/2005/8/layout/equation1"/>
    <dgm:cxn modelId="{337DCE4F-148A-46C8-BCBA-13787FF947EF}" type="presParOf" srcId="{8522CEE2-81B2-4007-A67F-D6B9EB577CA5}" destId="{A42378E4-BF48-47A9-98B5-B91EDC43D878}" srcOrd="4" destOrd="0" presId="urn:microsoft.com/office/officeart/2005/8/layout/equation1"/>
    <dgm:cxn modelId="{E8C675C4-D7D2-4107-897D-34E363C07EB4}" type="presParOf" srcId="{8522CEE2-81B2-4007-A67F-D6B9EB577CA5}" destId="{F629CDBC-0B89-46E8-8EEA-28951E67ADA5}" srcOrd="5" destOrd="0" presId="urn:microsoft.com/office/officeart/2005/8/layout/equation1"/>
    <dgm:cxn modelId="{88AA1D07-F75E-44B6-B4BA-DFB5424FF795}" type="presParOf" srcId="{8522CEE2-81B2-4007-A67F-D6B9EB577CA5}" destId="{7C8231ED-E37F-4D92-A55C-8620564F6F13}" srcOrd="6" destOrd="0" presId="urn:microsoft.com/office/officeart/2005/8/layout/equation1"/>
    <dgm:cxn modelId="{47582CBF-906C-490D-8D3E-8AD8A51628DA}" type="presParOf" srcId="{8522CEE2-81B2-4007-A67F-D6B9EB577CA5}" destId="{D3E2D45E-5DCC-402B-8040-E7071BBF9FFF}" srcOrd="7" destOrd="0" presId="urn:microsoft.com/office/officeart/2005/8/layout/equation1"/>
    <dgm:cxn modelId="{7BD64F71-9B5B-409D-B57C-D440A11B1599}" type="presParOf" srcId="{8522CEE2-81B2-4007-A67F-D6B9EB577CA5}" destId="{F15A4E04-A646-4577-8A27-9D08979099F2}"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F8ECD3-FBBE-4F87-8D30-93D6960A351D}"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7D7B8542-2F57-408C-8268-230D28564CE8}">
      <dgm:prSet phldrT="[Text]" custT="1"/>
      <dgm:spPr/>
      <dgm:t>
        <a:bodyPr/>
        <a:lstStyle/>
        <a:p>
          <a:r>
            <a:rPr lang="en-US" sz="2800" b="1" dirty="0">
              <a:solidFill>
                <a:schemeClr val="tx1"/>
              </a:solidFill>
            </a:rPr>
            <a:t>Air Quality:</a:t>
          </a:r>
          <a:r>
            <a:rPr lang="en-US" sz="2800" b="0" dirty="0">
              <a:solidFill>
                <a:schemeClr val="tx1"/>
              </a:solidFill>
            </a:rPr>
            <a:t> </a:t>
          </a:r>
        </a:p>
        <a:p>
          <a:r>
            <a:rPr lang="en-US" sz="1400" b="0" dirty="0">
              <a:solidFill>
                <a:schemeClr val="tx1"/>
              </a:solidFill>
            </a:rPr>
            <a:t>Ozone, PM</a:t>
          </a:r>
          <a:r>
            <a:rPr lang="en-US" sz="1400" b="0" baseline="-25000" dirty="0">
              <a:solidFill>
                <a:schemeClr val="tx1"/>
              </a:solidFill>
            </a:rPr>
            <a:t>2.5</a:t>
          </a:r>
          <a:r>
            <a:rPr lang="en-US" sz="1400" b="0" dirty="0">
              <a:solidFill>
                <a:schemeClr val="tx1"/>
              </a:solidFill>
            </a:rPr>
            <a:t>, pollens &amp; allergens</a:t>
          </a:r>
        </a:p>
        <a:p>
          <a:r>
            <a:rPr lang="en-US" sz="1400" b="0" dirty="0">
              <a:solidFill>
                <a:schemeClr val="tx1"/>
              </a:solidFill>
            </a:rPr>
            <a:t>Directly and indirectly caused by </a:t>
          </a:r>
          <a:r>
            <a:rPr lang="en-US" sz="1400" b="0" dirty="0">
              <a:solidFill>
                <a:schemeClr val="tx1"/>
              </a:solidFill>
              <a:latin typeface="Calibri" panose="020F0502020204030204" pitchFamily="34" charset="0"/>
            </a:rPr>
            <a:t>↑</a:t>
          </a:r>
          <a:r>
            <a:rPr lang="en-US" sz="1400" b="0" dirty="0">
              <a:solidFill>
                <a:schemeClr val="tx1"/>
              </a:solidFill>
            </a:rPr>
            <a:t> temperatures &amp;</a:t>
          </a:r>
          <a:r>
            <a:rPr lang="en-US" sz="1400" b="0" dirty="0">
              <a:solidFill>
                <a:schemeClr val="tx1"/>
              </a:solidFill>
              <a:latin typeface="Calibri" panose="020F0502020204030204" pitchFamily="34" charset="0"/>
            </a:rPr>
            <a:t>↑</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dirty="0">
              <a:solidFill>
                <a:schemeClr val="tx1"/>
              </a:solidFill>
            </a:rPr>
            <a:t>precipitation</a:t>
          </a:r>
        </a:p>
      </dgm:t>
    </dgm:pt>
    <dgm:pt modelId="{56B49790-5E37-475F-927A-95738386DDFA}" type="parTrans" cxnId="{5488F7D1-F3D0-4E27-9878-2E9D66A91D0E}">
      <dgm:prSet/>
      <dgm:spPr/>
      <dgm:t>
        <a:bodyPr/>
        <a:lstStyle/>
        <a:p>
          <a:endParaRPr lang="en-US"/>
        </a:p>
      </dgm:t>
    </dgm:pt>
    <dgm:pt modelId="{48384E0B-907E-46BA-8CB9-5EAF89533FF5}" type="sibTrans" cxnId="{5488F7D1-F3D0-4E27-9878-2E9D66A91D0E}">
      <dgm:prSet/>
      <dgm:spPr/>
      <dgm:t>
        <a:bodyPr/>
        <a:lstStyle/>
        <a:p>
          <a:endParaRPr lang="en-US"/>
        </a:p>
      </dgm:t>
    </dgm:pt>
    <dgm:pt modelId="{BC34EA85-D59E-49A7-B10B-FC47320A1D9B}">
      <dgm:prSet phldrT="[Text]"/>
      <dgm:spPr/>
      <dgm:t>
        <a:bodyPr/>
        <a:lstStyle/>
        <a:p>
          <a:r>
            <a:rPr lang="en-US" b="1" dirty="0">
              <a:solidFill>
                <a:schemeClr val="tx1"/>
              </a:solidFill>
            </a:rPr>
            <a:t>Health Effects:</a:t>
          </a:r>
        </a:p>
        <a:p>
          <a:r>
            <a:rPr lang="en-US" b="0" dirty="0">
              <a:solidFill>
                <a:schemeClr val="tx1"/>
              </a:solidFill>
            </a:rPr>
            <a:t>Difficulty breathing, lung inflammation, exacerbation of COPD &amp; asthma, prolonged cough, chest illness, </a:t>
          </a:r>
          <a:r>
            <a:rPr lang="en-US" b="0" dirty="0">
              <a:solidFill>
                <a:schemeClr val="tx1"/>
              </a:solidFill>
              <a:latin typeface="Calibri" panose="020F0502020204030204" pitchFamily="34" charset="0"/>
            </a:rPr>
            <a:t>↑ </a:t>
          </a:r>
          <a:r>
            <a:rPr lang="en-US" b="0" dirty="0">
              <a:solidFill>
                <a:schemeClr val="tx1"/>
              </a:solidFill>
            </a:rPr>
            <a:t>risk of respiratory conditions</a:t>
          </a:r>
        </a:p>
      </dgm:t>
    </dgm:pt>
    <dgm:pt modelId="{1FAF2BF4-C602-4203-B6B3-B1C1E0028D1A}" type="parTrans" cxnId="{C492F99E-81E2-44DE-8168-AB08038BCE17}">
      <dgm:prSet/>
      <dgm:spPr/>
      <dgm:t>
        <a:bodyPr/>
        <a:lstStyle/>
        <a:p>
          <a:endParaRPr lang="en-US"/>
        </a:p>
      </dgm:t>
    </dgm:pt>
    <dgm:pt modelId="{79C95011-711B-412D-B6C1-7D481D144653}" type="sibTrans" cxnId="{C492F99E-81E2-44DE-8168-AB08038BCE17}">
      <dgm:prSet/>
      <dgm:spPr/>
      <dgm:t>
        <a:bodyPr/>
        <a:lstStyle/>
        <a:p>
          <a:endParaRPr lang="en-US"/>
        </a:p>
      </dgm:t>
    </dgm:pt>
    <dgm:pt modelId="{C27E47EF-CEA9-4169-B815-3BA9B5A55985}">
      <dgm:prSet phldrT="[Text]"/>
      <dgm:spPr/>
      <dgm:t>
        <a:bodyPr/>
        <a:lstStyle/>
        <a:p>
          <a:r>
            <a:rPr lang="en-US" b="1" dirty="0">
              <a:solidFill>
                <a:schemeClr val="tx1"/>
              </a:solidFill>
            </a:rPr>
            <a:t>Environmental Risk Factors:</a:t>
          </a:r>
        </a:p>
        <a:p>
          <a:r>
            <a:rPr lang="en-US" b="0" dirty="0">
              <a:solidFill>
                <a:schemeClr val="tx1"/>
              </a:solidFill>
            </a:rPr>
            <a:t>Concentrations of ozone, PM</a:t>
          </a:r>
          <a:r>
            <a:rPr lang="en-US" b="0" baseline="-25000" dirty="0">
              <a:solidFill>
                <a:schemeClr val="tx1"/>
              </a:solidFill>
            </a:rPr>
            <a:t>2.5</a:t>
          </a:r>
          <a:r>
            <a:rPr lang="en-US" b="0" dirty="0">
              <a:solidFill>
                <a:schemeClr val="tx1"/>
              </a:solidFill>
            </a:rPr>
            <a:t>, &amp; allergens, proximity to major roadways, extreme heat</a:t>
          </a:r>
        </a:p>
      </dgm:t>
    </dgm:pt>
    <dgm:pt modelId="{F14CEE8F-0102-4262-88C8-20268729030B}" type="parTrans" cxnId="{EF77251F-722F-4D57-A1A0-7640ECADABD8}">
      <dgm:prSet/>
      <dgm:spPr/>
      <dgm:t>
        <a:bodyPr/>
        <a:lstStyle/>
        <a:p>
          <a:endParaRPr lang="en-US"/>
        </a:p>
      </dgm:t>
    </dgm:pt>
    <dgm:pt modelId="{64F289A7-935B-4E60-9C4C-7C7C4034ED68}" type="sibTrans" cxnId="{EF77251F-722F-4D57-A1A0-7640ECADABD8}">
      <dgm:prSet/>
      <dgm:spPr/>
      <dgm:t>
        <a:bodyPr/>
        <a:lstStyle/>
        <a:p>
          <a:endParaRPr lang="en-US"/>
        </a:p>
      </dgm:t>
    </dgm:pt>
    <dgm:pt modelId="{431FE1DD-703F-47EA-9501-27A1E9319CD3}">
      <dgm:prSet phldrT="[Text]"/>
      <dgm:spPr/>
      <dgm:t>
        <a:bodyPr/>
        <a:lstStyle/>
        <a:p>
          <a:r>
            <a:rPr lang="en-US" b="1" dirty="0">
              <a:solidFill>
                <a:schemeClr val="tx1"/>
              </a:solidFill>
            </a:rPr>
            <a:t>Vulnerabilities:</a:t>
          </a:r>
        </a:p>
        <a:p>
          <a:r>
            <a:rPr lang="en-US" b="0" dirty="0">
              <a:solidFill>
                <a:schemeClr val="tx1"/>
              </a:solidFill>
            </a:rPr>
            <a:t>Old &amp; young age, outdoor workers &amp; athletes, existing cardiovascular or respiratory diseases (COPD &amp; asthma)</a:t>
          </a:r>
        </a:p>
      </dgm:t>
    </dgm:pt>
    <dgm:pt modelId="{F3AADBC9-B3B8-4D34-B9F8-999CD77BDB76}" type="parTrans" cxnId="{C7441F00-698E-433F-B1D9-D5F0FA07588D}">
      <dgm:prSet/>
      <dgm:spPr/>
      <dgm:t>
        <a:bodyPr/>
        <a:lstStyle/>
        <a:p>
          <a:endParaRPr lang="en-US"/>
        </a:p>
      </dgm:t>
    </dgm:pt>
    <dgm:pt modelId="{E8A5509E-A109-4039-B56D-854C3EA396AF}" type="sibTrans" cxnId="{C7441F00-698E-433F-B1D9-D5F0FA07588D}">
      <dgm:prSet/>
      <dgm:spPr/>
      <dgm:t>
        <a:bodyPr/>
        <a:lstStyle/>
        <a:p>
          <a:endParaRPr lang="en-US"/>
        </a:p>
      </dgm:t>
    </dgm:pt>
    <dgm:pt modelId="{B8A09E8D-063D-45E1-A274-A713D0C4EC98}" type="pres">
      <dgm:prSet presAssocID="{80F8ECD3-FBBE-4F87-8D30-93D6960A351D}" presName="outerComposite" presStyleCnt="0">
        <dgm:presLayoutVars>
          <dgm:chMax val="5"/>
          <dgm:dir/>
          <dgm:resizeHandles val="exact"/>
        </dgm:presLayoutVars>
      </dgm:prSet>
      <dgm:spPr/>
    </dgm:pt>
    <dgm:pt modelId="{B6A013C6-C493-409A-ABC7-409CECE8384D}" type="pres">
      <dgm:prSet presAssocID="{80F8ECD3-FBBE-4F87-8D30-93D6960A351D}" presName="dummyMaxCanvas" presStyleCnt="0">
        <dgm:presLayoutVars/>
      </dgm:prSet>
      <dgm:spPr/>
    </dgm:pt>
    <dgm:pt modelId="{2D7D59BD-A87A-420C-8E0F-D685C00DB781}" type="pres">
      <dgm:prSet presAssocID="{80F8ECD3-FBBE-4F87-8D30-93D6960A351D}" presName="FourNodes_1" presStyleLbl="node1" presStyleIdx="0" presStyleCnt="4">
        <dgm:presLayoutVars>
          <dgm:bulletEnabled val="1"/>
        </dgm:presLayoutVars>
      </dgm:prSet>
      <dgm:spPr/>
    </dgm:pt>
    <dgm:pt modelId="{565FE095-7861-4319-A18F-D34556F36031}" type="pres">
      <dgm:prSet presAssocID="{80F8ECD3-FBBE-4F87-8D30-93D6960A351D}" presName="FourNodes_2" presStyleLbl="node1" presStyleIdx="1" presStyleCnt="4">
        <dgm:presLayoutVars>
          <dgm:bulletEnabled val="1"/>
        </dgm:presLayoutVars>
      </dgm:prSet>
      <dgm:spPr/>
    </dgm:pt>
    <dgm:pt modelId="{C237158E-DA37-411C-9A39-8491797A3524}" type="pres">
      <dgm:prSet presAssocID="{80F8ECD3-FBBE-4F87-8D30-93D6960A351D}" presName="FourNodes_3" presStyleLbl="node1" presStyleIdx="2" presStyleCnt="4">
        <dgm:presLayoutVars>
          <dgm:bulletEnabled val="1"/>
        </dgm:presLayoutVars>
      </dgm:prSet>
      <dgm:spPr/>
    </dgm:pt>
    <dgm:pt modelId="{B7992368-D368-4FEB-9304-7F918CB97E81}" type="pres">
      <dgm:prSet presAssocID="{80F8ECD3-FBBE-4F87-8D30-93D6960A351D}" presName="FourNodes_4" presStyleLbl="node1" presStyleIdx="3" presStyleCnt="4">
        <dgm:presLayoutVars>
          <dgm:bulletEnabled val="1"/>
        </dgm:presLayoutVars>
      </dgm:prSet>
      <dgm:spPr/>
    </dgm:pt>
    <dgm:pt modelId="{5FD7E638-8A2E-4BFF-9F30-A1C72E5ED29D}" type="pres">
      <dgm:prSet presAssocID="{80F8ECD3-FBBE-4F87-8D30-93D6960A351D}" presName="FourConn_1-2" presStyleLbl="fgAccFollowNode1" presStyleIdx="0" presStyleCnt="3">
        <dgm:presLayoutVars>
          <dgm:bulletEnabled val="1"/>
        </dgm:presLayoutVars>
      </dgm:prSet>
      <dgm:spPr/>
    </dgm:pt>
    <dgm:pt modelId="{64BBA11A-63DD-4007-86B7-675C7C929C21}" type="pres">
      <dgm:prSet presAssocID="{80F8ECD3-FBBE-4F87-8D30-93D6960A351D}" presName="FourConn_2-3" presStyleLbl="fgAccFollowNode1" presStyleIdx="1" presStyleCnt="3">
        <dgm:presLayoutVars>
          <dgm:bulletEnabled val="1"/>
        </dgm:presLayoutVars>
      </dgm:prSet>
      <dgm:spPr/>
    </dgm:pt>
    <dgm:pt modelId="{D6C10C5B-84E0-4A49-8413-C069A3C7687E}" type="pres">
      <dgm:prSet presAssocID="{80F8ECD3-FBBE-4F87-8D30-93D6960A351D}" presName="FourConn_3-4" presStyleLbl="fgAccFollowNode1" presStyleIdx="2" presStyleCnt="3">
        <dgm:presLayoutVars>
          <dgm:bulletEnabled val="1"/>
        </dgm:presLayoutVars>
      </dgm:prSet>
      <dgm:spPr/>
    </dgm:pt>
    <dgm:pt modelId="{CAAA44C8-ABB2-4878-AB71-F4C31918190D}" type="pres">
      <dgm:prSet presAssocID="{80F8ECD3-FBBE-4F87-8D30-93D6960A351D}" presName="FourNodes_1_text" presStyleLbl="node1" presStyleIdx="3" presStyleCnt="4">
        <dgm:presLayoutVars>
          <dgm:bulletEnabled val="1"/>
        </dgm:presLayoutVars>
      </dgm:prSet>
      <dgm:spPr/>
    </dgm:pt>
    <dgm:pt modelId="{B0842817-E5D3-4F5C-844A-FA80E07008E0}" type="pres">
      <dgm:prSet presAssocID="{80F8ECD3-FBBE-4F87-8D30-93D6960A351D}" presName="FourNodes_2_text" presStyleLbl="node1" presStyleIdx="3" presStyleCnt="4">
        <dgm:presLayoutVars>
          <dgm:bulletEnabled val="1"/>
        </dgm:presLayoutVars>
      </dgm:prSet>
      <dgm:spPr/>
    </dgm:pt>
    <dgm:pt modelId="{8B01523A-D5F7-4D43-98BD-1D2CD59500C2}" type="pres">
      <dgm:prSet presAssocID="{80F8ECD3-FBBE-4F87-8D30-93D6960A351D}" presName="FourNodes_3_text" presStyleLbl="node1" presStyleIdx="3" presStyleCnt="4">
        <dgm:presLayoutVars>
          <dgm:bulletEnabled val="1"/>
        </dgm:presLayoutVars>
      </dgm:prSet>
      <dgm:spPr/>
    </dgm:pt>
    <dgm:pt modelId="{0C8BC958-2B0B-46CA-AFCB-3D41FF6E6FA8}" type="pres">
      <dgm:prSet presAssocID="{80F8ECD3-FBBE-4F87-8D30-93D6960A351D}" presName="FourNodes_4_text" presStyleLbl="node1" presStyleIdx="3" presStyleCnt="4">
        <dgm:presLayoutVars>
          <dgm:bulletEnabled val="1"/>
        </dgm:presLayoutVars>
      </dgm:prSet>
      <dgm:spPr/>
    </dgm:pt>
  </dgm:ptLst>
  <dgm:cxnLst>
    <dgm:cxn modelId="{C7441F00-698E-433F-B1D9-D5F0FA07588D}" srcId="{80F8ECD3-FBBE-4F87-8D30-93D6960A351D}" destId="{431FE1DD-703F-47EA-9501-27A1E9319CD3}" srcOrd="2" destOrd="0" parTransId="{F3AADBC9-B3B8-4D34-B9F8-999CD77BDB76}" sibTransId="{E8A5509E-A109-4039-B56D-854C3EA396AF}"/>
    <dgm:cxn modelId="{63AA3D1B-C9E7-418A-AE3D-E777889E0D07}" type="presOf" srcId="{48384E0B-907E-46BA-8CB9-5EAF89533FF5}" destId="{5FD7E638-8A2E-4BFF-9F30-A1C72E5ED29D}" srcOrd="0" destOrd="0" presId="urn:microsoft.com/office/officeart/2005/8/layout/vProcess5"/>
    <dgm:cxn modelId="{EF77251F-722F-4D57-A1A0-7640ECADABD8}" srcId="{80F8ECD3-FBBE-4F87-8D30-93D6960A351D}" destId="{C27E47EF-CEA9-4169-B815-3BA9B5A55985}" srcOrd="1" destOrd="0" parTransId="{F14CEE8F-0102-4262-88C8-20268729030B}" sibTransId="{64F289A7-935B-4E60-9C4C-7C7C4034ED68}"/>
    <dgm:cxn modelId="{5A71872D-25D0-450E-BA3A-726460E7A2CA}" type="presOf" srcId="{7D7B8542-2F57-408C-8268-230D28564CE8}" destId="{CAAA44C8-ABB2-4878-AB71-F4C31918190D}" srcOrd="1" destOrd="0" presId="urn:microsoft.com/office/officeart/2005/8/layout/vProcess5"/>
    <dgm:cxn modelId="{99552D36-2B9D-4729-B5AC-E8B81225E9DA}" type="presOf" srcId="{E8A5509E-A109-4039-B56D-854C3EA396AF}" destId="{D6C10C5B-84E0-4A49-8413-C069A3C7687E}" srcOrd="0" destOrd="0" presId="urn:microsoft.com/office/officeart/2005/8/layout/vProcess5"/>
    <dgm:cxn modelId="{22F84962-8A07-4137-B328-4289A96AB068}" type="presOf" srcId="{80F8ECD3-FBBE-4F87-8D30-93D6960A351D}" destId="{B8A09E8D-063D-45E1-A274-A713D0C4EC98}" srcOrd="0" destOrd="0" presId="urn:microsoft.com/office/officeart/2005/8/layout/vProcess5"/>
    <dgm:cxn modelId="{EFC6327C-7850-4326-B1FF-FE6C5DF03E80}" type="presOf" srcId="{BC34EA85-D59E-49A7-B10B-FC47320A1D9B}" destId="{B7992368-D368-4FEB-9304-7F918CB97E81}" srcOrd="0" destOrd="0" presId="urn:microsoft.com/office/officeart/2005/8/layout/vProcess5"/>
    <dgm:cxn modelId="{EC900F91-1BB2-4093-B3FC-2E9C9EA7D54E}" type="presOf" srcId="{BC34EA85-D59E-49A7-B10B-FC47320A1D9B}" destId="{0C8BC958-2B0B-46CA-AFCB-3D41FF6E6FA8}" srcOrd="1" destOrd="0" presId="urn:microsoft.com/office/officeart/2005/8/layout/vProcess5"/>
    <dgm:cxn modelId="{C492F99E-81E2-44DE-8168-AB08038BCE17}" srcId="{80F8ECD3-FBBE-4F87-8D30-93D6960A351D}" destId="{BC34EA85-D59E-49A7-B10B-FC47320A1D9B}" srcOrd="3" destOrd="0" parTransId="{1FAF2BF4-C602-4203-B6B3-B1C1E0028D1A}" sibTransId="{79C95011-711B-412D-B6C1-7D481D144653}"/>
    <dgm:cxn modelId="{B33F80AE-2146-45E0-8758-F6A4CF906C34}" type="presOf" srcId="{C27E47EF-CEA9-4169-B815-3BA9B5A55985}" destId="{565FE095-7861-4319-A18F-D34556F36031}" srcOrd="0" destOrd="0" presId="urn:microsoft.com/office/officeart/2005/8/layout/vProcess5"/>
    <dgm:cxn modelId="{C090BDB0-CB42-4193-A8CA-31C820D22238}" type="presOf" srcId="{431FE1DD-703F-47EA-9501-27A1E9319CD3}" destId="{C237158E-DA37-411C-9A39-8491797A3524}" srcOrd="0" destOrd="0" presId="urn:microsoft.com/office/officeart/2005/8/layout/vProcess5"/>
    <dgm:cxn modelId="{57EB99B6-FEDA-4C4B-AE14-6D7B8F69F39D}" type="presOf" srcId="{C27E47EF-CEA9-4169-B815-3BA9B5A55985}" destId="{B0842817-E5D3-4F5C-844A-FA80E07008E0}" srcOrd="1" destOrd="0" presId="urn:microsoft.com/office/officeart/2005/8/layout/vProcess5"/>
    <dgm:cxn modelId="{4582EEBC-2935-46B3-8708-D6DA80C53EA7}" type="presOf" srcId="{7D7B8542-2F57-408C-8268-230D28564CE8}" destId="{2D7D59BD-A87A-420C-8E0F-D685C00DB781}" srcOrd="0" destOrd="0" presId="urn:microsoft.com/office/officeart/2005/8/layout/vProcess5"/>
    <dgm:cxn modelId="{5F93BBBF-D59B-409A-8187-A2720A56B89D}" type="presOf" srcId="{431FE1DD-703F-47EA-9501-27A1E9319CD3}" destId="{8B01523A-D5F7-4D43-98BD-1D2CD59500C2}" srcOrd="1" destOrd="0" presId="urn:microsoft.com/office/officeart/2005/8/layout/vProcess5"/>
    <dgm:cxn modelId="{5488F7D1-F3D0-4E27-9878-2E9D66A91D0E}" srcId="{80F8ECD3-FBBE-4F87-8D30-93D6960A351D}" destId="{7D7B8542-2F57-408C-8268-230D28564CE8}" srcOrd="0" destOrd="0" parTransId="{56B49790-5E37-475F-927A-95738386DDFA}" sibTransId="{48384E0B-907E-46BA-8CB9-5EAF89533FF5}"/>
    <dgm:cxn modelId="{584DF5F9-5FD6-4170-9BE9-12B0CAA47689}" type="presOf" srcId="{64F289A7-935B-4E60-9C4C-7C7C4034ED68}" destId="{64BBA11A-63DD-4007-86B7-675C7C929C21}" srcOrd="0" destOrd="0" presId="urn:microsoft.com/office/officeart/2005/8/layout/vProcess5"/>
    <dgm:cxn modelId="{A979D761-6ED1-4447-BB0B-89E67F149D0E}" type="presParOf" srcId="{B8A09E8D-063D-45E1-A274-A713D0C4EC98}" destId="{B6A013C6-C493-409A-ABC7-409CECE8384D}" srcOrd="0" destOrd="0" presId="urn:microsoft.com/office/officeart/2005/8/layout/vProcess5"/>
    <dgm:cxn modelId="{0A7AB2D9-BC87-4E27-BF11-B40241F80629}" type="presParOf" srcId="{B8A09E8D-063D-45E1-A274-A713D0C4EC98}" destId="{2D7D59BD-A87A-420C-8E0F-D685C00DB781}" srcOrd="1" destOrd="0" presId="urn:microsoft.com/office/officeart/2005/8/layout/vProcess5"/>
    <dgm:cxn modelId="{1EF54378-889F-4051-AB51-B2EE6778EEBD}" type="presParOf" srcId="{B8A09E8D-063D-45E1-A274-A713D0C4EC98}" destId="{565FE095-7861-4319-A18F-D34556F36031}" srcOrd="2" destOrd="0" presId="urn:microsoft.com/office/officeart/2005/8/layout/vProcess5"/>
    <dgm:cxn modelId="{67AE6E59-8C78-43E2-8457-05F63F1216E7}" type="presParOf" srcId="{B8A09E8D-063D-45E1-A274-A713D0C4EC98}" destId="{C237158E-DA37-411C-9A39-8491797A3524}" srcOrd="3" destOrd="0" presId="urn:microsoft.com/office/officeart/2005/8/layout/vProcess5"/>
    <dgm:cxn modelId="{AAFA4720-A887-44C7-A15C-9E931CD7080B}" type="presParOf" srcId="{B8A09E8D-063D-45E1-A274-A713D0C4EC98}" destId="{B7992368-D368-4FEB-9304-7F918CB97E81}" srcOrd="4" destOrd="0" presId="urn:microsoft.com/office/officeart/2005/8/layout/vProcess5"/>
    <dgm:cxn modelId="{0CE1FB79-3088-4625-A501-9CAA40DB64BC}" type="presParOf" srcId="{B8A09E8D-063D-45E1-A274-A713D0C4EC98}" destId="{5FD7E638-8A2E-4BFF-9F30-A1C72E5ED29D}" srcOrd="5" destOrd="0" presId="urn:microsoft.com/office/officeart/2005/8/layout/vProcess5"/>
    <dgm:cxn modelId="{9CF06925-3073-45D8-9ACB-8B834D23E08B}" type="presParOf" srcId="{B8A09E8D-063D-45E1-A274-A713D0C4EC98}" destId="{64BBA11A-63DD-4007-86B7-675C7C929C21}" srcOrd="6" destOrd="0" presId="urn:microsoft.com/office/officeart/2005/8/layout/vProcess5"/>
    <dgm:cxn modelId="{D57E6708-1AA1-4DD2-AC96-6CD796E63953}" type="presParOf" srcId="{B8A09E8D-063D-45E1-A274-A713D0C4EC98}" destId="{D6C10C5B-84E0-4A49-8413-C069A3C7687E}" srcOrd="7" destOrd="0" presId="urn:microsoft.com/office/officeart/2005/8/layout/vProcess5"/>
    <dgm:cxn modelId="{C6D6F468-8D88-46C5-8A89-90C27B1B4FBC}" type="presParOf" srcId="{B8A09E8D-063D-45E1-A274-A713D0C4EC98}" destId="{CAAA44C8-ABB2-4878-AB71-F4C31918190D}" srcOrd="8" destOrd="0" presId="urn:microsoft.com/office/officeart/2005/8/layout/vProcess5"/>
    <dgm:cxn modelId="{B204ADC8-9BEE-4C00-86AB-4D1027FB38C1}" type="presParOf" srcId="{B8A09E8D-063D-45E1-A274-A713D0C4EC98}" destId="{B0842817-E5D3-4F5C-844A-FA80E07008E0}" srcOrd="9" destOrd="0" presId="urn:microsoft.com/office/officeart/2005/8/layout/vProcess5"/>
    <dgm:cxn modelId="{2D6E6B5A-C4B6-4EEC-9B1B-3A40EE3EBA88}" type="presParOf" srcId="{B8A09E8D-063D-45E1-A274-A713D0C4EC98}" destId="{8B01523A-D5F7-4D43-98BD-1D2CD59500C2}" srcOrd="10" destOrd="0" presId="urn:microsoft.com/office/officeart/2005/8/layout/vProcess5"/>
    <dgm:cxn modelId="{9D209183-F01F-49A1-905F-B52221524817}" type="presParOf" srcId="{B8A09E8D-063D-45E1-A274-A713D0C4EC98}" destId="{0C8BC958-2B0B-46CA-AFCB-3D41FF6E6FA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91255-107D-41FA-9F1A-7E78BDB6A2C0}">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05189D-84BB-408B-8088-C430E8834A38}">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13958-148B-47F2-89EB-03C2ECF8FB0A}">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PLSS Preservation Committee Charter</a:t>
          </a:r>
        </a:p>
      </dsp:txBody>
      <dsp:txXfrm>
        <a:off x="1172126" y="90072"/>
        <a:ext cx="2114937" cy="897246"/>
      </dsp:txXfrm>
    </dsp:sp>
    <dsp:sp modelId="{FB375891-D24D-42D2-8A3F-B579D1D82AB1}">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1A841-85CC-4FBD-BC00-DBEF10667A3F}">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0831C-3F03-4576-934A-33060E8E97B1}">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Hire Surveyor Coordinator to work in MnGeo.</a:t>
          </a:r>
        </a:p>
      </dsp:txBody>
      <dsp:txXfrm>
        <a:off x="4745088" y="90072"/>
        <a:ext cx="2114937" cy="897246"/>
      </dsp:txXfrm>
    </dsp:sp>
    <dsp:sp modelId="{1E5B6D69-3019-4419-80F1-CC593DCA59C6}">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96E60E-2F86-407C-8B65-2732A5DAADC9}">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F4AE4-87A5-4024-9F5A-440B94B38498}">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Develop a model plan.</a:t>
          </a:r>
        </a:p>
      </dsp:txBody>
      <dsp:txXfrm>
        <a:off x="8318049" y="90072"/>
        <a:ext cx="2114937" cy="897246"/>
      </dsp:txXfrm>
    </dsp:sp>
    <dsp:sp modelId="{B84FB960-2A2F-457B-9110-07F32E31AC72}">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17B52-A144-4727-A4CB-2CBABADD0E1C}">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448626-ABAF-4DD0-A45B-6440C76BB632}">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Develop a Grant application.</a:t>
          </a:r>
        </a:p>
      </dsp:txBody>
      <dsp:txXfrm>
        <a:off x="1172126" y="1727045"/>
        <a:ext cx="2114937" cy="897246"/>
      </dsp:txXfrm>
    </dsp:sp>
    <dsp:sp modelId="{00889B33-5071-4F58-93BA-367E2E023341}">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8D9ADB-F323-4646-AA59-9841BFC863D2}">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0C4156-BFD5-4647-936F-A68C62423810}">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PLSS Data Standards </a:t>
          </a:r>
        </a:p>
      </dsp:txBody>
      <dsp:txXfrm>
        <a:off x="4745088" y="1727045"/>
        <a:ext cx="2114937" cy="897246"/>
      </dsp:txXfrm>
    </dsp:sp>
    <dsp:sp modelId="{BA92FF96-1ED8-41EF-B1F6-C12542FAB849}">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37D7A-2155-463F-B489-06E32120BDBE}">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48C38D-CA10-4B43-B2C2-A30B808019E6}">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Supplemental Budget Bill for next year</a:t>
          </a:r>
        </a:p>
      </dsp:txBody>
      <dsp:txXfrm>
        <a:off x="8318049" y="1727045"/>
        <a:ext cx="2114937" cy="897246"/>
      </dsp:txXfrm>
    </dsp:sp>
    <dsp:sp modelId="{4BB58AEC-B706-46EE-A325-3547CA196EE8}">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32526-019F-40A5-809C-65632D7B1458}">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3D8E7-91E9-4FAE-B248-61EE17D3FCD6}">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Outreach</a:t>
          </a:r>
        </a:p>
      </dsp:txBody>
      <dsp:txXfrm>
        <a:off x="1172126" y="3364019"/>
        <a:ext cx="2114937" cy="897246"/>
      </dsp:txXfrm>
    </dsp:sp>
    <dsp:sp modelId="{5A094379-8BD6-470B-8205-E706088322D6}">
      <dsp:nvSpPr>
        <dsp:cNvPr id="0" name=""/>
        <dsp:cNvSpPr/>
      </dsp:nvSpPr>
      <dsp:spPr>
        <a:xfrm>
          <a:off x="3655575" y="336401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556CE-B0F3-4D66-AA4A-6E0CE71F4E74}">
      <dsp:nvSpPr>
        <dsp:cNvPr id="0" name=""/>
        <dsp:cNvSpPr/>
      </dsp:nvSpPr>
      <dsp:spPr>
        <a:xfrm>
          <a:off x="3843996" y="3552441"/>
          <a:ext cx="520402" cy="52040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AC958-EBF9-4415-878D-E5CC2E99F967}">
      <dsp:nvSpPr>
        <dsp:cNvPr id="0" name=""/>
        <dsp:cNvSpPr/>
      </dsp:nvSpPr>
      <dsp:spPr>
        <a:xfrm>
          <a:off x="4745088"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a:t>Get all counties to apply.</a:t>
          </a:r>
        </a:p>
      </dsp:txBody>
      <dsp:txXfrm>
        <a:off x="4745088" y="3364019"/>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E1641-9844-4B86-A08F-DA5A3234BB31}">
      <dsp:nvSpPr>
        <dsp:cNvPr id="0" name=""/>
        <dsp:cNvSpPr/>
      </dsp:nvSpPr>
      <dsp:spPr>
        <a:xfrm>
          <a:off x="3428144" y="1141260"/>
          <a:ext cx="2449886" cy="2702851"/>
        </a:xfrm>
        <a:prstGeom prst="roundRect">
          <a:avLst/>
        </a:prstGeom>
        <a:solidFill>
          <a:srgbClr val="F3FBAB"/>
        </a:solidFill>
        <a:ln w="19050" cap="flat" cmpd="sng" algn="ctr">
          <a:solidFill>
            <a:srgbClr val="FFFF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cap="small" baseline="0" dirty="0">
              <a:solidFill>
                <a:schemeClr val="tx1"/>
              </a:solidFill>
            </a:rPr>
            <a:t>Environmental Risk Factors for a specific hazard</a:t>
          </a:r>
        </a:p>
      </dsp:txBody>
      <dsp:txXfrm>
        <a:off x="3547738" y="1260854"/>
        <a:ext cx="2210698" cy="2463663"/>
      </dsp:txXfrm>
    </dsp:sp>
    <dsp:sp modelId="{4375BE4E-C1BE-4BDD-AADE-11931C00AB6D}">
      <dsp:nvSpPr>
        <dsp:cNvPr id="0" name=""/>
        <dsp:cNvSpPr/>
      </dsp:nvSpPr>
      <dsp:spPr>
        <a:xfrm>
          <a:off x="2559391" y="2005100"/>
          <a:ext cx="897047" cy="927410"/>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678295" y="2363312"/>
        <a:ext cx="659239" cy="210986"/>
      </dsp:txXfrm>
    </dsp:sp>
    <dsp:sp modelId="{A42378E4-BF48-47A9-98B5-B91EDC43D878}">
      <dsp:nvSpPr>
        <dsp:cNvPr id="0" name=""/>
        <dsp:cNvSpPr/>
      </dsp:nvSpPr>
      <dsp:spPr>
        <a:xfrm>
          <a:off x="301410" y="1196793"/>
          <a:ext cx="2174946" cy="2641441"/>
        </a:xfrm>
        <a:prstGeom prst="roundRect">
          <a:avLst/>
        </a:prstGeom>
        <a:solidFill>
          <a:srgbClr val="BBE6FB"/>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cap="small" baseline="0" dirty="0">
              <a:solidFill>
                <a:schemeClr val="tx1"/>
              </a:solidFill>
            </a:rPr>
            <a:t>Vulnerability</a:t>
          </a:r>
        </a:p>
      </dsp:txBody>
      <dsp:txXfrm>
        <a:off x="407582" y="1302965"/>
        <a:ext cx="1962602" cy="2429097"/>
      </dsp:txXfrm>
    </dsp:sp>
    <dsp:sp modelId="{7C8231ED-E37F-4D92-A55C-8620564F6F13}">
      <dsp:nvSpPr>
        <dsp:cNvPr id="0" name=""/>
        <dsp:cNvSpPr/>
      </dsp:nvSpPr>
      <dsp:spPr>
        <a:xfrm>
          <a:off x="6024664" y="2115890"/>
          <a:ext cx="737142" cy="738126"/>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122372" y="2267944"/>
        <a:ext cx="541726" cy="434018"/>
      </dsp:txXfrm>
    </dsp:sp>
    <dsp:sp modelId="{F15A4E04-A646-4577-8A27-9D08979099F2}">
      <dsp:nvSpPr>
        <dsp:cNvPr id="0" name=""/>
        <dsp:cNvSpPr/>
      </dsp:nvSpPr>
      <dsp:spPr>
        <a:xfrm>
          <a:off x="6802180" y="1127429"/>
          <a:ext cx="2233463" cy="2573405"/>
        </a:xfrm>
        <a:prstGeom prst="roundRect">
          <a:avLst/>
        </a:prstGeom>
        <a:solidFill>
          <a:srgbClr val="A3EBA6"/>
        </a:solidFill>
        <a:ln w="19050" cap="flat" cmpd="sng" algn="ctr">
          <a:solidFill>
            <a:srgbClr val="00B05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cap="small" baseline="0" dirty="0">
              <a:solidFill>
                <a:schemeClr val="tx1"/>
              </a:solidFill>
            </a:rPr>
            <a:t>Impact</a:t>
          </a:r>
        </a:p>
      </dsp:txBody>
      <dsp:txXfrm>
        <a:off x="6911209" y="1236458"/>
        <a:ext cx="2015405" cy="2355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D59BD-A87A-420C-8E0F-D685C00DB781}">
      <dsp:nvSpPr>
        <dsp:cNvPr id="0" name=""/>
        <dsp:cNvSpPr/>
      </dsp:nvSpPr>
      <dsp:spPr>
        <a:xfrm>
          <a:off x="0" y="0"/>
          <a:ext cx="6895253" cy="122004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Air Quality:</a:t>
          </a:r>
          <a:r>
            <a:rPr lang="en-US" sz="2800" b="0" kern="1200" dirty="0">
              <a:solidFill>
                <a:schemeClr val="tx1"/>
              </a:solidFill>
            </a:rPr>
            <a:t> </a:t>
          </a:r>
        </a:p>
        <a:p>
          <a:pPr marL="0" lvl="0" indent="0" algn="l" defTabSz="1244600">
            <a:lnSpc>
              <a:spcPct val="90000"/>
            </a:lnSpc>
            <a:spcBef>
              <a:spcPct val="0"/>
            </a:spcBef>
            <a:spcAft>
              <a:spcPct val="35000"/>
            </a:spcAft>
            <a:buNone/>
          </a:pPr>
          <a:r>
            <a:rPr lang="en-US" sz="1400" b="0" kern="1200" dirty="0">
              <a:solidFill>
                <a:schemeClr val="tx1"/>
              </a:solidFill>
            </a:rPr>
            <a:t>Ozone, PM</a:t>
          </a:r>
          <a:r>
            <a:rPr lang="en-US" sz="1400" b="0" kern="1200" baseline="-25000" dirty="0">
              <a:solidFill>
                <a:schemeClr val="tx1"/>
              </a:solidFill>
            </a:rPr>
            <a:t>2.5</a:t>
          </a:r>
          <a:r>
            <a:rPr lang="en-US" sz="1400" b="0" kern="1200" dirty="0">
              <a:solidFill>
                <a:schemeClr val="tx1"/>
              </a:solidFill>
            </a:rPr>
            <a:t>, pollens &amp; allergens</a:t>
          </a:r>
        </a:p>
        <a:p>
          <a:pPr marL="0" lvl="0" indent="0" algn="l" defTabSz="1244600">
            <a:lnSpc>
              <a:spcPct val="90000"/>
            </a:lnSpc>
            <a:spcBef>
              <a:spcPct val="0"/>
            </a:spcBef>
            <a:spcAft>
              <a:spcPct val="35000"/>
            </a:spcAft>
            <a:buNone/>
          </a:pPr>
          <a:r>
            <a:rPr lang="en-US" sz="1400" b="0" kern="1200" dirty="0">
              <a:solidFill>
                <a:schemeClr val="tx1"/>
              </a:solidFill>
            </a:rPr>
            <a:t>Directly and indirectly caused by </a:t>
          </a:r>
          <a:r>
            <a:rPr lang="en-US" sz="1400" b="0" kern="1200" dirty="0">
              <a:solidFill>
                <a:schemeClr val="tx1"/>
              </a:solidFill>
              <a:latin typeface="Calibri" panose="020F0502020204030204" pitchFamily="34" charset="0"/>
            </a:rPr>
            <a:t>↑</a:t>
          </a:r>
          <a:r>
            <a:rPr lang="en-US" sz="1400" b="0" kern="1200" dirty="0">
              <a:solidFill>
                <a:schemeClr val="tx1"/>
              </a:solidFill>
            </a:rPr>
            <a:t> temperatures &amp;</a:t>
          </a:r>
          <a:r>
            <a:rPr lang="en-US" sz="1400" b="0" kern="1200" dirty="0">
              <a:solidFill>
                <a:schemeClr val="tx1"/>
              </a:solidFill>
              <a:latin typeface="Calibri" panose="020F0502020204030204" pitchFamily="34" charset="0"/>
            </a:rPr>
            <a:t>↑</a:t>
          </a:r>
          <a:r>
            <a:rPr lang="en-US" sz="1400" b="0" kern="1200" dirty="0">
              <a:solidFill>
                <a:schemeClr val="tx1"/>
              </a:solidFill>
              <a:latin typeface="Times New Roman" panose="02020603050405020304" pitchFamily="18" charset="0"/>
              <a:cs typeface="Times New Roman" panose="02020603050405020304" pitchFamily="18" charset="0"/>
            </a:rPr>
            <a:t> </a:t>
          </a:r>
          <a:r>
            <a:rPr lang="en-US" sz="1400" b="0" kern="1200" dirty="0">
              <a:solidFill>
                <a:schemeClr val="tx1"/>
              </a:solidFill>
            </a:rPr>
            <a:t>precipitation</a:t>
          </a:r>
        </a:p>
      </dsp:txBody>
      <dsp:txXfrm>
        <a:off x="35734" y="35734"/>
        <a:ext cx="5475633" cy="1148578"/>
      </dsp:txXfrm>
    </dsp:sp>
    <dsp:sp modelId="{565FE095-7861-4319-A18F-D34556F36031}">
      <dsp:nvSpPr>
        <dsp:cNvPr id="0" name=""/>
        <dsp:cNvSpPr/>
      </dsp:nvSpPr>
      <dsp:spPr>
        <a:xfrm>
          <a:off x="577477" y="1441873"/>
          <a:ext cx="6895253" cy="122004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Environmental Risk Factors:</a:t>
          </a:r>
        </a:p>
        <a:p>
          <a:pPr marL="0" lvl="0" indent="0" algn="l" defTabSz="711200">
            <a:lnSpc>
              <a:spcPct val="90000"/>
            </a:lnSpc>
            <a:spcBef>
              <a:spcPct val="0"/>
            </a:spcBef>
            <a:spcAft>
              <a:spcPct val="35000"/>
            </a:spcAft>
            <a:buNone/>
          </a:pPr>
          <a:r>
            <a:rPr lang="en-US" sz="1600" b="0" kern="1200" dirty="0">
              <a:solidFill>
                <a:schemeClr val="tx1"/>
              </a:solidFill>
            </a:rPr>
            <a:t>Concentrations of ozone, PM</a:t>
          </a:r>
          <a:r>
            <a:rPr lang="en-US" sz="1600" b="0" kern="1200" baseline="-25000" dirty="0">
              <a:solidFill>
                <a:schemeClr val="tx1"/>
              </a:solidFill>
            </a:rPr>
            <a:t>2.5</a:t>
          </a:r>
          <a:r>
            <a:rPr lang="en-US" sz="1600" b="0" kern="1200" dirty="0">
              <a:solidFill>
                <a:schemeClr val="tx1"/>
              </a:solidFill>
            </a:rPr>
            <a:t>, &amp; allergens, proximity to major roadways, extreme heat</a:t>
          </a:r>
        </a:p>
      </dsp:txBody>
      <dsp:txXfrm>
        <a:off x="613211" y="1477607"/>
        <a:ext cx="5453277" cy="1148578"/>
      </dsp:txXfrm>
    </dsp:sp>
    <dsp:sp modelId="{C237158E-DA37-411C-9A39-8491797A3524}">
      <dsp:nvSpPr>
        <dsp:cNvPr id="0" name=""/>
        <dsp:cNvSpPr/>
      </dsp:nvSpPr>
      <dsp:spPr>
        <a:xfrm>
          <a:off x="1146335" y="2883746"/>
          <a:ext cx="6895253" cy="122004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Vulnerabilities:</a:t>
          </a:r>
        </a:p>
        <a:p>
          <a:pPr marL="0" lvl="0" indent="0" algn="l" defTabSz="711200">
            <a:lnSpc>
              <a:spcPct val="90000"/>
            </a:lnSpc>
            <a:spcBef>
              <a:spcPct val="0"/>
            </a:spcBef>
            <a:spcAft>
              <a:spcPct val="35000"/>
            </a:spcAft>
            <a:buNone/>
          </a:pPr>
          <a:r>
            <a:rPr lang="en-US" sz="1600" b="0" kern="1200" dirty="0">
              <a:solidFill>
                <a:schemeClr val="tx1"/>
              </a:solidFill>
            </a:rPr>
            <a:t>Old &amp; young age, outdoor workers &amp; athletes, existing cardiovascular or respiratory diseases (COPD &amp; asthma)</a:t>
          </a:r>
        </a:p>
      </dsp:txBody>
      <dsp:txXfrm>
        <a:off x="1182069" y="2919480"/>
        <a:ext cx="5461896" cy="1148578"/>
      </dsp:txXfrm>
    </dsp:sp>
    <dsp:sp modelId="{B7992368-D368-4FEB-9304-7F918CB97E81}">
      <dsp:nvSpPr>
        <dsp:cNvPr id="0" name=""/>
        <dsp:cNvSpPr/>
      </dsp:nvSpPr>
      <dsp:spPr>
        <a:xfrm>
          <a:off x="1723813" y="4325620"/>
          <a:ext cx="6895253" cy="122004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Health Effects:</a:t>
          </a:r>
        </a:p>
        <a:p>
          <a:pPr marL="0" lvl="0" indent="0" algn="l" defTabSz="711200">
            <a:lnSpc>
              <a:spcPct val="90000"/>
            </a:lnSpc>
            <a:spcBef>
              <a:spcPct val="0"/>
            </a:spcBef>
            <a:spcAft>
              <a:spcPct val="35000"/>
            </a:spcAft>
            <a:buNone/>
          </a:pPr>
          <a:r>
            <a:rPr lang="en-US" sz="1600" b="0" kern="1200" dirty="0">
              <a:solidFill>
                <a:schemeClr val="tx1"/>
              </a:solidFill>
            </a:rPr>
            <a:t>Difficulty breathing, lung inflammation, exacerbation of COPD &amp; asthma, prolonged cough, chest illness, </a:t>
          </a:r>
          <a:r>
            <a:rPr lang="en-US" sz="1600" b="0" kern="1200" dirty="0">
              <a:solidFill>
                <a:schemeClr val="tx1"/>
              </a:solidFill>
              <a:latin typeface="Calibri" panose="020F0502020204030204" pitchFamily="34" charset="0"/>
            </a:rPr>
            <a:t>↑ </a:t>
          </a:r>
          <a:r>
            <a:rPr lang="en-US" sz="1600" b="0" kern="1200" dirty="0">
              <a:solidFill>
                <a:schemeClr val="tx1"/>
              </a:solidFill>
            </a:rPr>
            <a:t>risk of respiratory conditions</a:t>
          </a:r>
        </a:p>
      </dsp:txBody>
      <dsp:txXfrm>
        <a:off x="1759547" y="4361354"/>
        <a:ext cx="5453277" cy="1148578"/>
      </dsp:txXfrm>
    </dsp:sp>
    <dsp:sp modelId="{5FD7E638-8A2E-4BFF-9F30-A1C72E5ED29D}">
      <dsp:nvSpPr>
        <dsp:cNvPr id="0" name=""/>
        <dsp:cNvSpPr/>
      </dsp:nvSpPr>
      <dsp:spPr>
        <a:xfrm>
          <a:off x="6102223" y="934444"/>
          <a:ext cx="793030" cy="793030"/>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80655" y="934444"/>
        <a:ext cx="436166" cy="596755"/>
      </dsp:txXfrm>
    </dsp:sp>
    <dsp:sp modelId="{64BBA11A-63DD-4007-86B7-675C7C929C21}">
      <dsp:nvSpPr>
        <dsp:cNvPr id="0" name=""/>
        <dsp:cNvSpPr/>
      </dsp:nvSpPr>
      <dsp:spPr>
        <a:xfrm>
          <a:off x="6679700" y="2376318"/>
          <a:ext cx="793030" cy="793030"/>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858132" y="2376318"/>
        <a:ext cx="436166" cy="596755"/>
      </dsp:txXfrm>
    </dsp:sp>
    <dsp:sp modelId="{D6C10C5B-84E0-4A49-8413-C069A3C7687E}">
      <dsp:nvSpPr>
        <dsp:cNvPr id="0" name=""/>
        <dsp:cNvSpPr/>
      </dsp:nvSpPr>
      <dsp:spPr>
        <a:xfrm>
          <a:off x="7248559" y="3818191"/>
          <a:ext cx="793030" cy="793030"/>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26991" y="3818191"/>
        <a:ext cx="436166" cy="59675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5/25/2023</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5/25/2023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76978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356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2019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Sean</a:t>
            </a:r>
            <a:r>
              <a:rPr lang="en-US"/>
              <a:t> – 3DGeo Background</a:t>
            </a:r>
          </a:p>
          <a:p>
            <a:endParaRPr lang="en-US"/>
          </a:p>
          <a:p>
            <a:pPr marL="0" indent="0">
              <a:spcBef>
                <a:spcPts val="0"/>
              </a:spcBef>
              <a:buNone/>
            </a:pPr>
            <a:r>
              <a:rPr lang="en-US" b="1"/>
              <a:t>What is the GAC?</a:t>
            </a:r>
          </a:p>
          <a:p>
            <a:pPr>
              <a:spcBef>
                <a:spcPts val="0"/>
              </a:spcBef>
              <a:spcAft>
                <a:spcPts val="0"/>
              </a:spcAft>
            </a:pPr>
            <a:r>
              <a:rPr lang="en-US" sz="1200"/>
              <a:t>The Minnesota </a:t>
            </a:r>
            <a:r>
              <a:rPr lang="en-US" sz="1200" b="1" i="1"/>
              <a:t>Geospatial Advisory Council </a:t>
            </a:r>
            <a:r>
              <a:rPr lang="en-US" sz="1200"/>
              <a:t>is the coordinating body for the Minnesota geospatial community. </a:t>
            </a:r>
          </a:p>
          <a:p>
            <a:pPr>
              <a:spcBef>
                <a:spcPts val="0"/>
              </a:spcBef>
              <a:spcAft>
                <a:spcPts val="0"/>
              </a:spcAft>
            </a:pPr>
            <a:r>
              <a:rPr lang="en-US" sz="1200" b="1"/>
              <a:t>Cross-section of organizations </a:t>
            </a:r>
            <a:r>
              <a:rPr lang="en-US" sz="1200"/>
              <a:t>that include counties, cities, universities, business, nonprofit organizations, federal and state agencies, tribal government, and other stakeholder groups.</a:t>
            </a:r>
          </a:p>
          <a:p>
            <a:pPr marL="0" indent="0">
              <a:spcBef>
                <a:spcPts val="0"/>
              </a:spcBef>
              <a:spcAft>
                <a:spcPts val="0"/>
              </a:spcAft>
              <a:buNone/>
            </a:pPr>
            <a:endParaRPr lang="en-US" b="1"/>
          </a:p>
          <a:p>
            <a:pPr marL="0" indent="0">
              <a:buNone/>
            </a:pPr>
            <a:r>
              <a:rPr lang="en-US" b="1"/>
              <a:t>What is the 3D Geomatics Committee?</a:t>
            </a:r>
          </a:p>
          <a:p>
            <a:pPr>
              <a:spcBef>
                <a:spcPts val="0"/>
              </a:spcBef>
              <a:spcAft>
                <a:spcPts val="0"/>
              </a:spcAft>
            </a:pPr>
            <a:r>
              <a:rPr lang="en-US" sz="1200"/>
              <a:t>The </a:t>
            </a:r>
            <a:r>
              <a:rPr lang="en-US" sz="1200" b="1" i="1"/>
              <a:t>3D Geomatics Committee </a:t>
            </a:r>
            <a:r>
              <a:rPr lang="en-US" sz="1200"/>
              <a:t>(3DGeo) is a committee under GAC that works to identify and promote the need for planning, funding, acquisition, and management of three-dimensional geomatic data and derived products. </a:t>
            </a:r>
          </a:p>
          <a:p>
            <a:endParaRPr lang="en-US"/>
          </a:p>
          <a:p>
            <a:endParaRPr lang="en-US"/>
          </a:p>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4966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79823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21973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a:t>Rick Moore</a:t>
            </a:r>
          </a:p>
          <a:p>
            <a:pPr marL="171450" indent="-171450">
              <a:buFont typeface="Arial" panose="020B0604020202020204" pitchFamily="34" charset="0"/>
              <a:buChar char="•"/>
            </a:pPr>
            <a:r>
              <a:rPr lang="en-US" sz="2000"/>
              <a:t>LiDAR Data Steward and Watershed Data Steward</a:t>
            </a:r>
          </a:p>
          <a:p>
            <a:pPr marL="171450" indent="-171450">
              <a:buFont typeface="Arial" panose="020B0604020202020204" pitchFamily="34" charset="0"/>
              <a:buChar char="•"/>
            </a:pPr>
            <a:r>
              <a:rPr lang="en-US" sz="2000"/>
              <a:t>Involved in DEM Hydro-modification for past 10 years – 5 with the MNIT @ MN DNR</a:t>
            </a:r>
          </a:p>
          <a:p>
            <a:pPr marL="171450" indent="-171450">
              <a:buFont typeface="Arial" panose="020B0604020202020204" pitchFamily="34" charset="0"/>
              <a:buChar char="•"/>
            </a:pPr>
            <a:r>
              <a:rPr lang="en-US" sz="2000"/>
              <a:t>Co-Chair the Hydro-geomorphology Workgroup and Chair the DEM Hydro-modification Subgroup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10932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8608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74068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23183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84816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Goodhue County High Resolution DEM - Breachline pilot project: Pilot project to inform future efforts of using existing breachlines with the high-resolution DEMs from the current Lidar collect.  Lessons learned and best practices from the research will help inform future DEM hydro-modification projects.  A research paper detailing the study area, data, methods and conclusions is in process and will be available in last quarter of 2022.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316781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Goodhue County High Resolution DEM - Breachline pilot project: Pilot project to inform future efforts of using existing breachlines with the high-resolution DEMs from the current Lidar collect.  Lessons learned and best practices from the research will help inform future DEM hydro-modification projects.  A research paper detailing the study area, data, methods and conclusions is in process and will be available in last quarter of 2022.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31501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NeueHaasGroteskText Std"/>
              </a:rPr>
              <a:t>Numerous collateral</a:t>
            </a:r>
            <a:r>
              <a:rPr lang="en-US" baseline="0">
                <a:latin typeface="NeueHaasGroteskText Std"/>
              </a:rPr>
              <a:t> data are used to determine if there is a culvert crossing at a specific location.  One of the best datasets is legacy </a:t>
            </a:r>
            <a:r>
              <a:rPr lang="en-US" baseline="0" err="1">
                <a:latin typeface="NeueHaasGroteskText Std"/>
              </a:rPr>
              <a:t>breachlines</a:t>
            </a:r>
            <a:r>
              <a:rPr lang="en-US" baseline="0">
                <a:latin typeface="NeueHaasGroteskText Std"/>
              </a:rPr>
              <a:t>.  The other and what I want to speak to is the new high resolution </a:t>
            </a:r>
            <a:r>
              <a:rPr lang="en-US" baseline="0" err="1">
                <a:latin typeface="NeueHaasGroteskText Std"/>
              </a:rPr>
              <a:t>dem</a:t>
            </a:r>
            <a:r>
              <a:rPr lang="en-US">
                <a:latin typeface="NeueHaasGroteskText Std"/>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59921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NeueHaasGroteskText Std"/>
              </a:rPr>
              <a:t>Determining the resolution of the dem that will be used for processing, right at the start of the project, will be helpful in that the new high resolution dem will require more computer processing power for hydro-modification than a 3 meter dem.   </a:t>
            </a:r>
          </a:p>
          <a:p>
            <a:endParaRPr lang="en-US">
              <a:latin typeface="NeueHaasGroteskText Std"/>
            </a:endParaRPr>
          </a:p>
          <a:p>
            <a:r>
              <a:rPr lang="en-US">
                <a:latin typeface="NeueHaasGroteskText Std"/>
              </a:rPr>
              <a:t>Factors in this decision include  1) time and budget   2) computer processing capabilities. </a:t>
            </a:r>
          </a:p>
          <a:p>
            <a:endParaRPr lang="en-US">
              <a:latin typeface="NeueHaasGroteskText Std"/>
            </a:endParaRPr>
          </a:p>
          <a:p>
            <a:r>
              <a:rPr lang="en-US">
                <a:latin typeface="NeueHaasGroteskText Std"/>
              </a:rPr>
              <a:t>The</a:t>
            </a:r>
            <a:r>
              <a:rPr lang="en-US" baseline="0">
                <a:latin typeface="NeueHaasGroteskText Std"/>
              </a:rPr>
              <a:t> pilot project consisted of one HUC12 (</a:t>
            </a:r>
            <a:r>
              <a:rPr lang="en-US" baseline="0" err="1">
                <a:latin typeface="NeueHaasGroteskText Std"/>
              </a:rPr>
              <a:t>subwatershed</a:t>
            </a:r>
            <a:r>
              <a:rPr lang="en-US" baseline="0">
                <a:latin typeface="NeueHaasGroteskText Std"/>
              </a:rPr>
              <a:t>).   </a:t>
            </a:r>
            <a:r>
              <a:rPr lang="en-US">
                <a:latin typeface="NeueHaasGroteskText Std"/>
              </a:rPr>
              <a:t>Results of hydro-modifying</a:t>
            </a:r>
            <a:r>
              <a:rPr lang="en-US" baseline="0">
                <a:latin typeface="NeueHaasGroteskText Std"/>
              </a:rPr>
              <a:t> both </a:t>
            </a:r>
            <a:r>
              <a:rPr lang="en-US" baseline="0" err="1">
                <a:latin typeface="NeueHaasGroteskText Std"/>
              </a:rPr>
              <a:t>dems</a:t>
            </a:r>
            <a:r>
              <a:rPr lang="en-US" baseline="0">
                <a:latin typeface="NeueHaasGroteskText Std"/>
              </a:rPr>
              <a:t> shows there is significant difference in processing time. </a:t>
            </a:r>
            <a:endParaRPr lang="en-US">
              <a:latin typeface="NeueHaasGroteskText Std"/>
            </a:endParaRPr>
          </a:p>
          <a:p>
            <a:endParaRPr lang="en-US">
              <a:latin typeface="NeueHaasGroteskText Std"/>
            </a:endParaRPr>
          </a:p>
          <a:p>
            <a:endParaRPr lang="en-US">
              <a:latin typeface="NeueHaasGroteskText Std"/>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1488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616523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LiDAR did it’s job</a:t>
            </a:r>
          </a:p>
          <a:p>
            <a:r>
              <a:rPr lang="en-US" err="1"/>
              <a:t>hDEMs</a:t>
            </a:r>
            <a:r>
              <a:rPr lang="en-US"/>
              <a:t> are foundational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Proper replication of landscape hydrology in DEMs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10"/>
              <a:t>Tools &amp; Models have </a:t>
            </a:r>
            <a:r>
              <a:rPr lang="en-US" sz="1200" b="1" spc="110">
                <a:solidFill>
                  <a:srgbClr val="FFFF00"/>
                </a:solidFill>
              </a:rPr>
              <a:t>dependencies</a:t>
            </a:r>
            <a:r>
              <a:rPr lang="en-US" sz="1200" spc="110"/>
              <a:t> on foundational hydrography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10"/>
              <a:t>Build awareness for discussion - Continue to build recognition and support for statewide foundational NXG-Hydro.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7BBA8-6201-4DBA-AC56-2C0E82A4DE0F}"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6218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782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1550272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2746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2430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Ramsey County Staff used GIS to create the </a:t>
            </a:r>
            <a:r>
              <a:rPr lang="en-US" dirty="0" err="1"/>
              <a:t>Vulnerabilty</a:t>
            </a:r>
            <a:r>
              <a:rPr lang="en-US" dirty="0"/>
              <a:t> index in 2016 and are currently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90313-6589-4407-9AC0-8308E96A8C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419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696913"/>
            <a:ext cx="1890712" cy="1063625"/>
          </a:xfrm>
        </p:spPr>
      </p:sp>
      <p:sp>
        <p:nvSpPr>
          <p:cNvPr id="3" name="Notes Placeholder 2"/>
          <p:cNvSpPr>
            <a:spLocks noGrp="1"/>
          </p:cNvSpPr>
          <p:nvPr>
            <p:ph type="body" idx="1"/>
          </p:nvPr>
        </p:nvSpPr>
        <p:spPr/>
        <p:txBody>
          <a:bodyPr/>
          <a:lstStyle/>
          <a:p>
            <a:r>
              <a:rPr lang="en-US" dirty="0"/>
              <a:t>Saint Paul – Ramsey County</a:t>
            </a:r>
            <a:r>
              <a:rPr lang="en-US" baseline="0" dirty="0"/>
              <a:t> Public Health has, as one of its key strategic goals, to assess and plan for public health impacts of climate change. A first step was to scope out public health issues through an evolution completed in 2014, which identified those health issues for future analysis. In 2015 we prepared a vulnerability assessment, which will be reviewed and updated on a regular basis. This assessment provides a basis for Department planning.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C6092D-6DB4-4138-ABC6-726428E7C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828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CCVA consisted of both quantitative and qualitative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quantitative portion used GIS and spatial data to identify regions in Ramsey County with environmental risk factors as well as show where people vulnerable to the effects of climate hazards reside.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the absence of sound spatial data or when mapping was not possible, a qualitative assessment was conducted.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qualitative assessment is not ideal, it nevertheless highlights the need to address particular health impacts of climate change, such as its effects on mental health or within the refugee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SPRCPH acknowledges the need for these data at the sub-county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this CCVA is to be updated regularly, there will hopefully be ample opportunity to include these data as they become available.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7E24B-7C42-4D1A-BB20-D57CED396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62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696913"/>
            <a:ext cx="1890712" cy="1063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terms, </a:t>
            </a:r>
            <a:r>
              <a:rPr lang="en-US" sz="1200" i="1" kern="1200" dirty="0">
                <a:solidFill>
                  <a:schemeClr val="tx1"/>
                </a:solidFill>
                <a:effectLst/>
                <a:latin typeface="+mn-lt"/>
                <a:ea typeface="+mn-ea"/>
                <a:cs typeface="+mn-cs"/>
              </a:rPr>
              <a:t>hazard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vulnerability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environmental risk factor</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impact</a:t>
            </a:r>
            <a:r>
              <a:rPr lang="en-US" sz="1200" kern="1200" dirty="0">
                <a:solidFill>
                  <a:schemeClr val="tx1"/>
                </a:solidFill>
                <a:effectLst/>
                <a:latin typeface="+mn-lt"/>
                <a:ea typeface="+mn-ea"/>
                <a:cs typeface="+mn-cs"/>
              </a:rPr>
              <a:t> are used frequently in this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MDH, a </a:t>
            </a:r>
            <a:r>
              <a:rPr lang="en-US" sz="1200" i="1" kern="1200" dirty="0">
                <a:solidFill>
                  <a:schemeClr val="tx1"/>
                </a:solidFill>
                <a:effectLst/>
                <a:latin typeface="+mn-lt"/>
                <a:ea typeface="+mn-ea"/>
                <a:cs typeface="+mn-cs"/>
              </a:rPr>
              <a:t>hazard</a:t>
            </a:r>
            <a:r>
              <a:rPr lang="en-US" sz="1200" kern="1200" dirty="0">
                <a:solidFill>
                  <a:schemeClr val="tx1"/>
                </a:solidFill>
                <a:effectLst/>
                <a:latin typeface="+mn-lt"/>
                <a:ea typeface="+mn-ea"/>
                <a:cs typeface="+mn-cs"/>
              </a:rPr>
              <a:t> refers to a weather event (e.g., violent storm or extreme heat), an environmental condition (e.g., compromised water quality), or biological threat (e.g., vector-borne disease) which can harm individuals, property, ecosystems, or livelihoods (MDH, 2014a).</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Environmental risk factors</a:t>
            </a:r>
            <a:r>
              <a:rPr lang="en-US" sz="1200" kern="1200" dirty="0">
                <a:solidFill>
                  <a:schemeClr val="tx1"/>
                </a:solidFill>
                <a:effectLst/>
                <a:latin typeface="+mn-lt"/>
                <a:ea typeface="+mn-ea"/>
                <a:cs typeface="+mn-cs"/>
              </a:rPr>
              <a:t> refer to aspects of the environment that could increase the negative impact of a climate hazard.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are </a:t>
            </a:r>
            <a:r>
              <a:rPr lang="en-US" sz="1200" u="sng" kern="1200" dirty="0">
                <a:solidFill>
                  <a:schemeClr val="tx1"/>
                </a:solidFill>
                <a:effectLst/>
                <a:latin typeface="+mn-lt"/>
                <a:ea typeface="+mn-ea"/>
                <a:cs typeface="+mn-cs"/>
              </a:rPr>
              <a:t>independent</a:t>
            </a:r>
            <a:r>
              <a:rPr lang="en-US" sz="1200" kern="1200" dirty="0">
                <a:solidFill>
                  <a:schemeClr val="tx1"/>
                </a:solidFill>
                <a:effectLst/>
                <a:latin typeface="+mn-lt"/>
                <a:ea typeface="+mn-ea"/>
                <a:cs typeface="+mn-cs"/>
              </a:rPr>
              <a:t> of the characteristics of the individuals living there.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In other words, they are factors that would increase the severity of the hazard’s impact, regardless of individual vulnerability factors.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extreme heat is a climate hazard. Environmental risk factors that increase the severity of extreme heat in an area would be: reduced air quality, a high ratio of impervious surfaces to trees and greenery, and large distances to cooling centers and emergency medical services. Indicators of vulnerability (person-specific) would be working outdoors, living with chronic illnesses, experiencing poverty, and being elderly or very young. Therefore, given the presence of several environmental risk factors AND individual vulnerabilities, the impact of extreme heat to the people in that area would be very great.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7E24B-7C42-4D1A-BB20-D57CED396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218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696913"/>
            <a:ext cx="1890712" cy="1063625"/>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The three main climate trends of concern in Minnesota (i.e., increase in average temperatures, increase in days with high dew points, and changes in precipitation) can directly and indirectly affect the air quality in Ramsey County.</a:t>
            </a:r>
          </a:p>
          <a:p>
            <a:r>
              <a:rPr lang="en-US" sz="1200" kern="1200" dirty="0">
                <a:solidFill>
                  <a:schemeClr val="tx1"/>
                </a:solidFill>
                <a:effectLst/>
                <a:latin typeface="+mn-lt"/>
                <a:ea typeface="+mn-ea"/>
                <a:cs typeface="+mn-cs"/>
              </a:rPr>
              <a:t>Three factors of poor air quality negatively impact human health in Ramsey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levels of ground-level ozone, especially in the summer.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levels of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(particulate matter 2.5 microns in diameter or less)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Increased levels of pollens and allergens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increased levels of ozone,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and allergens lead to an overall poorer air quality in Ramsey County.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Generally, Minnesota has good air quality, which has improved over the past two decades. However, current levels of pollutants still contribute to health impacts (MPCA, 2015a). While, it should be noted that ozone and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levels are generally low in Minnesota, higher concentrations of these pollutants are found in the metro area, largely due to increased concentrations of people, transportation systems, and industrial processes.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changing climate and/or stricter air quality standards could rapidly change the air quality status quo in the metro area. For instance, increasing summer temperatures may catalyze ozone production and stimulate VOC emissions from various sources. In addition, increasing temperatures could indirectly increase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due to amplified energy demands for air conditioning and other needs (MDH, 2014a). </a:t>
            </a:r>
          </a:p>
          <a:p>
            <a:endParaRPr lang="en-US" dirty="0"/>
          </a:p>
          <a:p>
            <a:r>
              <a:rPr lang="en-US" sz="1200" kern="1200" dirty="0">
                <a:solidFill>
                  <a:schemeClr val="tx1"/>
                </a:solidFill>
                <a:effectLst/>
                <a:latin typeface="+mn-lt"/>
                <a:ea typeface="+mn-ea"/>
                <a:cs typeface="+mn-cs"/>
              </a:rPr>
              <a:t>Three environmental risk factors were used to describe the potential severity of poor air quality in Ramsey County. These factors included: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Average concentration of ozone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Average concentration of PM</a:t>
            </a:r>
            <a:r>
              <a:rPr lang="en-US" sz="1200" kern="1200" baseline="-25000" dirty="0">
                <a:solidFill>
                  <a:schemeClr val="tx1"/>
                </a:solidFill>
                <a:effectLst/>
                <a:latin typeface="+mn-lt"/>
                <a:ea typeface="+mn-ea"/>
                <a:cs typeface="+mn-cs"/>
              </a:rPr>
              <a:t>2.5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Proximity to major roadways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Base Vulnerabilities: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Occupied housing units without phone access</a:t>
            </a:r>
          </a:p>
          <a:p>
            <a:pPr lvl="1"/>
            <a:r>
              <a:rPr lang="en-US" sz="1200" kern="1200" dirty="0">
                <a:solidFill>
                  <a:schemeClr val="tx1"/>
                </a:solidFill>
                <a:effectLst/>
                <a:latin typeface="+mn-lt"/>
                <a:ea typeface="+mn-ea"/>
                <a:cs typeface="+mn-cs"/>
              </a:rPr>
              <a:t>Occupied housing units without vehicle access</a:t>
            </a:r>
          </a:p>
          <a:p>
            <a:pPr lvl="1"/>
            <a:r>
              <a:rPr lang="en-US" sz="1200" kern="1200" dirty="0">
                <a:solidFill>
                  <a:schemeClr val="tx1"/>
                </a:solidFill>
                <a:effectLst/>
                <a:latin typeface="+mn-lt"/>
                <a:ea typeface="+mn-ea"/>
                <a:cs typeface="+mn-cs"/>
              </a:rPr>
              <a:t>Occupied housing units in multifamily housing</a:t>
            </a:r>
          </a:p>
          <a:p>
            <a:pPr lvl="1"/>
            <a:r>
              <a:rPr lang="en-US" sz="1200" kern="1200" dirty="0">
                <a:solidFill>
                  <a:schemeClr val="tx1"/>
                </a:solidFill>
                <a:effectLst/>
                <a:latin typeface="+mn-lt"/>
                <a:ea typeface="+mn-ea"/>
                <a:cs typeface="+mn-cs"/>
              </a:rPr>
              <a:t>Occupied mobile homes</a:t>
            </a:r>
          </a:p>
          <a:p>
            <a:pPr lvl="1"/>
            <a:r>
              <a:rPr lang="en-US" sz="1200" kern="1200" dirty="0">
                <a:solidFill>
                  <a:schemeClr val="tx1"/>
                </a:solidFill>
                <a:effectLst/>
                <a:latin typeface="+mn-lt"/>
                <a:ea typeface="+mn-ea"/>
                <a:cs typeface="+mn-cs"/>
              </a:rPr>
              <a:t>Population 25+ without a high school diploma</a:t>
            </a:r>
          </a:p>
          <a:p>
            <a:pPr lvl="1"/>
            <a:r>
              <a:rPr lang="en-US" sz="1200" kern="1200" dirty="0">
                <a:solidFill>
                  <a:schemeClr val="tx1"/>
                </a:solidFill>
                <a:effectLst/>
                <a:latin typeface="+mn-lt"/>
                <a:ea typeface="+mn-ea"/>
                <a:cs typeface="+mn-cs"/>
              </a:rPr>
              <a:t>Population 16+ who walk or bike to work</a:t>
            </a:r>
          </a:p>
          <a:p>
            <a:pPr lvl="1"/>
            <a:r>
              <a:rPr lang="en-US" sz="1200" kern="1200" dirty="0">
                <a:solidFill>
                  <a:schemeClr val="tx1"/>
                </a:solidFill>
                <a:effectLst/>
                <a:latin typeface="+mn-lt"/>
                <a:ea typeface="+mn-ea"/>
                <a:cs typeface="+mn-cs"/>
              </a:rPr>
              <a:t>Population 65+ &amp; living alone</a:t>
            </a:r>
          </a:p>
          <a:p>
            <a:pPr lvl="1"/>
            <a:r>
              <a:rPr lang="en-US" sz="1200" kern="1200" dirty="0">
                <a:solidFill>
                  <a:schemeClr val="tx1"/>
                </a:solidFill>
                <a:effectLst/>
                <a:latin typeface="+mn-lt"/>
                <a:ea typeface="+mn-ea"/>
                <a:cs typeface="+mn-cs"/>
              </a:rPr>
              <a:t>Population 5+ who speak English &lt; “very well”</a:t>
            </a:r>
          </a:p>
          <a:p>
            <a:pPr lvl="1"/>
            <a:r>
              <a:rPr lang="en-US" sz="1200" kern="1200" dirty="0">
                <a:solidFill>
                  <a:schemeClr val="tx1"/>
                </a:solidFill>
                <a:effectLst/>
                <a:latin typeface="+mn-lt"/>
                <a:ea typeface="+mn-ea"/>
                <a:cs typeface="+mn-cs"/>
              </a:rPr>
              <a:t>Population that works outdoors</a:t>
            </a:r>
          </a:p>
          <a:p>
            <a:pPr lvl="1"/>
            <a:r>
              <a:rPr lang="en-US" sz="1200" kern="1200" dirty="0">
                <a:solidFill>
                  <a:schemeClr val="tx1"/>
                </a:solidFill>
                <a:effectLst/>
                <a:latin typeface="+mn-lt"/>
                <a:ea typeface="+mn-ea"/>
                <a:cs typeface="+mn-cs"/>
              </a:rPr>
              <a:t>Population living below 200% of poverty threshold</a:t>
            </a:r>
          </a:p>
          <a:p>
            <a:pPr lvl="1"/>
            <a:r>
              <a:rPr lang="en-US" sz="1200" kern="1200" dirty="0">
                <a:solidFill>
                  <a:schemeClr val="tx1"/>
                </a:solidFill>
                <a:effectLst/>
                <a:latin typeface="+mn-lt"/>
                <a:ea typeface="+mn-ea"/>
                <a:cs typeface="+mn-cs"/>
              </a:rPr>
              <a:t>Population under 5 years</a:t>
            </a:r>
          </a:p>
          <a:p>
            <a:pPr lvl="1"/>
            <a:r>
              <a:rPr lang="en-US" sz="1200" kern="1200" dirty="0">
                <a:solidFill>
                  <a:schemeClr val="tx1"/>
                </a:solidFill>
                <a:effectLst/>
                <a:latin typeface="+mn-lt"/>
                <a:ea typeface="+mn-ea"/>
                <a:cs typeface="+mn-cs"/>
              </a:rPr>
              <a:t>Population 85+</a:t>
            </a:r>
          </a:p>
          <a:p>
            <a:pPr lvl="0"/>
            <a:r>
              <a:rPr lang="en-US" sz="1200" b="1" kern="1200" dirty="0">
                <a:solidFill>
                  <a:schemeClr val="tx1"/>
                </a:solidFill>
                <a:effectLst/>
                <a:latin typeface="+mn-lt"/>
                <a:ea typeface="+mn-ea"/>
                <a:cs typeface="+mn-cs"/>
              </a:rPr>
              <a:t>Additional Hazard-Specific Vulnerabilities: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Age-adjusted rates of COPD-related hospitalizations</a:t>
            </a:r>
          </a:p>
          <a:p>
            <a:pPr lvl="1"/>
            <a:r>
              <a:rPr lang="en-US" sz="1200" kern="1200" dirty="0">
                <a:solidFill>
                  <a:schemeClr val="tx1"/>
                </a:solidFill>
                <a:effectLst/>
                <a:latin typeface="+mn-lt"/>
                <a:ea typeface="+mn-ea"/>
                <a:cs typeface="+mn-cs"/>
              </a:rPr>
              <a:t>Age-adjusted rates of asthma-related hospitalizations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7E24B-7C42-4D1A-BB20-D57CED396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905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base vulnerability was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Base vulnerability</a:t>
            </a:r>
            <a:r>
              <a:rPr lang="en-US" sz="1200" kern="1200" dirty="0">
                <a:solidFill>
                  <a:schemeClr val="tx1"/>
                </a:solidFill>
                <a:effectLst/>
                <a:latin typeface="+mn-lt"/>
                <a:ea typeface="+mn-ea"/>
                <a:cs typeface="+mn-cs"/>
              </a:rPr>
              <a:t>, in this case, refers to the set of characteristics in individuals that are, more or less, equally problematic across all climate hazards relevant to Ramsey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This set of indicators created a foundation to which specific vulnerabilities were added when assessing a given hazard.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additional vulnerability is called </a:t>
            </a:r>
            <a:r>
              <a:rPr lang="en-US" sz="1200" i="1" kern="1200" dirty="0">
                <a:solidFill>
                  <a:schemeClr val="tx1"/>
                </a:solidFill>
                <a:effectLst/>
                <a:latin typeface="+mn-lt"/>
                <a:ea typeface="+mn-ea"/>
                <a:cs typeface="+mn-cs"/>
              </a:rPr>
              <a:t>hazard-specific vulnerability</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Together, base vulnerability and hazard-specific vulnerability combined to determine overall vulnerability.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For instance, vulnerability due to air quality consisted of base vulnerability with additional specific vulnerability indicators, such as age-adjusted rates of hospital visits for chronic obstructive pulmonary disease (COPD) and asthma.</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Socioeconomic status</a:t>
            </a:r>
          </a:p>
          <a:p>
            <a:pPr lvl="0"/>
            <a:r>
              <a:rPr lang="en-US" sz="1200" kern="1200" dirty="0">
                <a:solidFill>
                  <a:schemeClr val="tx1"/>
                </a:solidFill>
                <a:effectLst/>
                <a:latin typeface="+mn-lt"/>
                <a:ea typeface="+mn-ea"/>
                <a:cs typeface="+mn-cs"/>
              </a:rPr>
              <a:t>Age</a:t>
            </a:r>
          </a:p>
          <a:p>
            <a:pPr lvl="0"/>
            <a:r>
              <a:rPr lang="en-US" sz="1200" kern="1200" dirty="0">
                <a:solidFill>
                  <a:schemeClr val="tx1"/>
                </a:solidFill>
                <a:effectLst/>
                <a:latin typeface="+mn-lt"/>
                <a:ea typeface="+mn-ea"/>
                <a:cs typeface="+mn-cs"/>
              </a:rPr>
              <a:t>Barriers in communication</a:t>
            </a:r>
          </a:p>
          <a:p>
            <a:pPr lvl="0"/>
            <a:r>
              <a:rPr lang="en-US" sz="1200" kern="1200" dirty="0">
                <a:solidFill>
                  <a:schemeClr val="tx1"/>
                </a:solidFill>
                <a:effectLst/>
                <a:latin typeface="+mn-lt"/>
                <a:ea typeface="+mn-ea"/>
                <a:cs typeface="+mn-cs"/>
              </a:rPr>
              <a:t>Mobility</a:t>
            </a:r>
          </a:p>
          <a:p>
            <a:pPr lvl="0"/>
            <a:r>
              <a:rPr lang="en-US" sz="1200" kern="1200" dirty="0">
                <a:solidFill>
                  <a:schemeClr val="tx1"/>
                </a:solidFill>
                <a:effectLst/>
                <a:latin typeface="+mn-lt"/>
                <a:ea typeface="+mn-ea"/>
                <a:cs typeface="+mn-cs"/>
              </a:rPr>
              <a:t>Additional factors, such as housing situation and outdoor employment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7E24B-7C42-4D1A-BB20-D57CED396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690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full impact assessment for poor air quality included both environmental risk factors for poor air quality in Ramsey County as well as the outlined individual vulnerabilities.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Areas with warmer colors (red and orange) indicate regions where poor air quality will likely have a stronger impact relative to the rest of the county.</a:t>
            </a:r>
          </a:p>
          <a:p>
            <a:endParaRPr lang="en-US" dirty="0"/>
          </a:p>
          <a:p>
            <a:r>
              <a:rPr lang="en-US" sz="1200" kern="1200" dirty="0">
                <a:solidFill>
                  <a:schemeClr val="tx1"/>
                </a:solidFill>
                <a:effectLst/>
                <a:latin typeface="+mn-lt"/>
                <a:ea typeface="+mn-ea"/>
                <a:cs typeface="+mn-cs"/>
              </a:rPr>
              <a:t>The impact of poor air quality follows a pattern roughly similar to that of extreme heat.  Most of Ramsey County is vulnerable to health effects associated with poor air quality, with those most vulnerable located near major roadways. Populations, such as the young, elderly, and those with respiratory difficulties, are most vulnerable to poor air quality.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7E24B-7C42-4D1A-BB20-D57CED396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675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101448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20191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 = Center of Government in Minnesota.  However, Lidar acquisition is representative of stakeholders across the entire state serving all disciplines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91211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08000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58810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54947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This slide identifies what we served with Gen-1 data and will serve with Gen-2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45842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09701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Sean</a:t>
            </a:r>
            <a:r>
              <a:rPr lang="en-US"/>
              <a:t> – 3DGeo Background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827552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743766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206764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254ba005b7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254ba005b7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g2254ba005b7_0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254ba005b7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254ba005b7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54ba005b7_0_6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54ba005b7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schools in Minnesota with an Esri ArcGIS Online School Bundle.  While definitely not the only way to use GIS, or Digital Mapping (since GIS is not a common term) - we find that the Esri tools are a good way to scaffold schools into using GIS. </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54ba005b7_0_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254ba005b7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254ba005b7_0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254ba005b7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90000"/>
              </a:lnSpc>
              <a:spcBef>
                <a:spcPts val="90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GeoInquiries</a:t>
            </a:r>
            <a:endParaRPr sz="1500">
              <a:solidFill>
                <a:srgbClr val="595959"/>
              </a:solidFill>
              <a:latin typeface="Corbel"/>
              <a:ea typeface="Corbel"/>
              <a:cs typeface="Corbel"/>
              <a:sym typeface="Corbel"/>
            </a:endParaRPr>
          </a:p>
          <a:p>
            <a:pPr marL="457200" lvl="0" indent="-317500" algn="l" rtl="0">
              <a:lnSpc>
                <a:spcPct val="90000"/>
              </a:lnSpc>
              <a:spcBef>
                <a:spcPts val="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Map Competition</a:t>
            </a:r>
            <a:endParaRPr sz="1500">
              <a:solidFill>
                <a:srgbClr val="595959"/>
              </a:solidFill>
              <a:latin typeface="Corbel"/>
              <a:ea typeface="Corbel"/>
              <a:cs typeface="Corbel"/>
              <a:sym typeface="Corbel"/>
            </a:endParaRPr>
          </a:p>
          <a:p>
            <a:pPr marL="457200" lvl="0" indent="-317500" algn="l" rtl="0">
              <a:lnSpc>
                <a:spcPct val="90000"/>
              </a:lnSpc>
              <a:spcBef>
                <a:spcPts val="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StoryMaps</a:t>
            </a:r>
            <a:endParaRPr sz="1500">
              <a:solidFill>
                <a:srgbClr val="595959"/>
              </a:solidFill>
              <a:latin typeface="Corbel"/>
              <a:ea typeface="Corbel"/>
              <a:cs typeface="Corbel"/>
              <a:sym typeface="Corbel"/>
            </a:endParaRPr>
          </a:p>
          <a:p>
            <a:pPr marL="457200" lvl="0" indent="-317500" algn="l" rtl="0">
              <a:lnSpc>
                <a:spcPct val="90000"/>
              </a:lnSpc>
              <a:spcBef>
                <a:spcPts val="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Projects</a:t>
            </a:r>
            <a:endParaRPr sz="1500">
              <a:solidFill>
                <a:srgbClr val="595959"/>
              </a:solidFill>
              <a:latin typeface="Corbel"/>
              <a:ea typeface="Corbel"/>
              <a:cs typeface="Corbel"/>
              <a:sym typeface="Corbe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9d36854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49d36854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are the core. Teachers are </a:t>
            </a:r>
            <a:r>
              <a:rPr lang="en" i="1"/>
              <a:t>the</a:t>
            </a:r>
            <a:r>
              <a:rPr lang="en"/>
              <a:t> most important element in this work. These are just a few of the superstar teachers using GIS in the classroom.</a:t>
            </a:r>
            <a:endParaRPr/>
          </a:p>
          <a:p>
            <a:pPr marL="0" lvl="0" indent="0" algn="l" rtl="0">
              <a:spcBef>
                <a:spcPts val="0"/>
              </a:spcBef>
              <a:spcAft>
                <a:spcPts val="0"/>
              </a:spcAft>
              <a:buNone/>
            </a:pPr>
            <a:endParaRPr/>
          </a:p>
          <a:p>
            <a:pPr marL="0" lvl="0" indent="0" algn="l" rtl="0">
              <a:spcBef>
                <a:spcPts val="0"/>
              </a:spcBef>
              <a:spcAft>
                <a:spcPts val="0"/>
              </a:spcAft>
              <a:buNone/>
            </a:pPr>
            <a:r>
              <a:rPr lang="en"/>
              <a:t>Also, teaching has been brutal these last few years. If you have any teachers in your life, be extra kind and appreciate of their work.</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9d36854f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49d36854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54ba005b7_0_7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54ba005b7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254ba005b7_0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254ba005b7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254ba005b7_0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254ba005b7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most important things we, as GIS professionals, can do</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254ba005b7_0_6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254ba005b7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90000"/>
              </a:lnSpc>
              <a:spcBef>
                <a:spcPts val="90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MAGE</a:t>
            </a:r>
            <a:endParaRPr sz="1500">
              <a:solidFill>
                <a:srgbClr val="595959"/>
              </a:solidFill>
              <a:latin typeface="Corbel"/>
              <a:ea typeface="Corbel"/>
              <a:cs typeface="Corbel"/>
              <a:sym typeface="Corbel"/>
            </a:endParaRPr>
          </a:p>
          <a:p>
            <a:pPr marL="457200" lvl="0" indent="-317500" algn="l" rtl="0">
              <a:lnSpc>
                <a:spcPct val="90000"/>
              </a:lnSpc>
              <a:spcBef>
                <a:spcPts val="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U-Spatial, UMN</a:t>
            </a:r>
            <a:endParaRPr sz="1500">
              <a:solidFill>
                <a:srgbClr val="595959"/>
              </a:solidFill>
              <a:latin typeface="Corbel"/>
              <a:ea typeface="Corbel"/>
              <a:cs typeface="Corbel"/>
              <a:sym typeface="Corbel"/>
            </a:endParaRPr>
          </a:p>
          <a:p>
            <a:pPr marL="457200" lvl="0" indent="-317500" algn="l" rtl="0">
              <a:lnSpc>
                <a:spcPct val="90000"/>
              </a:lnSpc>
              <a:spcBef>
                <a:spcPts val="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MDE</a:t>
            </a:r>
            <a:endParaRPr sz="1500">
              <a:solidFill>
                <a:srgbClr val="595959"/>
              </a:solidFill>
              <a:latin typeface="Corbel"/>
              <a:ea typeface="Corbel"/>
              <a:cs typeface="Corbel"/>
              <a:sym typeface="Corbel"/>
            </a:endParaRPr>
          </a:p>
          <a:p>
            <a:pPr marL="457200" lvl="0" indent="-317500" algn="l" rtl="0">
              <a:lnSpc>
                <a:spcPct val="90000"/>
              </a:lnSpc>
              <a:spcBef>
                <a:spcPts val="0"/>
              </a:spcBef>
              <a:spcAft>
                <a:spcPts val="0"/>
              </a:spcAft>
              <a:buClr>
                <a:srgbClr val="40BAD2"/>
              </a:buClr>
              <a:buSzPts val="1400"/>
              <a:buFont typeface="Noto Sans Symbols"/>
              <a:buChar char="●"/>
            </a:pPr>
            <a:r>
              <a:rPr lang="en" sz="1500">
                <a:solidFill>
                  <a:srgbClr val="595959"/>
                </a:solidFill>
                <a:latin typeface="Corbel"/>
                <a:ea typeface="Corbel"/>
                <a:cs typeface="Corbel"/>
                <a:sym typeface="Corbel"/>
              </a:rPr>
              <a:t>MN GIS/LIS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54ba005b7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254ba005b7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t>Educator Day has been offered with the support of the Minnesota GIS/LIS Consortium since 2015.  This is a free opportunity for teachers across the state to talk with other teachers about their experience, take workshops, set up organizational accounts, and meet GIS professionals who are passionate about working with K12 teachers and students.</a:t>
            </a:r>
            <a:endParaRPr/>
          </a:p>
          <a:p>
            <a:pPr marL="0" lvl="0" indent="0" algn="l" rtl="0">
              <a:spcBef>
                <a:spcPts val="0"/>
              </a:spcBef>
              <a:spcAft>
                <a:spcPts val="0"/>
              </a:spcAft>
              <a:buNone/>
            </a:pPr>
            <a:endParaRPr/>
          </a:p>
          <a:p>
            <a:pPr marL="0" lvl="0" indent="0" algn="l" rtl="0">
              <a:spcBef>
                <a:spcPts val="0"/>
              </a:spcBef>
              <a:spcAft>
                <a:spcPts val="0"/>
              </a:spcAft>
              <a:buNone/>
            </a:pPr>
            <a:r>
              <a:rPr lang="en"/>
              <a:t>Money is provided (as a payment to the teachers school district) to cover a sub, and the conference itself is free and includes meals.</a:t>
            </a:r>
            <a:endParaRPr/>
          </a:p>
          <a:p>
            <a:pPr marL="0" lvl="0" indent="0" algn="l" rtl="0">
              <a:spcBef>
                <a:spcPts val="0"/>
              </a:spcBef>
              <a:spcAft>
                <a:spcPts val="0"/>
              </a:spcAft>
              <a:buNone/>
            </a:pPr>
            <a:endParaRPr/>
          </a:p>
          <a:p>
            <a:pPr marL="0" lvl="0" indent="0" algn="l" rtl="0">
              <a:spcBef>
                <a:spcPts val="0"/>
              </a:spcBef>
              <a:spcAft>
                <a:spcPts val="0"/>
              </a:spcAft>
              <a:buNone/>
            </a:pPr>
            <a:r>
              <a:rPr lang="en"/>
              <a:t>Attending Educator Days (teacher development days, technology days, GeoFest)</a:t>
            </a:r>
            <a:endParaRPr/>
          </a:p>
          <a:p>
            <a:pPr marL="0" lvl="0" indent="0" algn="l" rtl="0">
              <a:spcBef>
                <a:spcPts val="0"/>
              </a:spcBef>
              <a:spcAft>
                <a:spcPts val="0"/>
              </a:spcAft>
              <a:buNone/>
            </a:pPr>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Collaborative is the “key” word here as this continuing project has many hands, including many of you GIS professionals around the state! Thank You!</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03" name="Google Shape;203;g2254ba005b7_0_3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254ba005b7_0_6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254ba005b7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254ba005b7_0_6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254ba005b7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254ba005b7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254ba005b7_0_3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2254ba005b7_0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254ba005b7_0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254ba005b7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54ba005b7_0_4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site points to many types of activities and content, as well as workshops and trainings.</a:t>
            </a:r>
            <a:endParaRPr/>
          </a:p>
        </p:txBody>
      </p:sp>
      <p:sp>
        <p:nvSpPr>
          <p:cNvPr id="240" name="Google Shape;240;g2254ba005b7_0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497ad94dd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497ad94d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54ba005b7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254ba005b7_0_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2254ba005b7_0_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36877513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3895291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4805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5/25/2023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5/25/2023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9"/>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542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0"/>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985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1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70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5/25/2023</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686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dirty="0"/>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1171980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31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564073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1855257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3617628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1981637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Tree>
    <p:extLst>
      <p:ext uri="{BB962C8B-B14F-4D97-AF65-F5344CB8AC3E}">
        <p14:creationId xmlns:p14="http://schemas.microsoft.com/office/powerpoint/2010/main" val="15978738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Tree>
    <p:extLst>
      <p:ext uri="{BB962C8B-B14F-4D97-AF65-F5344CB8AC3E}">
        <p14:creationId xmlns:p14="http://schemas.microsoft.com/office/powerpoint/2010/main" val="4081337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dirty="0"/>
              <a:t>Place Picture Here</a:t>
            </a:r>
          </a:p>
        </p:txBody>
      </p:sp>
    </p:spTree>
    <p:extLst>
      <p:ext uri="{BB962C8B-B14F-4D97-AF65-F5344CB8AC3E}">
        <p14:creationId xmlns:p14="http://schemas.microsoft.com/office/powerpoint/2010/main" val="242917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5/25/2023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Section Break Title</a:t>
            </a:r>
          </a:p>
        </p:txBody>
      </p:sp>
    </p:spTree>
    <p:extLst>
      <p:ext uri="{BB962C8B-B14F-4D97-AF65-F5344CB8AC3E}">
        <p14:creationId xmlns:p14="http://schemas.microsoft.com/office/powerpoint/2010/main" val="27847968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5FCFA44A-D627-46D4-991B-9510B5E5467A}"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8923665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4D887E7C-A9F5-4E4A-96A4-14AB08F3E6E7}"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0530031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13048021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303117C-FA79-4EC7-898E-5A7B10A66A4B}"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207381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FC26F3AD-DFC5-491A-8781-317E0187EDE4}"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9710165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0B1A4575-DDB9-4094-929B-6674B660F02D}"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05764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51F98F37-6EA6-42C7-B49A-6A174BAA1F35}"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2013691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5A58E950-06C4-4DC8-B03C-4107DDC0AE7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901333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C09B6D40-80D2-4CAB-BFA5-8424ADD6305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6677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B5F2793E-E4BD-4E62-80CF-85729068BF19}"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836262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4A3C099-5EC2-43F6-A7D0-182790C2B3E6}" type="datetime1">
              <a:rPr lang="en-US" smtClean="0"/>
              <a:t>5/25/2023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04462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49B8E2EA-4B89-4281-BBEF-7CD031D4ED69}" type="datetime1">
              <a:rPr lang="en-US" smtClean="0"/>
              <a:t>5/25/2023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056012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58590A64-B99D-4826-A0A2-1883B5FE8AB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758796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5808DC4-8CD0-49C4-99EC-0090EA36A8FE}"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852476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BC6EC739-627D-4747-9F4D-A01AA6DA2848}"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91429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396600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6DB5C8A-DC58-43D5-A615-B91809572D0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051631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E29E9444-0DBD-40D0-BF8B-2A4BC4BD514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306127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52066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973A510E-C043-49E3-89B2-A73C98AD7E5E}"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765403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0288E1EC-B45D-40E0-830C-1ED4D259CC24}"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732842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97ACE57-0508-4646-8C2F-50157A155FB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92563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FEA02726-0B35-480F-93D8-7A49827EC818}" type="datetime1">
              <a:rPr lang="en-US" smtClean="0"/>
              <a:t>5/25/2023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16516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6F1F1E0-319E-4785-8370-0D74CAB2E340}"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891653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42CB7C80-0A1E-45A4-89BE-3A468D08E6E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469724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69FF93A2-39D9-4426-AB1C-AF8C41BA3F37}"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633580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a:prstGeom prst="rect">
            <a:avLst/>
          </a:prstGeom>
        </p:spPr>
        <p:txBody>
          <a:bodyPr/>
          <a:lstStyle/>
          <a:p>
            <a:fld id="{8E95CE56-05C9-4025-AC6B-6142D70E8839}"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68067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DE691A6-7626-455C-A189-14B56DAC5A01}"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974229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a:prstGeom prst="rect">
            <a:avLst/>
          </a:prstGeom>
        </p:spPr>
        <p:txBody>
          <a:bodyPr/>
          <a:lstStyle/>
          <a:p>
            <a:fld id="{FC6BD885-23BB-4683-A77C-2E67983619D5}"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7160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0B3153AF-295A-4FB9-8528-58ED0850F22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267572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C3B7C0DF-9E0A-412B-A0EA-1E2DFD91A686}"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29253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FB8AFACB-25FA-4B5B-9996-259BFDA569A9}"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351521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13DD7CE2-7AD7-427C-A7F8-EEEFB558B12D}"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658894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a:prstGeom prst="rect">
            <a:avLst/>
          </a:prstGeom>
        </p:spPr>
        <p:txBody>
          <a:bodyPr/>
          <a:lstStyle/>
          <a:p>
            <a:fld id="{46828ED1-88F3-4280-A7D0-465ABE883FA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112617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a:prstGeom prst="rect">
            <a:avLst/>
          </a:prstGeom>
        </p:spPr>
        <p:txBody>
          <a:bodyPr/>
          <a:lstStyle/>
          <a:p>
            <a:fld id="{FECCB6FE-00A5-4902-9E5D-0DA0EED2532C}"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86566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9E744416-D2DA-4AC5-BA60-2A1FDA5628F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902028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04247D4-1BBB-49E5-BE46-61BD52DE4378}"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5317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AE1001DA-B129-4E6F-BB69-86685FF0E57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206706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821775AA-3E62-4945-8A4A-31D2A0705AC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16500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07B67BD-A18B-4856-B8CD-D60F039BF647}" type="datetime1">
              <a:rPr lang="en-US" smtClean="0"/>
              <a:t>5/25/2023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12078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A342E1D-C9B8-4345-8A74-997723AFD972}"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715368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0DE321BF-8250-4629-BD29-13AFE6776ABD}"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740005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5ACAFEA2-D33A-4BEB-A1D4-8A1590CBE1DE}"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70266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3B785D7F-94EE-4139-9C63-A16F762E4CE0}"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902585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03BFA1A-2823-494A-A930-2F783A269CF3}"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9361018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5C2B3B2-DBBB-43B3-AFB4-201A29176B41}"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389660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52251A5-5EA6-4241-BDED-0A7B6E348337}"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069181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BB880C99-09FB-4EE5-96F9-B1FBC48C16C7}"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448941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6AB9F33-43AC-4945-8B44-879CE431C805}"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05794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tx2"/>
                </a:solidFill>
              </a:defRPr>
            </a:lvl1pPr>
          </a:lstStyle>
          <a:p>
            <a:fld id="{76EC1505-B7D9-42CF-AF7A-DE0BC516D7D9}"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111246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89980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2916-6D7C-452E-8EC4-A1B99DE935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C8E66B-8D98-4FE7-97B1-A464D3A906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A2798-32F8-401A-8F1A-B184B70A7DE9}"/>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5" name="Footer Placeholder 4">
            <a:extLst>
              <a:ext uri="{FF2B5EF4-FFF2-40B4-BE49-F238E27FC236}">
                <a16:creationId xmlns:a16="http://schemas.microsoft.com/office/drawing/2014/main" id="{B360D25B-5DC1-43DD-B84F-FF0A8E9DE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4211D-0037-46D7-BD2B-75601C227E37}"/>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2238013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F270-325B-4FD9-B326-F8EEEE82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4D11F-3664-4427-B86B-BF249B285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ABCF-2CE7-4BD4-B914-6D14B1E92505}"/>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5" name="Footer Placeholder 4">
            <a:extLst>
              <a:ext uri="{FF2B5EF4-FFF2-40B4-BE49-F238E27FC236}">
                <a16:creationId xmlns:a16="http://schemas.microsoft.com/office/drawing/2014/main" id="{A22EA0B1-EC92-4BA9-97CE-3B97B4200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831EA-9E5B-4D62-A979-36B911E9F222}"/>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28102485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8113-7DE1-4947-8F94-5EDB1CC1D4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112BB-4A0D-43CB-B03F-9D48FBB726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22C4F-954E-4E26-A46E-25B7E19A7134}"/>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5" name="Footer Placeholder 4">
            <a:extLst>
              <a:ext uri="{FF2B5EF4-FFF2-40B4-BE49-F238E27FC236}">
                <a16:creationId xmlns:a16="http://schemas.microsoft.com/office/drawing/2014/main" id="{834DF2A1-18B1-456F-B292-FD2BA3979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9E82-431A-466D-BCD4-C8964F11EDD7}"/>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9831301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7730-3D7C-4415-ADDF-2A445865C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7F08E-E29C-448A-A53E-A420AC070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23C0B-AAF8-41E0-8C9C-52571D0AB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319D32-EC33-45B8-A5C4-01270E094C63}"/>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6" name="Footer Placeholder 5">
            <a:extLst>
              <a:ext uri="{FF2B5EF4-FFF2-40B4-BE49-F238E27FC236}">
                <a16:creationId xmlns:a16="http://schemas.microsoft.com/office/drawing/2014/main" id="{9487C846-4C2A-4E82-98DF-342B80805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B8634-43F3-49F6-A0F0-7BA342F8A069}"/>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2051886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2AF5-8E96-411A-8F78-4BDADF0109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B46DBB-1F10-4659-84A0-4E8B76E4D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416EF-03CF-416D-8A32-9E3898CDF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EA6FFB-4A4C-41E7-A446-6C6A7E02C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B3EEB2-5AD0-476E-8CE7-27D2C6B85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F0B0C-BCA4-4B03-973D-BA05D556D78A}"/>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8" name="Footer Placeholder 7">
            <a:extLst>
              <a:ext uri="{FF2B5EF4-FFF2-40B4-BE49-F238E27FC236}">
                <a16:creationId xmlns:a16="http://schemas.microsoft.com/office/drawing/2014/main" id="{2A93E4B4-E0CB-4402-B3B7-F38140D62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1C6BA2-02E7-4870-AA97-5CB3697AAC93}"/>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5000903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2B46-85E0-4FEE-92C1-1BBA8AA88B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F56A-93E9-408D-BBB8-F78ED846030B}"/>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4" name="Footer Placeholder 3">
            <a:extLst>
              <a:ext uri="{FF2B5EF4-FFF2-40B4-BE49-F238E27FC236}">
                <a16:creationId xmlns:a16="http://schemas.microsoft.com/office/drawing/2014/main" id="{0BE52137-BABF-45E7-8BDD-3488D1CEE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C68B8-4AB4-4A70-BFEA-CA1D18C24F57}"/>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1043506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2F7A5B-91B6-40EB-AF52-88A88AA27E0D}"/>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3" name="Footer Placeholder 2">
            <a:extLst>
              <a:ext uri="{FF2B5EF4-FFF2-40B4-BE49-F238E27FC236}">
                <a16:creationId xmlns:a16="http://schemas.microsoft.com/office/drawing/2014/main" id="{72E4ADE9-6458-489E-857D-400D2BF71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38DBAC-4E83-4338-8A8A-55959CF83DDD}"/>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7708473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8D73-5937-4E7F-B4AD-B3CE83027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35DAD-36DB-4438-B7BF-FC29580AC6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DE460-10ED-493A-B426-9F05E5A48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B16EE-7782-404D-BAAC-7D1A16F1FD5B}"/>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6" name="Footer Placeholder 5">
            <a:extLst>
              <a:ext uri="{FF2B5EF4-FFF2-40B4-BE49-F238E27FC236}">
                <a16:creationId xmlns:a16="http://schemas.microsoft.com/office/drawing/2014/main" id="{5F5C5E81-8131-47EF-8030-970E9A95F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24BF1-58E5-4405-B76B-B35318DAA5A4}"/>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174725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4D68-C395-49ED-9602-0B9F589D70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97E22-6D46-4BAD-BA75-46557A0BC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D099D2-1843-481B-BF59-62D3B8ED9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8E56C1-BA85-4144-A095-F5EE17571F94}"/>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6" name="Footer Placeholder 5">
            <a:extLst>
              <a:ext uri="{FF2B5EF4-FFF2-40B4-BE49-F238E27FC236}">
                <a16:creationId xmlns:a16="http://schemas.microsoft.com/office/drawing/2014/main" id="{D4EA35CA-335D-4D66-8287-A1E57B935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5C682-0383-46A5-A256-BDB6442C8B85}"/>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2815579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F7A1-95CE-4BB7-AD53-5852FCAE48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320BB-2898-49FD-B802-68BF3A160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6468-A768-4E86-8F08-258F57853874}"/>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5" name="Footer Placeholder 4">
            <a:extLst>
              <a:ext uri="{FF2B5EF4-FFF2-40B4-BE49-F238E27FC236}">
                <a16:creationId xmlns:a16="http://schemas.microsoft.com/office/drawing/2014/main" id="{C9109016-41A7-4AA7-AC28-9F49A5436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26A61-D412-4406-A960-2683D4925F82}"/>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0040415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71F1F-F588-45ED-90B5-D2CD51E62C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6B2968-83DC-4735-ADD7-7FEFEFC9C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FA61C-3AFF-4B04-909D-D7FD4FEB36A3}"/>
              </a:ext>
            </a:extLst>
          </p:cNvPr>
          <p:cNvSpPr>
            <a:spLocks noGrp="1"/>
          </p:cNvSpPr>
          <p:nvPr>
            <p:ph type="dt" sz="half" idx="10"/>
          </p:nvPr>
        </p:nvSpPr>
        <p:spPr/>
        <p:txBody>
          <a:bodyPr/>
          <a:lstStyle/>
          <a:p>
            <a:fld id="{E2361CBF-3553-417E-90BE-9ACDC04D4D90}" type="datetimeFigureOut">
              <a:rPr lang="en-US" smtClean="0"/>
              <a:t>5/25/2023</a:t>
            </a:fld>
            <a:endParaRPr lang="en-US"/>
          </a:p>
        </p:txBody>
      </p:sp>
      <p:sp>
        <p:nvSpPr>
          <p:cNvPr id="5" name="Footer Placeholder 4">
            <a:extLst>
              <a:ext uri="{FF2B5EF4-FFF2-40B4-BE49-F238E27FC236}">
                <a16:creationId xmlns:a16="http://schemas.microsoft.com/office/drawing/2014/main" id="{06AFE1BA-87EC-4DD3-B7AC-8278B4169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79E4-C84E-4A77-9779-B3C1C457F985}"/>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15955119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95995" y="6356351"/>
            <a:ext cx="796005" cy="365125"/>
          </a:xfrm>
          <a:prstGeom prst="rect">
            <a:avLst/>
          </a:prstGeom>
        </p:spPr>
        <p:txBody>
          <a:bodyPr/>
          <a:lstStyle>
            <a:lvl1pPr>
              <a:defRPr sz="1600">
                <a:solidFill>
                  <a:schemeClr val="tx1">
                    <a:lumMod val="65000"/>
                    <a:lumOff val="3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2A000D-0D79-E646-8BC0-B88888803783}"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Content Placeholder 1"/>
          <p:cNvSpPr>
            <a:spLocks noGrp="1"/>
          </p:cNvSpPr>
          <p:nvPr>
            <p:ph sz="quarter" idx="13" hasCustomPrompt="1"/>
          </p:nvPr>
        </p:nvSpPr>
        <p:spPr>
          <a:xfrm>
            <a:off x="2918228" y="1366129"/>
            <a:ext cx="8337549" cy="4610100"/>
          </a:xfrm>
          <a:prstGeom prst="rect">
            <a:avLst/>
          </a:prstGeom>
        </p:spPr>
        <p:txBody>
          <a:bodyPr/>
          <a:lstStyle>
            <a:lvl1pPr marL="0" indent="0">
              <a:buNone/>
              <a:defRPr sz="2800" baseline="0">
                <a:solidFill>
                  <a:srgbClr val="595959"/>
                </a:solidFill>
                <a:latin typeface="Arial"/>
                <a:cs typeface="Arial"/>
              </a:defRPr>
            </a:lvl1pPr>
          </a:lstStyle>
          <a:p>
            <a:r>
              <a:rPr lang="en-US" dirty="0"/>
              <a:t>Add Copy Here</a:t>
            </a:r>
          </a:p>
        </p:txBody>
      </p:sp>
      <p:sp>
        <p:nvSpPr>
          <p:cNvPr id="3" name="Text Placeholder 2"/>
          <p:cNvSpPr>
            <a:spLocks noGrp="1"/>
          </p:cNvSpPr>
          <p:nvPr>
            <p:ph type="body" sz="quarter" idx="14" hasCustomPrompt="1"/>
          </p:nvPr>
        </p:nvSpPr>
        <p:spPr>
          <a:xfrm>
            <a:off x="8223251" y="214311"/>
            <a:ext cx="3630083"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22477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5325182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04578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24345357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159743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8665848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10653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5973823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345044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540049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888035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5/25/2023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97375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5/25/2023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59575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367760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843876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795337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5267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5/25/2023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5/25/2023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161924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44235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182439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730816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507649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168286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745650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560363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073097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53171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5/25/2023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835433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581154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012340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25035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987411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676505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363801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407058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339151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45621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876765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272704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402878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26070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7361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367673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076457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7007951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208662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48253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5/25/2023</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724119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6029396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9181699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599121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p>
            <a:fld id="{D7ED242C-24FB-43A0-BCB6-43756FC812F6}" type="datetime1">
              <a:rPr lang="en-US" smtClean="0"/>
              <a:t>5/25/2023</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96470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bwMode="black"/>
        <p:txBody>
          <a:bodyPr/>
          <a:lstStyle/>
          <a:p>
            <a:fld id="{D7ED242C-24FB-43A0-BCB6-43756FC812F6}" type="datetime1">
              <a:rPr lang="en-US" smtClean="0"/>
              <a:t>5/25/2023</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196" y="260319"/>
            <a:ext cx="3657607" cy="3657607"/>
          </a:xfrm>
          <a:prstGeom prst="rect">
            <a:avLst/>
          </a:prstGeom>
        </p:spPr>
      </p:pic>
    </p:spTree>
    <p:extLst>
      <p:ext uri="{BB962C8B-B14F-4D97-AF65-F5344CB8AC3E}">
        <p14:creationId xmlns:p14="http://schemas.microsoft.com/office/powerpoint/2010/main" val="22752808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234094" y="5200543"/>
            <a:ext cx="1985393" cy="1302914"/>
          </a:xfrm>
          <a:prstGeom prst="rect">
            <a:avLst/>
          </a:prstGeom>
        </p:spPr>
      </p:pic>
    </p:spTree>
    <p:extLst>
      <p:ext uri="{BB962C8B-B14F-4D97-AF65-F5344CB8AC3E}">
        <p14:creationId xmlns:p14="http://schemas.microsoft.com/office/powerpoint/2010/main" val="35888239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5/25/2023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706166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5/25/2023</a:t>
            </a:fld>
            <a:endParaRPr lang="en-US"/>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3041209173"/>
      </p:ext>
    </p:extLst>
  </p:cSld>
  <p:clrMapOvr>
    <a:masterClrMapping/>
  </p:clrMapOvr>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5/25/2023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4033602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5/25/2023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139919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382005"/>
      </p:ext>
    </p:extLst>
  </p:cSld>
  <p:clrMapOvr>
    <a:masterClrMapping/>
  </p:clrMapOvr>
  <p:hf sldNum="0"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147838"/>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5/25/2023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857731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008150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925090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5/25/2023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267233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9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064670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0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072489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5/25/2023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18844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5/25/2023</a:t>
            </a:fld>
            <a:endParaRPr lang="en-US"/>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976604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5/25/2023</a:t>
            </a:fld>
            <a:endParaRPr lang="en-US"/>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974430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5/25/2023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797947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5/25/2023</a:t>
            </a:fld>
            <a:endParaRPr lang="en-US"/>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997909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5/25/2023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616409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5/25/2023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208136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5/25/2023</a:t>
            </a:fld>
            <a:endParaRPr lang="en-US"/>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2741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5/25/2023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935585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033889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1535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5/25/2023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3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5/25/2023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768579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5/25/2023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457068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389025541"/>
      </p:ext>
    </p:extLst>
  </p:cSld>
  <p:clrMapOvr>
    <a:masterClrMapping/>
  </p:clrMapOvr>
  <p:hf sldNum="0"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5/25/2023</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75552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5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5/25/2023</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501936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9905874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7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5/25/2023</a:t>
            </a:fld>
            <a:endParaRPr lang="en-US"/>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994593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4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5/25/2023</a:t>
            </a:fld>
            <a:endParaRPr lang="en-US"/>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581078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103499358"/>
      </p:ext>
    </p:extLst>
  </p:cSld>
  <p:clrMapOvr>
    <a:masterClrMapping/>
  </p:clrMapOvr>
  <p:hf sldNum="0"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5653926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5/25/2023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053192662"/>
      </p:ext>
    </p:extLst>
  </p:cSld>
  <p:clrMapOvr>
    <a:masterClrMapping/>
  </p:clrMapOvr>
  <p:hf sldNum="0"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5/25/2023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074935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_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5/25/2023</a:t>
            </a:fld>
            <a:endParaRPr lang="en-US"/>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3994099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5/25/2023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77798978"/>
      </p:ext>
    </p:extLst>
  </p:cSld>
  <p:clrMapOvr>
    <a:masterClrMapping/>
  </p:clrMapOvr>
  <p:hf sldNum="0"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Tree>
    <p:extLst>
      <p:ext uri="{BB962C8B-B14F-4D97-AF65-F5344CB8AC3E}">
        <p14:creationId xmlns:p14="http://schemas.microsoft.com/office/powerpoint/2010/main" val="544323102"/>
      </p:ext>
    </p:extLst>
  </p:cSld>
  <p:clrMapOvr>
    <a:masterClrMapping/>
  </p:clrMapOvr>
  <p:hf sldNum="0"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5/25/2023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02955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5/25/2023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36167025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3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5/25/2023</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60" t="26683" r="15065" b="27264"/>
          <a:stretch/>
        </p:blipFill>
        <p:spPr>
          <a:xfrm>
            <a:off x="9891132" y="174233"/>
            <a:ext cx="1985393" cy="1302914"/>
          </a:xfrm>
          <a:prstGeom prst="rect">
            <a:avLst/>
          </a:prstGeom>
        </p:spPr>
      </p:pic>
    </p:spTree>
    <p:extLst>
      <p:ext uri="{BB962C8B-B14F-4D97-AF65-F5344CB8AC3E}">
        <p14:creationId xmlns:p14="http://schemas.microsoft.com/office/powerpoint/2010/main" val="360324271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4" name="Date Placeholder 3"/>
          <p:cNvSpPr>
            <a:spLocks noGrp="1"/>
          </p:cNvSpPr>
          <p:nvPr>
            <p:ph type="dt" sz="half" idx="10"/>
          </p:nvPr>
        </p:nvSpPr>
        <p:spPr bwMode="black"/>
        <p:txBody>
          <a:bodyPr/>
          <a:lstStyle>
            <a:lvl1pPr>
              <a:defRPr>
                <a:solidFill>
                  <a:schemeClr val="bg1"/>
                </a:solidFill>
              </a:defRPr>
            </a:lvl1pPr>
          </a:lstStyle>
          <a:p>
            <a:r>
              <a:rPr lang="en-US"/>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a:solidFill>
                  <a:schemeClr val="bg1"/>
                </a:solidFill>
              </a:defRPr>
            </a:lvl1pPr>
          </a:lstStyle>
          <a:p>
            <a:fld id="{48F63A3B-78C7-47BE-AE5E-E10140E04643}" type="slidenum">
              <a:rPr lang="en-US" smtClean="0"/>
              <a:pPr/>
              <a:t>‹#›</a:t>
            </a:fld>
            <a:endParaRPr lang="en-US"/>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112779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4_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5FCFA44A-D627-46D4-991B-9510B5E5467A}"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4674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5/25/2023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4D887E7C-A9F5-4E4A-96A4-14AB08F3E6E7}"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8672946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6" name="Picture Placeholder 5"/>
          <p:cNvSpPr>
            <a:spLocks noGrp="1"/>
          </p:cNvSpPr>
          <p:nvPr>
            <p:ph type="pic" sz="quarter" idx="17"/>
          </p:nvPr>
        </p:nvSpPr>
        <p:spPr>
          <a:xfrm>
            <a:off x="0" y="0"/>
            <a:ext cx="12192000" cy="3380732"/>
          </a:xfrm>
        </p:spPr>
        <p:txBody>
          <a:bodyPr/>
          <a:lstStyle/>
          <a:p>
            <a:endParaRPr lang="en-US"/>
          </a:p>
        </p:txBody>
      </p:sp>
    </p:spTree>
    <p:extLst>
      <p:ext uri="{BB962C8B-B14F-4D97-AF65-F5344CB8AC3E}">
        <p14:creationId xmlns:p14="http://schemas.microsoft.com/office/powerpoint/2010/main" val="40853786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303117C-FA79-4EC7-898E-5A7B10A66A4B}"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95035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a:xfrm>
            <a:off x="838200" y="6356350"/>
            <a:ext cx="1358590" cy="365125"/>
          </a:xfrm>
          <a:prstGeom prst="rect">
            <a:avLst/>
          </a:prstGeom>
        </p:spPr>
        <p:txBody>
          <a:bodyPr/>
          <a:lstStyle/>
          <a:p>
            <a:fld id="{FC26F3AD-DFC5-491A-8781-317E0187EDE4}"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1058014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_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5A58E950-06C4-4DC8-B03C-4107DDC0AE7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9507117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fld id="{B5F2793E-E4BD-4E62-80CF-85729068BF19}"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853529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4A3C099-5EC2-43F6-A7D0-182790C2B3E6}" type="datetime1">
              <a:rPr lang="en-US" smtClean="0"/>
              <a:t>5/25/2023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078990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49B8E2EA-4B89-4281-BBEF-7CD031D4ED69}" type="datetime1">
              <a:rPr lang="en-US" smtClean="0"/>
              <a:t>5/25/2023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366412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58590A64-B99D-4826-A0A2-1883B5FE8AB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579390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5808DC4-8CD0-49C4-99EC-0090EA36A8FE}"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6874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5/25/2023</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6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BC6EC739-627D-4747-9F4D-A01AA6DA2848}"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505908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801956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7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6DB5C8A-DC58-43D5-A615-B91809572D0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760119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8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E29E9444-0DBD-40D0-BF8B-2A4BC4BD514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220418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4333360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973A510E-C043-49E3-89B2-A73C98AD7E5E}"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82855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0288E1EC-B45D-40E0-830C-1ED4D259CC24}"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38280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97ACE57-0508-4646-8C2F-50157A155FB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96553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FEA02726-0B35-480F-93D8-7A49827EC818}" type="datetime1">
              <a:rPr lang="en-US" smtClean="0"/>
              <a:t>5/25/2023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679944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F6F1F1E0-319E-4785-8370-0D74CAB2E340}"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3454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42CB7C80-0A1E-45A4-89BE-3A468D08E6E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530400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fld id="{69FF93A2-39D9-4426-AB1C-AF8C41BA3F37}"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282601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p>
            <a:fld id="{0B3153AF-295A-4FB9-8528-58ED0850F22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98617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9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C3B7C0DF-9E0A-412B-A0EA-1E2DFD91A686}"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933892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0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FB8AFACB-25FA-4B5B-9996-259BFDA569A9}"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236682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1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13DD7CE2-7AD7-427C-A7F8-EEEFB558B12D}"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397025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a:prstGeom prst="rect">
            <a:avLst/>
          </a:prstGeom>
        </p:spPr>
        <p:txBody>
          <a:bodyPr/>
          <a:lstStyle/>
          <a:p>
            <a:fld id="{46828ED1-88F3-4280-A7D0-465ABE883FA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484098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a:prstGeom prst="rect">
            <a:avLst/>
          </a:prstGeom>
        </p:spPr>
        <p:txBody>
          <a:bodyPr/>
          <a:lstStyle/>
          <a:p>
            <a:fld id="{FECCB6FE-00A5-4902-9E5D-0DA0EED2532C}"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704893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8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9E744416-D2DA-4AC5-BA60-2A1FDA5628F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79865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9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104247D4-1BBB-49E5-BE46-61BD52DE4378}"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81911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a:prstGeom prst="rect">
            <a:avLst/>
          </a:prstGeom>
        </p:spPr>
        <p:txBody>
          <a:bodyPr/>
          <a:lstStyle/>
          <a:p>
            <a:fld id="{AE1001DA-B129-4E6F-BB69-86685FF0E57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776840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821775AA-3E62-4945-8A4A-31D2A0705AC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404904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fld id="{A07B67BD-A18B-4856-B8CD-D60F039BF647}" type="datetime1">
              <a:rPr lang="en-US" smtClean="0"/>
              <a:t>5/25/2023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933955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_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A342E1D-C9B8-4345-8A74-997723AFD972}"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575998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0DE321BF-8250-4629-BD29-13AFE6776ABD}"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161225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5ACAFEA2-D33A-4BEB-A1D4-8A1590CBE1DE}"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036243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3B785D7F-94EE-4139-9C63-A16F762E4CE0}"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123875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4_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fld id="{703BFA1A-2823-494A-A930-2F783A269CF3}"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5263534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5C2B3B2-DBBB-43B3-AFB4-201A29176B41}"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81881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752251A5-5EA6-4241-BDED-0A7B6E348337}"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317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_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BB880C99-09FB-4EE5-96F9-B1FBC48C16C7}"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13656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5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fld id="{26AB9F33-43AC-4945-8B44-879CE431C805}"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1425018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5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tx2"/>
                </a:solidFill>
              </a:defRPr>
            </a:lvl1pPr>
          </a:lstStyle>
          <a:p>
            <a:fld id="{76EC1505-B7D9-42CF-AF7A-DE0BC516D7D9}" type="datetime1">
              <a:rPr lang="en-US" smtClean="0"/>
              <a:t>5/25/2023</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31553596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Sean_Background">
    <p:bg bwMode="auto">
      <p:bgPr>
        <a:gradFill flip="none" rotWithShape="1">
          <a:gsLst>
            <a:gs pos="100000">
              <a:schemeClr val="bg2"/>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bg2"/>
          </a:solidFill>
        </p:spPr>
        <p:txBody>
          <a:bodyPr lIns="822960" rIns="822960">
            <a:normAutofit/>
          </a:bodyPr>
          <a:lstStyle>
            <a:lvl1pPr algn="r">
              <a:defRPr sz="3600" baseline="0">
                <a:solidFill>
                  <a:srgbClr val="003865"/>
                </a:solidFill>
              </a:defRPr>
            </a:lvl1pPr>
          </a:lstStyle>
          <a:p>
            <a:r>
              <a:rPr lang="en-US"/>
              <a:t>Sean – Black Background</a:t>
            </a:r>
          </a:p>
        </p:txBody>
      </p:sp>
      <p:sp>
        <p:nvSpPr>
          <p:cNvPr id="4" name="Date Placeholder 3"/>
          <p:cNvSpPr>
            <a:spLocks noGrp="1"/>
          </p:cNvSpPr>
          <p:nvPr>
            <p:ph type="dt" sz="half" idx="10"/>
          </p:nvPr>
        </p:nvSpPr>
        <p:spPr bwMode="black"/>
        <p:txBody>
          <a:bodyPr/>
          <a:lstStyle/>
          <a:p>
            <a:r>
              <a:rPr lang="en-US">
                <a:solidFill>
                  <a:srgbClr val="000000"/>
                </a:solidFill>
              </a:rPr>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129768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6437502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9576852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11737435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1167877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8491297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06421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401371257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42062622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798533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812862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5/25/2023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755495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5/25/2023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258155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5271607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3400623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579910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352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969997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5/25/2023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889971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4447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5/25/2023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408383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55880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5/25/2023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6383292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2463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601072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5/25/2023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512865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81698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5/25/2023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336001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5/25/2023</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36649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703151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650555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639138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898525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0959298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5/25/2023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9632366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179302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5956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5/25/2023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342615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5/25/2023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571690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5/25/2023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6721306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4493139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8518588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81098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792882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89203225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7817107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78754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498601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34759882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5/25/2023</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40186038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5/25/2023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0133942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594683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5/25/2023</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4599044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5/25/2023</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7453403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3536128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5/25/2023</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7192547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5/25/2023</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62624756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5/25/2023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5/25/2023</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283596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5/25/2023</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371518661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5/25/2023</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9916456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5/25/2023</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42840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5/25/2023</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7730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5/25/2023</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50699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5/25/2023</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509637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5/25/2023</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46421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5/25/2023</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00723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5/25/2023</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8335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5/25/2023</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134246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5/25/2023</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48923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5/25/2023</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9305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5/25/2023</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0589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5/25/2023</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660232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5/25/2023</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6185314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5/25/2023</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92521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5/25/2023</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536184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5/25/2023</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6835126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5/25/2023</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6507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5/25/2023</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5/25/2023</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69232859"/>
      </p:ext>
    </p:extLst>
  </p:cSld>
  <p:clrMapOvr>
    <a:masterClrMapping/>
  </p:clrMapOvr>
  <p:extLst>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93954136"/>
      </p:ext>
    </p:extLst>
  </p:cSld>
  <p:clrMapOvr>
    <a:masterClrMapping/>
  </p:clrMapOvr>
  <p:hf sldNum="0"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4203235281"/>
      </p:ext>
    </p:extLst>
  </p:cSld>
  <p:clrMapOvr>
    <a:masterClrMapping/>
  </p:clrMapOvr>
  <p:hf sldNum="0"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098674422"/>
      </p:ext>
    </p:extLst>
  </p:cSld>
  <p:clrMapOvr>
    <a:masterClrMapping/>
  </p:clrMapOvr>
  <p:hf sldNum="0"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53953386"/>
      </p:ext>
    </p:extLst>
  </p:cSld>
  <p:clrMapOvr>
    <a:masterClrMapping/>
  </p:clrMapOvr>
  <p:hf sldNum="0"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5/25/2023</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096996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1738379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8012596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5/25/2023</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6151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80965544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97837431"/>
      </p:ext>
    </p:extLst>
  </p:cSld>
  <p:clrMapOvr>
    <a:masterClrMapping/>
  </p:clrMapOvr>
  <p:hf sldNum="0" hdr="0" ftr="0" dt="0"/>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5/25/2023</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085634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76204915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171508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5/25/2023</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01703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5/25/2023</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90371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5/25/2023</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69029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5/25/2023</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6127213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872562"/>
      </p:ext>
    </p:extLst>
  </p:cSld>
  <p:clrMapOvr>
    <a:masterClrMapping/>
  </p:clrMapOvr>
  <p:hf sldNum="0" hdr="0" ftr="0" dt="0"/>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21956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962696830"/>
      </p:ext>
    </p:extLst>
  </p:cSld>
  <p:clrMapOvr>
    <a:masterClrMapping/>
  </p:clrMapOvr>
  <p:hf sldNum="0"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3869627166"/>
      </p:ext>
    </p:extLst>
  </p:cSld>
  <p:clrMapOvr>
    <a:masterClrMapping/>
  </p:clrMapOvr>
  <p:hf sldNum="0" hdr="0" ftr="0" dt="0"/>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3478737121"/>
      </p:ext>
    </p:extLst>
  </p:cSld>
  <p:clrMapOvr>
    <a:masterClrMapping/>
  </p:clrMapOvr>
  <p:hf sldNum="0" hdr="0" ftr="0" dt="0"/>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5/25/2023</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762576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5/25/2023</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1588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5/25/2023</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5912672"/>
      </p:ext>
    </p:extLst>
  </p:cSld>
  <p:clrMapOvr>
    <a:masterClrMapping/>
  </p:clrMapOvr>
  <p:hf sldNum="0" hdr="0" ftr="0" dt="0"/>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5/25/2023</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403435062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5/25/2023</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341025607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7076018" y="4497389"/>
            <a:ext cx="5115983" cy="307975"/>
          </a:xfrm>
          <a:prstGeom prst="rect">
            <a:avLst/>
          </a:prstGeom>
        </p:spPr>
        <p:txBody>
          <a:bodyPr vert="horz"/>
          <a:lstStyle>
            <a:lvl1pPr marL="0" indent="0">
              <a:buNone/>
              <a:defRPr sz="1400">
                <a:solidFill>
                  <a:schemeClr val="tx1">
                    <a:lumMod val="65000"/>
                    <a:lumOff val="35000"/>
                  </a:schemeClr>
                </a:solidFill>
                <a:latin typeface="Arial"/>
                <a:cs typeface="Arial"/>
              </a:defRPr>
            </a:lvl1pPr>
          </a:lstStyle>
          <a:p>
            <a:pPr lvl="0"/>
            <a:r>
              <a:rPr lang="en-US" dirty="0"/>
              <a:t>Date or subhead will go here in sentence case</a:t>
            </a:r>
          </a:p>
        </p:txBody>
      </p:sp>
      <p:sp>
        <p:nvSpPr>
          <p:cNvPr id="11" name="Text Placeholder 10"/>
          <p:cNvSpPr>
            <a:spLocks noGrp="1"/>
          </p:cNvSpPr>
          <p:nvPr>
            <p:ph type="body" sz="quarter" idx="13" hasCustomPrompt="1"/>
          </p:nvPr>
        </p:nvSpPr>
        <p:spPr>
          <a:xfrm>
            <a:off x="894542" y="3276690"/>
            <a:ext cx="10980628" cy="977900"/>
          </a:xfrm>
          <a:prstGeom prst="rect">
            <a:avLst/>
          </a:prstGeom>
        </p:spPr>
        <p:txBody>
          <a:bodyPr vert="horz"/>
          <a:lstStyle>
            <a:lvl1pPr marL="0" indent="0">
              <a:buNone/>
              <a:defRPr sz="3000" baseline="0">
                <a:solidFill>
                  <a:schemeClr val="bg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TITLE OF PRESENTATION WILL GO HERE</a:t>
            </a:r>
          </a:p>
        </p:txBody>
      </p:sp>
    </p:spTree>
    <p:extLst>
      <p:ext uri="{BB962C8B-B14F-4D97-AF65-F5344CB8AC3E}">
        <p14:creationId xmlns:p14="http://schemas.microsoft.com/office/powerpoint/2010/main" val="238290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95995" y="6356351"/>
            <a:ext cx="796005" cy="365125"/>
          </a:xfrm>
          <a:prstGeom prst="rect">
            <a:avLst/>
          </a:prstGeom>
        </p:spPr>
        <p:txBody>
          <a:bodyPr/>
          <a:lstStyle>
            <a:lvl1pPr>
              <a:defRPr sz="1600">
                <a:solidFill>
                  <a:schemeClr val="tx1">
                    <a:lumMod val="65000"/>
                    <a:lumOff val="35000"/>
                  </a:schemeClr>
                </a:solidFill>
              </a:defRPr>
            </a:lvl1pPr>
          </a:lstStyle>
          <a:p>
            <a:fld id="{9A2A000D-0D79-E646-8BC0-B88888803783}" type="slidenum">
              <a:rPr lang="en-US" smtClean="0"/>
              <a:pPr/>
              <a:t>‹#›</a:t>
            </a:fld>
            <a:endParaRPr lang="en-US" dirty="0"/>
          </a:p>
        </p:txBody>
      </p:sp>
      <p:sp>
        <p:nvSpPr>
          <p:cNvPr id="5" name="Content Placeholder 1"/>
          <p:cNvSpPr>
            <a:spLocks noGrp="1"/>
          </p:cNvSpPr>
          <p:nvPr>
            <p:ph sz="quarter" idx="13" hasCustomPrompt="1"/>
          </p:nvPr>
        </p:nvSpPr>
        <p:spPr>
          <a:xfrm>
            <a:off x="2918228" y="1366129"/>
            <a:ext cx="8337549" cy="4610100"/>
          </a:xfrm>
          <a:prstGeom prst="rect">
            <a:avLst/>
          </a:prstGeom>
        </p:spPr>
        <p:txBody>
          <a:bodyPr/>
          <a:lstStyle>
            <a:lvl1pPr marL="0" indent="0">
              <a:buNone/>
              <a:defRPr sz="2800" baseline="0">
                <a:solidFill>
                  <a:srgbClr val="595959"/>
                </a:solidFill>
                <a:latin typeface="Arial"/>
                <a:cs typeface="Arial"/>
              </a:defRPr>
            </a:lvl1pPr>
          </a:lstStyle>
          <a:p>
            <a:r>
              <a:rPr lang="en-US" dirty="0"/>
              <a:t>Add Copy Here</a:t>
            </a:r>
          </a:p>
        </p:txBody>
      </p:sp>
      <p:sp>
        <p:nvSpPr>
          <p:cNvPr id="3" name="Text Placeholder 2"/>
          <p:cNvSpPr>
            <a:spLocks noGrp="1"/>
          </p:cNvSpPr>
          <p:nvPr>
            <p:ph type="body" sz="quarter" idx="14" hasCustomPrompt="1"/>
          </p:nvPr>
        </p:nvSpPr>
        <p:spPr>
          <a:xfrm>
            <a:off x="8223251" y="214311"/>
            <a:ext cx="3630083"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25221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95995" y="6356351"/>
            <a:ext cx="796005" cy="365125"/>
          </a:xfrm>
          <a:prstGeom prst="rect">
            <a:avLst/>
          </a:prstGeom>
        </p:spPr>
        <p:txBody>
          <a:bodyPr/>
          <a:lstStyle>
            <a:lvl1pPr>
              <a:defRPr sz="1600">
                <a:solidFill>
                  <a:schemeClr val="tx1">
                    <a:lumMod val="65000"/>
                    <a:lumOff val="35000"/>
                  </a:schemeClr>
                </a:solidFill>
              </a:defRPr>
            </a:lvl1pPr>
          </a:lstStyle>
          <a:p>
            <a:fld id="{9A2A000D-0D79-E646-8BC0-B88888803783}" type="slidenum">
              <a:rPr lang="en-US" smtClean="0"/>
              <a:pPr/>
              <a:t>‹#›</a:t>
            </a:fld>
            <a:endParaRPr lang="en-US" dirty="0"/>
          </a:p>
        </p:txBody>
      </p:sp>
      <p:sp>
        <p:nvSpPr>
          <p:cNvPr id="9" name="Rectangle 8"/>
          <p:cNvSpPr/>
          <p:nvPr userDrawn="1"/>
        </p:nvSpPr>
        <p:spPr>
          <a:xfrm>
            <a:off x="250870" y="948634"/>
            <a:ext cx="4003460" cy="547228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3"/>
          </p:nvPr>
        </p:nvSpPr>
        <p:spPr>
          <a:xfrm>
            <a:off x="4893734" y="1160463"/>
            <a:ext cx="6326717" cy="5103476"/>
          </a:xfrm>
          <a:prstGeom prst="rect">
            <a:avLst/>
          </a:prstGeom>
        </p:spPr>
        <p:txBody>
          <a:bodyPr vert="horz"/>
          <a:lstStyle/>
          <a:p>
            <a:endParaRPr lang="en-US"/>
          </a:p>
        </p:txBody>
      </p:sp>
      <p:sp>
        <p:nvSpPr>
          <p:cNvPr id="8" name="Content Placeholder 3"/>
          <p:cNvSpPr>
            <a:spLocks noGrp="1"/>
          </p:cNvSpPr>
          <p:nvPr>
            <p:ph sz="quarter" idx="15" hasCustomPrompt="1"/>
          </p:nvPr>
        </p:nvSpPr>
        <p:spPr>
          <a:xfrm>
            <a:off x="637118" y="1335088"/>
            <a:ext cx="3202516" cy="4748212"/>
          </a:xfrm>
          <a:prstGeom prst="rect">
            <a:avLst/>
          </a:prstGeom>
        </p:spPr>
        <p:txBody>
          <a:bodyPr/>
          <a:lstStyle>
            <a:lvl1pPr marL="0" indent="0">
              <a:buNone/>
              <a:defRPr sz="2000" baseline="0">
                <a:solidFill>
                  <a:srgbClr val="595959"/>
                </a:solidFill>
                <a:latin typeface="Arial"/>
                <a:cs typeface="Arial"/>
              </a:defRPr>
            </a:lvl1pPr>
          </a:lstStyle>
          <a:p>
            <a:r>
              <a:rPr lang="en-US" dirty="0"/>
              <a:t>Add Content Here</a:t>
            </a:r>
          </a:p>
        </p:txBody>
      </p:sp>
      <p:sp>
        <p:nvSpPr>
          <p:cNvPr id="13" name="Text Placeholder 2"/>
          <p:cNvSpPr>
            <a:spLocks noGrp="1"/>
          </p:cNvSpPr>
          <p:nvPr>
            <p:ph type="body" sz="quarter" idx="14" hasCustomPrompt="1"/>
          </p:nvPr>
        </p:nvSpPr>
        <p:spPr>
          <a:xfrm>
            <a:off x="8223251" y="214311"/>
            <a:ext cx="3630083"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401984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9511" y="4800600"/>
            <a:ext cx="8352215" cy="566738"/>
          </a:xfrm>
          <a:prstGeom prst="rect">
            <a:avLst/>
          </a:prstGeom>
        </p:spPr>
        <p:txBody>
          <a:bodyPr anchor="b"/>
          <a:lstStyle>
            <a:lvl1pPr algn="l">
              <a:defRPr sz="1800" b="1">
                <a:solidFill>
                  <a:schemeClr val="tx1">
                    <a:lumMod val="65000"/>
                    <a:lumOff val="35000"/>
                  </a:schemeClr>
                </a:solidFill>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1859511" y="1176436"/>
            <a:ext cx="8352215" cy="355113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859511" y="5367338"/>
            <a:ext cx="8352215" cy="804862"/>
          </a:xfrm>
          <a:prstGeom prst="rect">
            <a:avLst/>
          </a:prstGeom>
        </p:spPr>
        <p:txBody>
          <a:bodyPr/>
          <a:lstStyle>
            <a:lvl1pPr marL="0" indent="0">
              <a:buNone/>
              <a:defRPr sz="1400">
                <a:solidFill>
                  <a:schemeClr val="tx1">
                    <a:lumMod val="65000"/>
                    <a:lumOff val="3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11395995" y="6356351"/>
            <a:ext cx="796005" cy="365125"/>
          </a:xfrm>
          <a:prstGeom prst="rect">
            <a:avLst/>
          </a:prstGeom>
        </p:spPr>
        <p:txBody>
          <a:bodyPr/>
          <a:lstStyle>
            <a:lvl1pPr>
              <a:defRPr sz="1600">
                <a:solidFill>
                  <a:schemeClr val="tx1">
                    <a:lumMod val="65000"/>
                    <a:lumOff val="35000"/>
                  </a:schemeClr>
                </a:solidFill>
              </a:defRPr>
            </a:lvl1pPr>
          </a:lstStyle>
          <a:p>
            <a:fld id="{9A2A000D-0D79-E646-8BC0-B88888803783}" type="slidenum">
              <a:rPr lang="en-US" smtClean="0"/>
              <a:pPr/>
              <a:t>‹#›</a:t>
            </a:fld>
            <a:endParaRPr lang="en-US" dirty="0"/>
          </a:p>
        </p:txBody>
      </p:sp>
      <p:sp>
        <p:nvSpPr>
          <p:cNvPr id="11" name="Text Placeholder 2"/>
          <p:cNvSpPr>
            <a:spLocks noGrp="1"/>
          </p:cNvSpPr>
          <p:nvPr>
            <p:ph type="body" sz="quarter" idx="14" hasCustomPrompt="1"/>
          </p:nvPr>
        </p:nvSpPr>
        <p:spPr>
          <a:xfrm>
            <a:off x="8223251" y="214311"/>
            <a:ext cx="3630083" cy="269875"/>
          </a:xfrm>
          <a:prstGeom prst="rect">
            <a:avLst/>
          </a:prstGeom>
        </p:spPr>
        <p:txBody>
          <a:bodyPr vert="horz"/>
          <a:lstStyle>
            <a:lvl1pPr marL="0" indent="0" algn="r">
              <a:buNone/>
              <a:defRPr sz="1200" baseline="0">
                <a:solidFill>
                  <a:schemeClr val="tx1">
                    <a:lumMod val="65000"/>
                    <a:lumOff val="35000"/>
                  </a:schemeClr>
                </a:solidFill>
                <a:latin typeface="Arial"/>
                <a:cs typeface="Arial"/>
              </a:defRPr>
            </a:lvl1pPr>
            <a:lvl2pPr>
              <a:defRPr sz="12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a:t>Section Heading Will Go Here</a:t>
            </a:r>
          </a:p>
        </p:txBody>
      </p:sp>
    </p:spTree>
    <p:extLst>
      <p:ext uri="{BB962C8B-B14F-4D97-AF65-F5344CB8AC3E}">
        <p14:creationId xmlns:p14="http://schemas.microsoft.com/office/powerpoint/2010/main" val="408340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00D4B32-06A6-4910-8DC4-85E829F8B6C9}" type="datetimeFigureOut">
              <a:rPr lang="en-US" smtClean="0"/>
              <a:t>5/25/2023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0A7B645-7297-4A31-A4E2-CFE66B6E5CE9}" type="slidenum">
              <a:rPr lang="en-US" smtClean="0"/>
              <a:t>‹#›</a:t>
            </a:fld>
            <a:endParaRPr lang="en-US"/>
          </a:p>
        </p:txBody>
      </p:sp>
    </p:spTree>
    <p:extLst>
      <p:ext uri="{BB962C8B-B14F-4D97-AF65-F5344CB8AC3E}">
        <p14:creationId xmlns:p14="http://schemas.microsoft.com/office/powerpoint/2010/main" val="118175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a:prstGeom prst="rect">
            <a:avLst/>
          </a:prstGeom>
        </p:spPr>
        <p:txBody>
          <a:bodyPr rtlCol="0">
            <a:normAutofit/>
          </a:bodyPr>
          <a:lstStyle/>
          <a:p>
            <a:pPr lvl="0"/>
            <a:endParaRPr lang="en-US" noProof="0"/>
          </a:p>
        </p:txBody>
      </p:sp>
      <p:sp>
        <p:nvSpPr>
          <p:cNvPr id="4" name="Text Placeholder 3"/>
          <p:cNvSpPr>
            <a:spLocks noGrp="1"/>
          </p:cNvSpPr>
          <p:nvPr>
            <p:ph type="body" sz="half" idx="2"/>
          </p:nvPr>
        </p:nvSpPr>
        <p:spPr>
          <a:xfrm>
            <a:off x="61976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435003D5-19CB-4873-9F1C-B7189B1F5D3E}" type="slidenum">
              <a:rPr lang="en-US" altLang="en-US"/>
              <a:pPr/>
              <a:t>‹#›</a:t>
            </a:fld>
            <a:endParaRPr lang="en-US" altLang="en-US"/>
          </a:p>
        </p:txBody>
      </p:sp>
    </p:spTree>
    <p:extLst>
      <p:ext uri="{BB962C8B-B14F-4D97-AF65-F5344CB8AC3E}">
        <p14:creationId xmlns:p14="http://schemas.microsoft.com/office/powerpoint/2010/main" val="229682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CA4AEFE-38C0-4E10-BE0A-EC4592BF9910}" type="datetime1">
              <a:rPr lang="en-US" smtClean="0"/>
              <a:t>5/25/2023</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978288" y="6472397"/>
            <a:ext cx="2844800" cy="365125"/>
          </a:xfrm>
          <a:prstGeom prst="rect">
            <a:avLst/>
          </a:prstGeom>
        </p:spPr>
        <p:txBody>
          <a:bodyPr/>
          <a:lstStyle/>
          <a:p>
            <a:fld id="{1866FCB2-D002-4555-9E36-A324E162DCBE}" type="slidenum">
              <a:rPr lang="en-US" smtClean="0"/>
              <a:t>‹#›</a:t>
            </a:fld>
            <a:endParaRPr lang="en-US" dirty="0"/>
          </a:p>
        </p:txBody>
      </p:sp>
    </p:spTree>
    <p:extLst>
      <p:ext uri="{BB962C8B-B14F-4D97-AF65-F5344CB8AC3E}">
        <p14:creationId xmlns:p14="http://schemas.microsoft.com/office/powerpoint/2010/main" val="158269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8"/>
        <p:cNvGrpSpPr/>
        <p:nvPr/>
      </p:nvGrpSpPr>
      <p:grpSpPr>
        <a:xfrm>
          <a:off x="0" y="0"/>
          <a:ext cx="0" cy="0"/>
          <a:chOff x="0" y="0"/>
          <a:chExt cx="0" cy="0"/>
        </a:xfrm>
      </p:grpSpPr>
      <p:sp>
        <p:nvSpPr>
          <p:cNvPr id="59" name="Google Shape;59;p14"/>
          <p:cNvSpPr/>
          <p:nvPr/>
        </p:nvSpPr>
        <p:spPr>
          <a:xfrm>
            <a:off x="0" y="761999"/>
            <a:ext cx="9141600" cy="5334000"/>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60" name="Google Shape;60;p14"/>
          <p:cNvSpPr/>
          <p:nvPr/>
        </p:nvSpPr>
        <p:spPr>
          <a:xfrm>
            <a:off x="9270263" y="761999"/>
            <a:ext cx="2925200" cy="5334000"/>
          </a:xfrm>
          <a:prstGeom prst="rect">
            <a:avLst/>
          </a:prstGeom>
          <a:solidFill>
            <a:srgbClr val="C8C8C8">
              <a:alpha val="49800"/>
            </a:srgbClr>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61" name="Google Shape;61;p14"/>
          <p:cNvSpPr txBox="1">
            <a:spLocks noGrp="1"/>
          </p:cNvSpPr>
          <p:nvPr>
            <p:ph type="ctrTitle"/>
          </p:nvPr>
        </p:nvSpPr>
        <p:spPr>
          <a:xfrm>
            <a:off x="1069848" y="1298448"/>
            <a:ext cx="7315200" cy="3255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FFFFFF"/>
              </a:buClr>
              <a:buSzPts val="4400"/>
              <a:buFont typeface="Corbel"/>
              <a:buNone/>
              <a:defRPr sz="5867">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4"/>
          <p:cNvSpPr txBox="1">
            <a:spLocks noGrp="1"/>
          </p:cNvSpPr>
          <p:nvPr>
            <p:ph type="subTitle" idx="1"/>
          </p:nvPr>
        </p:nvSpPr>
        <p:spPr>
          <a:xfrm>
            <a:off x="1100015" y="4670247"/>
            <a:ext cx="7315200" cy="9144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1200"/>
              </a:spcBef>
              <a:spcAft>
                <a:spcPts val="0"/>
              </a:spcAft>
              <a:buSzPts val="1700"/>
              <a:buNone/>
              <a:defRPr sz="2267" cap="none">
                <a:solidFill>
                  <a:srgbClr val="D7F0F6"/>
                </a:solidFill>
              </a:defRPr>
            </a:lvl1pPr>
            <a:lvl2pPr lvl="1" algn="ctr" rtl="0">
              <a:lnSpc>
                <a:spcPct val="90000"/>
              </a:lnSpc>
              <a:spcBef>
                <a:spcPts val="267"/>
              </a:spcBef>
              <a:spcAft>
                <a:spcPts val="0"/>
              </a:spcAft>
              <a:buSzPts val="1700"/>
              <a:buNone/>
              <a:defRPr sz="2267"/>
            </a:lvl2pPr>
            <a:lvl3pPr lvl="2" algn="ctr" rtl="0">
              <a:lnSpc>
                <a:spcPct val="90000"/>
              </a:lnSpc>
              <a:spcBef>
                <a:spcPts val="267"/>
              </a:spcBef>
              <a:spcAft>
                <a:spcPts val="0"/>
              </a:spcAft>
              <a:buSzPts val="1700"/>
              <a:buNone/>
              <a:defRPr sz="2267"/>
            </a:lvl3pPr>
            <a:lvl4pPr lvl="3" algn="ctr" rtl="0">
              <a:lnSpc>
                <a:spcPct val="90000"/>
              </a:lnSpc>
              <a:spcBef>
                <a:spcPts val="267"/>
              </a:spcBef>
              <a:spcAft>
                <a:spcPts val="0"/>
              </a:spcAft>
              <a:buSzPts val="1500"/>
              <a:buNone/>
              <a:defRPr sz="2000"/>
            </a:lvl4pPr>
            <a:lvl5pPr lvl="4" algn="ctr" rtl="0">
              <a:lnSpc>
                <a:spcPct val="90000"/>
              </a:lnSpc>
              <a:spcBef>
                <a:spcPts val="267"/>
              </a:spcBef>
              <a:spcAft>
                <a:spcPts val="0"/>
              </a:spcAft>
              <a:buSzPts val="1500"/>
              <a:buNone/>
              <a:defRPr sz="2000"/>
            </a:lvl5pPr>
            <a:lvl6pPr lvl="5" algn="ctr" rtl="0">
              <a:lnSpc>
                <a:spcPct val="90000"/>
              </a:lnSpc>
              <a:spcBef>
                <a:spcPts val="267"/>
              </a:spcBef>
              <a:spcAft>
                <a:spcPts val="0"/>
              </a:spcAft>
              <a:buSzPts val="1500"/>
              <a:buNone/>
              <a:defRPr sz="2000"/>
            </a:lvl6pPr>
            <a:lvl7pPr lvl="6" algn="ctr" rtl="0">
              <a:lnSpc>
                <a:spcPct val="90000"/>
              </a:lnSpc>
              <a:spcBef>
                <a:spcPts val="267"/>
              </a:spcBef>
              <a:spcAft>
                <a:spcPts val="0"/>
              </a:spcAft>
              <a:buSzPts val="1500"/>
              <a:buNone/>
              <a:defRPr sz="2000"/>
            </a:lvl7pPr>
            <a:lvl8pPr lvl="7" algn="ctr" rtl="0">
              <a:lnSpc>
                <a:spcPct val="90000"/>
              </a:lnSpc>
              <a:spcBef>
                <a:spcPts val="267"/>
              </a:spcBef>
              <a:spcAft>
                <a:spcPts val="0"/>
              </a:spcAft>
              <a:buSzPts val="1500"/>
              <a:buNone/>
              <a:defRPr sz="2000"/>
            </a:lvl8pPr>
            <a:lvl9pPr lvl="8" algn="ctr" rtl="0">
              <a:lnSpc>
                <a:spcPct val="90000"/>
              </a:lnSpc>
              <a:spcBef>
                <a:spcPts val="267"/>
              </a:spcBef>
              <a:spcAft>
                <a:spcPts val="267"/>
              </a:spcAft>
              <a:buSzPts val="1500"/>
              <a:buNone/>
              <a:defRPr sz="2000"/>
            </a:lvl9pPr>
          </a:lstStyle>
          <a:p>
            <a:endParaRPr/>
          </a:p>
        </p:txBody>
      </p:sp>
      <p:sp>
        <p:nvSpPr>
          <p:cNvPr id="63" name="Google Shape;63;p14"/>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4"/>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4"/>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08373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 name="Google Shape;68;p15"/>
          <p:cNvSpPr txBox="1">
            <a:spLocks noGrp="1"/>
          </p:cNvSpPr>
          <p:nvPr>
            <p:ph type="body" idx="1"/>
          </p:nvPr>
        </p:nvSpPr>
        <p:spPr>
          <a:xfrm>
            <a:off x="3869268" y="864108"/>
            <a:ext cx="7315200" cy="5120800"/>
          </a:xfrm>
          <a:prstGeom prst="rect">
            <a:avLst/>
          </a:prstGeom>
          <a:noFill/>
          <a:ln>
            <a:noFill/>
          </a:ln>
        </p:spPr>
        <p:txBody>
          <a:bodyPr spcFirstLastPara="1" wrap="square" lIns="68575" tIns="34275" rIns="68575" bIns="34275" anchor="ctr" anchorCtr="0">
            <a:normAutofit/>
          </a:bodyPr>
          <a:lstStyle>
            <a:lvl1pPr marL="609585" lvl="0" indent="-423323" algn="l" rtl="0">
              <a:lnSpc>
                <a:spcPct val="90000"/>
              </a:lnSpc>
              <a:spcBef>
                <a:spcPts val="1200"/>
              </a:spcBef>
              <a:spcAft>
                <a:spcPts val="0"/>
              </a:spcAft>
              <a:buSzPts val="1400"/>
              <a:buChar char="●"/>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267"/>
              </a:spcBef>
              <a:spcAft>
                <a:spcPts val="0"/>
              </a:spcAft>
              <a:buSzPts val="1400"/>
              <a:buChar char="●"/>
              <a:defRPr/>
            </a:lvl3pPr>
            <a:lvl4pPr marL="2438339" lvl="3" indent="-423323" algn="l" rtl="0">
              <a:lnSpc>
                <a:spcPct val="90000"/>
              </a:lnSpc>
              <a:spcBef>
                <a:spcPts val="267"/>
              </a:spcBef>
              <a:spcAft>
                <a:spcPts val="0"/>
              </a:spcAft>
              <a:buSzPts val="1400"/>
              <a:buChar char="●"/>
              <a:defRPr/>
            </a:lvl4pPr>
            <a:lvl5pPr marL="3047924" lvl="4" indent="-423323" algn="l" rtl="0">
              <a:lnSpc>
                <a:spcPct val="90000"/>
              </a:lnSpc>
              <a:spcBef>
                <a:spcPts val="267"/>
              </a:spcBef>
              <a:spcAft>
                <a:spcPts val="0"/>
              </a:spcAft>
              <a:buSzPts val="1400"/>
              <a:buChar char="●"/>
              <a:defRPr/>
            </a:lvl5pPr>
            <a:lvl6pPr marL="3657509" lvl="5" indent="-423323" algn="l" rtl="0">
              <a:lnSpc>
                <a:spcPct val="90000"/>
              </a:lnSpc>
              <a:spcBef>
                <a:spcPts val="267"/>
              </a:spcBef>
              <a:spcAft>
                <a:spcPts val="0"/>
              </a:spcAft>
              <a:buSzPts val="1400"/>
              <a:buChar char="●"/>
              <a:defRPr/>
            </a:lvl6pPr>
            <a:lvl7pPr marL="4267093" lvl="6" indent="-423323" algn="l" rtl="0">
              <a:lnSpc>
                <a:spcPct val="90000"/>
              </a:lnSpc>
              <a:spcBef>
                <a:spcPts val="267"/>
              </a:spcBef>
              <a:spcAft>
                <a:spcPts val="0"/>
              </a:spcAft>
              <a:buSzPts val="1400"/>
              <a:buChar char="●"/>
              <a:defRPr/>
            </a:lvl7pPr>
            <a:lvl8pPr marL="4876678" lvl="7" indent="-423323" algn="l" rtl="0">
              <a:lnSpc>
                <a:spcPct val="90000"/>
              </a:lnSpc>
              <a:spcBef>
                <a:spcPts val="267"/>
              </a:spcBef>
              <a:spcAft>
                <a:spcPts val="0"/>
              </a:spcAft>
              <a:buSzPts val="1400"/>
              <a:buChar char="●"/>
              <a:defRPr/>
            </a:lvl8pPr>
            <a:lvl9pPr marL="5486263" lvl="8" indent="-423323" algn="l" rtl="0">
              <a:lnSpc>
                <a:spcPct val="90000"/>
              </a:lnSpc>
              <a:spcBef>
                <a:spcPts val="267"/>
              </a:spcBef>
              <a:spcAft>
                <a:spcPts val="267"/>
              </a:spcAft>
              <a:buSzPts val="1400"/>
              <a:buChar char="●"/>
              <a:defRPr/>
            </a:lvl9pPr>
          </a:lstStyle>
          <a:p>
            <a:endParaRPr/>
          </a:p>
        </p:txBody>
      </p:sp>
      <p:sp>
        <p:nvSpPr>
          <p:cNvPr id="69" name="Google Shape;69;p15"/>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5"/>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5"/>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967932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4" name="Google Shape;74;p16"/>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6"/>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72684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867912" y="1298448"/>
            <a:ext cx="7315200" cy="3255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595959"/>
              </a:buClr>
              <a:buSzPts val="4400"/>
              <a:buFont typeface="Corbel"/>
              <a:buNone/>
              <a:defRPr sz="5867" b="0">
                <a:solidFill>
                  <a:srgbClr val="59595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9" name="Google Shape;79;p17"/>
          <p:cNvSpPr txBox="1">
            <a:spLocks noGrp="1"/>
          </p:cNvSpPr>
          <p:nvPr>
            <p:ph type="body" idx="1"/>
          </p:nvPr>
        </p:nvSpPr>
        <p:spPr>
          <a:xfrm>
            <a:off x="3886200" y="4672584"/>
            <a:ext cx="7315200" cy="914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200"/>
              </a:spcBef>
              <a:spcAft>
                <a:spcPts val="0"/>
              </a:spcAft>
              <a:buSzPts val="1700"/>
              <a:buNone/>
              <a:defRPr sz="2267" cap="none">
                <a:solidFill>
                  <a:srgbClr val="595959"/>
                </a:solidFill>
              </a:defRPr>
            </a:lvl1pPr>
            <a:lvl2pPr marL="1219170" lvl="1" indent="-304792" algn="l" rtl="0">
              <a:lnSpc>
                <a:spcPct val="90000"/>
              </a:lnSpc>
              <a:spcBef>
                <a:spcPts val="267"/>
              </a:spcBef>
              <a:spcAft>
                <a:spcPts val="0"/>
              </a:spcAft>
              <a:buSzPts val="1400"/>
              <a:buNone/>
              <a:defRPr sz="1867">
                <a:solidFill>
                  <a:srgbClr val="888888"/>
                </a:solidFill>
              </a:defRPr>
            </a:lvl2pPr>
            <a:lvl3pPr marL="1828754" lvl="2" indent="-304792" algn="l" rtl="0">
              <a:lnSpc>
                <a:spcPct val="90000"/>
              </a:lnSpc>
              <a:spcBef>
                <a:spcPts val="267"/>
              </a:spcBef>
              <a:spcAft>
                <a:spcPts val="0"/>
              </a:spcAft>
              <a:buSzPts val="1200"/>
              <a:buNone/>
              <a:defRPr sz="1600">
                <a:solidFill>
                  <a:srgbClr val="888888"/>
                </a:solidFill>
              </a:defRPr>
            </a:lvl3pPr>
            <a:lvl4pPr marL="2438339" lvl="3" indent="-304792" algn="l" rtl="0">
              <a:lnSpc>
                <a:spcPct val="90000"/>
              </a:lnSpc>
              <a:spcBef>
                <a:spcPts val="267"/>
              </a:spcBef>
              <a:spcAft>
                <a:spcPts val="0"/>
              </a:spcAft>
              <a:buSzPts val="1100"/>
              <a:buNone/>
              <a:defRPr sz="1467">
                <a:solidFill>
                  <a:srgbClr val="888888"/>
                </a:solidFill>
              </a:defRPr>
            </a:lvl4pPr>
            <a:lvl5pPr marL="3047924" lvl="4" indent="-304792" algn="l" rtl="0">
              <a:lnSpc>
                <a:spcPct val="90000"/>
              </a:lnSpc>
              <a:spcBef>
                <a:spcPts val="267"/>
              </a:spcBef>
              <a:spcAft>
                <a:spcPts val="0"/>
              </a:spcAft>
              <a:buSzPts val="1100"/>
              <a:buNone/>
              <a:defRPr sz="1467">
                <a:solidFill>
                  <a:srgbClr val="888888"/>
                </a:solidFill>
              </a:defRPr>
            </a:lvl5pPr>
            <a:lvl6pPr marL="3657509" lvl="5" indent="-304792" algn="l" rtl="0">
              <a:lnSpc>
                <a:spcPct val="90000"/>
              </a:lnSpc>
              <a:spcBef>
                <a:spcPts val="267"/>
              </a:spcBef>
              <a:spcAft>
                <a:spcPts val="0"/>
              </a:spcAft>
              <a:buSzPts val="1100"/>
              <a:buNone/>
              <a:defRPr sz="1467">
                <a:solidFill>
                  <a:srgbClr val="888888"/>
                </a:solidFill>
              </a:defRPr>
            </a:lvl6pPr>
            <a:lvl7pPr marL="4267093" lvl="6" indent="-304792" algn="l" rtl="0">
              <a:lnSpc>
                <a:spcPct val="90000"/>
              </a:lnSpc>
              <a:spcBef>
                <a:spcPts val="267"/>
              </a:spcBef>
              <a:spcAft>
                <a:spcPts val="0"/>
              </a:spcAft>
              <a:buSzPts val="1100"/>
              <a:buNone/>
              <a:defRPr sz="1467">
                <a:solidFill>
                  <a:srgbClr val="888888"/>
                </a:solidFill>
              </a:defRPr>
            </a:lvl7pPr>
            <a:lvl8pPr marL="4876678" lvl="7" indent="-304792" algn="l" rtl="0">
              <a:lnSpc>
                <a:spcPct val="90000"/>
              </a:lnSpc>
              <a:spcBef>
                <a:spcPts val="267"/>
              </a:spcBef>
              <a:spcAft>
                <a:spcPts val="0"/>
              </a:spcAft>
              <a:buSzPts val="1100"/>
              <a:buNone/>
              <a:defRPr sz="1467">
                <a:solidFill>
                  <a:srgbClr val="888888"/>
                </a:solidFill>
              </a:defRPr>
            </a:lvl8pPr>
            <a:lvl9pPr marL="5486263" lvl="8" indent="-304792" algn="l" rtl="0">
              <a:lnSpc>
                <a:spcPct val="90000"/>
              </a:lnSpc>
              <a:spcBef>
                <a:spcPts val="267"/>
              </a:spcBef>
              <a:spcAft>
                <a:spcPts val="267"/>
              </a:spcAft>
              <a:buSzPts val="1100"/>
              <a:buNone/>
              <a:defRPr sz="1467">
                <a:solidFill>
                  <a:srgbClr val="888888"/>
                </a:solidFill>
              </a:defRPr>
            </a:lvl9pPr>
          </a:lstStyle>
          <a:p>
            <a:endParaRPr/>
          </a:p>
        </p:txBody>
      </p:sp>
      <p:sp>
        <p:nvSpPr>
          <p:cNvPr id="80" name="Google Shape;80;p17"/>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7"/>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7"/>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750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3867912" y="868680"/>
            <a:ext cx="3474800" cy="5120800"/>
          </a:xfrm>
          <a:prstGeom prst="rect">
            <a:avLst/>
          </a:prstGeom>
          <a:noFill/>
          <a:ln>
            <a:noFill/>
          </a:ln>
        </p:spPr>
        <p:txBody>
          <a:bodyPr spcFirstLastPara="1" wrap="square" lIns="68575" tIns="34275" rIns="68575" bIns="34275" anchor="ctr" anchorCtr="0">
            <a:normAutofit/>
          </a:bodyPr>
          <a:lstStyle>
            <a:lvl1pPr marL="609585" lvl="0" indent="-431789" algn="l" rtl="0">
              <a:lnSpc>
                <a:spcPct val="90000"/>
              </a:lnSpc>
              <a:spcBef>
                <a:spcPts val="1200"/>
              </a:spcBef>
              <a:spcAft>
                <a:spcPts val="0"/>
              </a:spcAft>
              <a:buSzPts val="1500"/>
              <a:buChar char="●"/>
              <a:defRPr sz="2000"/>
            </a:lvl1pPr>
            <a:lvl2pPr marL="1219170" lvl="1" indent="-423323" algn="l" rtl="0">
              <a:lnSpc>
                <a:spcPct val="90000"/>
              </a:lnSpc>
              <a:spcBef>
                <a:spcPts val="267"/>
              </a:spcBef>
              <a:spcAft>
                <a:spcPts val="0"/>
              </a:spcAft>
              <a:buSzPts val="1400"/>
              <a:buChar char="●"/>
              <a:defRPr sz="1867"/>
            </a:lvl2pPr>
            <a:lvl3pPr marL="1828754" lvl="2" indent="-406390" algn="l" rtl="0">
              <a:lnSpc>
                <a:spcPct val="90000"/>
              </a:lnSpc>
              <a:spcBef>
                <a:spcPts val="267"/>
              </a:spcBef>
              <a:spcAft>
                <a:spcPts val="0"/>
              </a:spcAft>
              <a:buSzPts val="1200"/>
              <a:buChar char="●"/>
              <a:defRPr sz="1600"/>
            </a:lvl3pPr>
            <a:lvl4pPr marL="2438339" lvl="3" indent="-397923" algn="l" rtl="0">
              <a:lnSpc>
                <a:spcPct val="90000"/>
              </a:lnSpc>
              <a:spcBef>
                <a:spcPts val="267"/>
              </a:spcBef>
              <a:spcAft>
                <a:spcPts val="0"/>
              </a:spcAft>
              <a:buSzPts val="1100"/>
              <a:buChar char="●"/>
              <a:defRPr sz="1467"/>
            </a:lvl4pPr>
            <a:lvl5pPr marL="3047924" lvl="4" indent="-397923" algn="l" rtl="0">
              <a:lnSpc>
                <a:spcPct val="90000"/>
              </a:lnSpc>
              <a:spcBef>
                <a:spcPts val="267"/>
              </a:spcBef>
              <a:spcAft>
                <a:spcPts val="0"/>
              </a:spcAft>
              <a:buSzPts val="1100"/>
              <a:buChar char="●"/>
              <a:defRPr sz="1467"/>
            </a:lvl5pPr>
            <a:lvl6pPr marL="3657509" lvl="5" indent="-397923" algn="l" rtl="0">
              <a:lnSpc>
                <a:spcPct val="90000"/>
              </a:lnSpc>
              <a:spcBef>
                <a:spcPts val="267"/>
              </a:spcBef>
              <a:spcAft>
                <a:spcPts val="0"/>
              </a:spcAft>
              <a:buSzPts val="1100"/>
              <a:buChar char="●"/>
              <a:defRPr sz="1467"/>
            </a:lvl6pPr>
            <a:lvl7pPr marL="4267093" lvl="6" indent="-397923" algn="l" rtl="0">
              <a:lnSpc>
                <a:spcPct val="90000"/>
              </a:lnSpc>
              <a:spcBef>
                <a:spcPts val="267"/>
              </a:spcBef>
              <a:spcAft>
                <a:spcPts val="0"/>
              </a:spcAft>
              <a:buSzPts val="1100"/>
              <a:buChar char="●"/>
              <a:defRPr sz="1467"/>
            </a:lvl7pPr>
            <a:lvl8pPr marL="4876678" lvl="7" indent="-397923" algn="l" rtl="0">
              <a:lnSpc>
                <a:spcPct val="90000"/>
              </a:lnSpc>
              <a:spcBef>
                <a:spcPts val="267"/>
              </a:spcBef>
              <a:spcAft>
                <a:spcPts val="0"/>
              </a:spcAft>
              <a:buSzPts val="1100"/>
              <a:buChar char="●"/>
              <a:defRPr sz="1467"/>
            </a:lvl8pPr>
            <a:lvl9pPr marL="5486263" lvl="8" indent="-397923" algn="l" rtl="0">
              <a:lnSpc>
                <a:spcPct val="90000"/>
              </a:lnSpc>
              <a:spcBef>
                <a:spcPts val="267"/>
              </a:spcBef>
              <a:spcAft>
                <a:spcPts val="267"/>
              </a:spcAft>
              <a:buSzPts val="1100"/>
              <a:buChar char="●"/>
              <a:defRPr sz="1467"/>
            </a:lvl9pPr>
          </a:lstStyle>
          <a:p>
            <a:endParaRPr/>
          </a:p>
        </p:txBody>
      </p:sp>
      <p:sp>
        <p:nvSpPr>
          <p:cNvPr id="86" name="Google Shape;86;p18"/>
          <p:cNvSpPr txBox="1">
            <a:spLocks noGrp="1"/>
          </p:cNvSpPr>
          <p:nvPr>
            <p:ph type="body" idx="2"/>
          </p:nvPr>
        </p:nvSpPr>
        <p:spPr>
          <a:xfrm>
            <a:off x="7818120" y="868680"/>
            <a:ext cx="3474800" cy="5120800"/>
          </a:xfrm>
          <a:prstGeom prst="rect">
            <a:avLst/>
          </a:prstGeom>
          <a:noFill/>
          <a:ln>
            <a:noFill/>
          </a:ln>
        </p:spPr>
        <p:txBody>
          <a:bodyPr spcFirstLastPara="1" wrap="square" lIns="68575" tIns="34275" rIns="68575" bIns="34275" anchor="ctr" anchorCtr="0">
            <a:normAutofit/>
          </a:bodyPr>
          <a:lstStyle>
            <a:lvl1pPr marL="609585" lvl="0" indent="-431789" algn="l" rtl="0">
              <a:lnSpc>
                <a:spcPct val="90000"/>
              </a:lnSpc>
              <a:spcBef>
                <a:spcPts val="1200"/>
              </a:spcBef>
              <a:spcAft>
                <a:spcPts val="0"/>
              </a:spcAft>
              <a:buSzPts val="1500"/>
              <a:buChar char="●"/>
              <a:defRPr sz="2000"/>
            </a:lvl1pPr>
            <a:lvl2pPr marL="1219170" lvl="1" indent="-423323" algn="l" rtl="0">
              <a:lnSpc>
                <a:spcPct val="90000"/>
              </a:lnSpc>
              <a:spcBef>
                <a:spcPts val="267"/>
              </a:spcBef>
              <a:spcAft>
                <a:spcPts val="0"/>
              </a:spcAft>
              <a:buSzPts val="1400"/>
              <a:buChar char="●"/>
              <a:defRPr sz="1867"/>
            </a:lvl2pPr>
            <a:lvl3pPr marL="1828754" lvl="2" indent="-406390" algn="l" rtl="0">
              <a:lnSpc>
                <a:spcPct val="90000"/>
              </a:lnSpc>
              <a:spcBef>
                <a:spcPts val="267"/>
              </a:spcBef>
              <a:spcAft>
                <a:spcPts val="0"/>
              </a:spcAft>
              <a:buSzPts val="1200"/>
              <a:buChar char="●"/>
              <a:defRPr sz="1600"/>
            </a:lvl3pPr>
            <a:lvl4pPr marL="2438339" lvl="3" indent="-397923" algn="l" rtl="0">
              <a:lnSpc>
                <a:spcPct val="90000"/>
              </a:lnSpc>
              <a:spcBef>
                <a:spcPts val="267"/>
              </a:spcBef>
              <a:spcAft>
                <a:spcPts val="0"/>
              </a:spcAft>
              <a:buSzPts val="1100"/>
              <a:buChar char="●"/>
              <a:defRPr sz="1467"/>
            </a:lvl4pPr>
            <a:lvl5pPr marL="3047924" lvl="4" indent="-397923" algn="l" rtl="0">
              <a:lnSpc>
                <a:spcPct val="90000"/>
              </a:lnSpc>
              <a:spcBef>
                <a:spcPts val="267"/>
              </a:spcBef>
              <a:spcAft>
                <a:spcPts val="0"/>
              </a:spcAft>
              <a:buSzPts val="1100"/>
              <a:buChar char="●"/>
              <a:defRPr sz="1467"/>
            </a:lvl5pPr>
            <a:lvl6pPr marL="3657509" lvl="5" indent="-397923" algn="l" rtl="0">
              <a:lnSpc>
                <a:spcPct val="90000"/>
              </a:lnSpc>
              <a:spcBef>
                <a:spcPts val="267"/>
              </a:spcBef>
              <a:spcAft>
                <a:spcPts val="0"/>
              </a:spcAft>
              <a:buSzPts val="1100"/>
              <a:buChar char="●"/>
              <a:defRPr sz="1467"/>
            </a:lvl6pPr>
            <a:lvl7pPr marL="4267093" lvl="6" indent="-397923" algn="l" rtl="0">
              <a:lnSpc>
                <a:spcPct val="90000"/>
              </a:lnSpc>
              <a:spcBef>
                <a:spcPts val="267"/>
              </a:spcBef>
              <a:spcAft>
                <a:spcPts val="0"/>
              </a:spcAft>
              <a:buSzPts val="1100"/>
              <a:buChar char="●"/>
              <a:defRPr sz="1467"/>
            </a:lvl7pPr>
            <a:lvl8pPr marL="4876678" lvl="7" indent="-397923" algn="l" rtl="0">
              <a:lnSpc>
                <a:spcPct val="90000"/>
              </a:lnSpc>
              <a:spcBef>
                <a:spcPts val="267"/>
              </a:spcBef>
              <a:spcAft>
                <a:spcPts val="0"/>
              </a:spcAft>
              <a:buSzPts val="1100"/>
              <a:buChar char="●"/>
              <a:defRPr sz="1467"/>
            </a:lvl8pPr>
            <a:lvl9pPr marL="5486263" lvl="8" indent="-397923" algn="l" rtl="0">
              <a:lnSpc>
                <a:spcPct val="90000"/>
              </a:lnSpc>
              <a:spcBef>
                <a:spcPts val="267"/>
              </a:spcBef>
              <a:spcAft>
                <a:spcPts val="267"/>
              </a:spcAft>
              <a:buSzPts val="1100"/>
              <a:buChar char="●"/>
              <a:defRPr sz="1467"/>
            </a:lvl9pPr>
          </a:lstStyle>
          <a:p>
            <a:endParaRPr/>
          </a:p>
        </p:txBody>
      </p:sp>
      <p:sp>
        <p:nvSpPr>
          <p:cNvPr id="87" name="Google Shape;87;p18"/>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26808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19"/>
          <p:cNvSpPr txBox="1">
            <a:spLocks noGrp="1"/>
          </p:cNvSpPr>
          <p:nvPr>
            <p:ph type="body" idx="1"/>
          </p:nvPr>
        </p:nvSpPr>
        <p:spPr>
          <a:xfrm>
            <a:off x="3867912" y="1023587"/>
            <a:ext cx="3474800" cy="8076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0"/>
              </a:spcBef>
              <a:spcAft>
                <a:spcPts val="0"/>
              </a:spcAft>
              <a:buSzPts val="1500"/>
              <a:buNone/>
              <a:defRPr sz="2000" b="1">
                <a:solidFill>
                  <a:srgbClr val="595959"/>
                </a:solidFill>
              </a:defRPr>
            </a:lvl1pPr>
            <a:lvl2pPr marL="1219170" lvl="1" indent="-304792" algn="l" rtl="0">
              <a:lnSpc>
                <a:spcPct val="90000"/>
              </a:lnSpc>
              <a:spcBef>
                <a:spcPts val="267"/>
              </a:spcBef>
              <a:spcAft>
                <a:spcPts val="0"/>
              </a:spcAft>
              <a:buSzPts val="1500"/>
              <a:buNone/>
              <a:defRPr sz="2000" b="1"/>
            </a:lvl2pPr>
            <a:lvl3pPr marL="1828754" lvl="2" indent="-304792" algn="l" rtl="0">
              <a:lnSpc>
                <a:spcPct val="90000"/>
              </a:lnSpc>
              <a:spcBef>
                <a:spcPts val="267"/>
              </a:spcBef>
              <a:spcAft>
                <a:spcPts val="0"/>
              </a:spcAft>
              <a:buSzPts val="1400"/>
              <a:buNone/>
              <a:defRPr sz="1867" b="1"/>
            </a:lvl3pPr>
            <a:lvl4pPr marL="2438339" lvl="3" indent="-304792" algn="l" rtl="0">
              <a:lnSpc>
                <a:spcPct val="90000"/>
              </a:lnSpc>
              <a:spcBef>
                <a:spcPts val="267"/>
              </a:spcBef>
              <a:spcAft>
                <a:spcPts val="0"/>
              </a:spcAft>
              <a:buSzPts val="1200"/>
              <a:buNone/>
              <a:defRPr sz="1600" b="1"/>
            </a:lvl4pPr>
            <a:lvl5pPr marL="3047924" lvl="4" indent="-304792" algn="l" rtl="0">
              <a:lnSpc>
                <a:spcPct val="90000"/>
              </a:lnSpc>
              <a:spcBef>
                <a:spcPts val="267"/>
              </a:spcBef>
              <a:spcAft>
                <a:spcPts val="0"/>
              </a:spcAft>
              <a:buSzPts val="1200"/>
              <a:buNone/>
              <a:defRPr sz="1600" b="1"/>
            </a:lvl5pPr>
            <a:lvl6pPr marL="3657509" lvl="5" indent="-304792" algn="l" rtl="0">
              <a:lnSpc>
                <a:spcPct val="90000"/>
              </a:lnSpc>
              <a:spcBef>
                <a:spcPts val="267"/>
              </a:spcBef>
              <a:spcAft>
                <a:spcPts val="0"/>
              </a:spcAft>
              <a:buSzPts val="1200"/>
              <a:buNone/>
              <a:defRPr sz="1600" b="1"/>
            </a:lvl6pPr>
            <a:lvl7pPr marL="4267093" lvl="6" indent="-304792" algn="l" rtl="0">
              <a:lnSpc>
                <a:spcPct val="90000"/>
              </a:lnSpc>
              <a:spcBef>
                <a:spcPts val="267"/>
              </a:spcBef>
              <a:spcAft>
                <a:spcPts val="0"/>
              </a:spcAft>
              <a:buSzPts val="1200"/>
              <a:buNone/>
              <a:defRPr sz="1600" b="1"/>
            </a:lvl7pPr>
            <a:lvl8pPr marL="4876678" lvl="7" indent="-304792" algn="l" rtl="0">
              <a:lnSpc>
                <a:spcPct val="90000"/>
              </a:lnSpc>
              <a:spcBef>
                <a:spcPts val="267"/>
              </a:spcBef>
              <a:spcAft>
                <a:spcPts val="0"/>
              </a:spcAft>
              <a:buSzPts val="1200"/>
              <a:buNone/>
              <a:defRPr sz="1600" b="1"/>
            </a:lvl8pPr>
            <a:lvl9pPr marL="5486263" lvl="8" indent="-304792" algn="l" rtl="0">
              <a:lnSpc>
                <a:spcPct val="90000"/>
              </a:lnSpc>
              <a:spcBef>
                <a:spcPts val="267"/>
              </a:spcBef>
              <a:spcAft>
                <a:spcPts val="267"/>
              </a:spcAft>
              <a:buSzPts val="1200"/>
              <a:buNone/>
              <a:defRPr sz="1600" b="1"/>
            </a:lvl9pPr>
          </a:lstStyle>
          <a:p>
            <a:endParaRPr/>
          </a:p>
        </p:txBody>
      </p:sp>
      <p:sp>
        <p:nvSpPr>
          <p:cNvPr id="93" name="Google Shape;93;p19"/>
          <p:cNvSpPr txBox="1">
            <a:spLocks noGrp="1"/>
          </p:cNvSpPr>
          <p:nvPr>
            <p:ph type="body" idx="2"/>
          </p:nvPr>
        </p:nvSpPr>
        <p:spPr>
          <a:xfrm>
            <a:off x="3867912" y="1930936"/>
            <a:ext cx="3474800" cy="4023200"/>
          </a:xfrm>
          <a:prstGeom prst="rect">
            <a:avLst/>
          </a:prstGeom>
          <a:noFill/>
          <a:ln>
            <a:noFill/>
          </a:ln>
        </p:spPr>
        <p:txBody>
          <a:bodyPr spcFirstLastPara="1" wrap="square" lIns="68575" tIns="34275" rIns="68575" bIns="34275" anchor="ctr" anchorCtr="0">
            <a:normAutofit/>
          </a:bodyPr>
          <a:lstStyle>
            <a:lvl1pPr marL="609585" lvl="0" indent="-431789" algn="l" rtl="0">
              <a:lnSpc>
                <a:spcPct val="90000"/>
              </a:lnSpc>
              <a:spcBef>
                <a:spcPts val="1200"/>
              </a:spcBef>
              <a:spcAft>
                <a:spcPts val="0"/>
              </a:spcAft>
              <a:buSzPts val="1500"/>
              <a:buChar char="●"/>
              <a:defRPr sz="2000"/>
            </a:lvl1pPr>
            <a:lvl2pPr marL="1219170" lvl="1" indent="-423323" algn="l" rtl="0">
              <a:lnSpc>
                <a:spcPct val="90000"/>
              </a:lnSpc>
              <a:spcBef>
                <a:spcPts val="267"/>
              </a:spcBef>
              <a:spcAft>
                <a:spcPts val="0"/>
              </a:spcAft>
              <a:buSzPts val="1400"/>
              <a:buChar char="●"/>
              <a:defRPr sz="1867"/>
            </a:lvl2pPr>
            <a:lvl3pPr marL="1828754" lvl="2" indent="-406390" algn="l" rtl="0">
              <a:lnSpc>
                <a:spcPct val="90000"/>
              </a:lnSpc>
              <a:spcBef>
                <a:spcPts val="267"/>
              </a:spcBef>
              <a:spcAft>
                <a:spcPts val="0"/>
              </a:spcAft>
              <a:buSzPts val="1200"/>
              <a:buChar char="●"/>
              <a:defRPr sz="1600"/>
            </a:lvl3pPr>
            <a:lvl4pPr marL="2438339" lvl="3" indent="-397923" algn="l" rtl="0">
              <a:lnSpc>
                <a:spcPct val="90000"/>
              </a:lnSpc>
              <a:spcBef>
                <a:spcPts val="267"/>
              </a:spcBef>
              <a:spcAft>
                <a:spcPts val="0"/>
              </a:spcAft>
              <a:buSzPts val="1100"/>
              <a:buChar char="●"/>
              <a:defRPr sz="1467"/>
            </a:lvl4pPr>
            <a:lvl5pPr marL="3047924" lvl="4" indent="-397923" algn="l" rtl="0">
              <a:lnSpc>
                <a:spcPct val="90000"/>
              </a:lnSpc>
              <a:spcBef>
                <a:spcPts val="267"/>
              </a:spcBef>
              <a:spcAft>
                <a:spcPts val="0"/>
              </a:spcAft>
              <a:buSzPts val="1100"/>
              <a:buChar char="●"/>
              <a:defRPr sz="1467"/>
            </a:lvl5pPr>
            <a:lvl6pPr marL="3657509" lvl="5" indent="-397923" algn="l" rtl="0">
              <a:lnSpc>
                <a:spcPct val="90000"/>
              </a:lnSpc>
              <a:spcBef>
                <a:spcPts val="267"/>
              </a:spcBef>
              <a:spcAft>
                <a:spcPts val="0"/>
              </a:spcAft>
              <a:buSzPts val="1100"/>
              <a:buChar char="●"/>
              <a:defRPr sz="1467"/>
            </a:lvl6pPr>
            <a:lvl7pPr marL="4267093" lvl="6" indent="-397923" algn="l" rtl="0">
              <a:lnSpc>
                <a:spcPct val="90000"/>
              </a:lnSpc>
              <a:spcBef>
                <a:spcPts val="267"/>
              </a:spcBef>
              <a:spcAft>
                <a:spcPts val="0"/>
              </a:spcAft>
              <a:buSzPts val="1100"/>
              <a:buChar char="●"/>
              <a:defRPr sz="1467"/>
            </a:lvl7pPr>
            <a:lvl8pPr marL="4876678" lvl="7" indent="-397923" algn="l" rtl="0">
              <a:lnSpc>
                <a:spcPct val="90000"/>
              </a:lnSpc>
              <a:spcBef>
                <a:spcPts val="267"/>
              </a:spcBef>
              <a:spcAft>
                <a:spcPts val="0"/>
              </a:spcAft>
              <a:buSzPts val="1100"/>
              <a:buChar char="●"/>
              <a:defRPr sz="1467"/>
            </a:lvl8pPr>
            <a:lvl9pPr marL="5486263" lvl="8" indent="-397923" algn="l" rtl="0">
              <a:lnSpc>
                <a:spcPct val="90000"/>
              </a:lnSpc>
              <a:spcBef>
                <a:spcPts val="267"/>
              </a:spcBef>
              <a:spcAft>
                <a:spcPts val="267"/>
              </a:spcAft>
              <a:buSzPts val="1100"/>
              <a:buChar char="●"/>
              <a:defRPr sz="1467"/>
            </a:lvl9pPr>
          </a:lstStyle>
          <a:p>
            <a:endParaRPr/>
          </a:p>
        </p:txBody>
      </p:sp>
      <p:sp>
        <p:nvSpPr>
          <p:cNvPr id="94" name="Google Shape;94;p19"/>
          <p:cNvSpPr txBox="1">
            <a:spLocks noGrp="1"/>
          </p:cNvSpPr>
          <p:nvPr>
            <p:ph type="body" idx="3"/>
          </p:nvPr>
        </p:nvSpPr>
        <p:spPr>
          <a:xfrm>
            <a:off x="7818463" y="1023587"/>
            <a:ext cx="3474800" cy="8132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0"/>
              </a:spcBef>
              <a:spcAft>
                <a:spcPts val="0"/>
              </a:spcAft>
              <a:buSzPts val="1500"/>
              <a:buNone/>
              <a:defRPr sz="2000" b="1">
                <a:solidFill>
                  <a:srgbClr val="595959"/>
                </a:solidFill>
              </a:defRPr>
            </a:lvl1pPr>
            <a:lvl2pPr marL="1219170" lvl="1" indent="-304792" algn="l" rtl="0">
              <a:lnSpc>
                <a:spcPct val="90000"/>
              </a:lnSpc>
              <a:spcBef>
                <a:spcPts val="267"/>
              </a:spcBef>
              <a:spcAft>
                <a:spcPts val="0"/>
              </a:spcAft>
              <a:buSzPts val="1500"/>
              <a:buNone/>
              <a:defRPr sz="2000" b="1"/>
            </a:lvl2pPr>
            <a:lvl3pPr marL="1828754" lvl="2" indent="-304792" algn="l" rtl="0">
              <a:lnSpc>
                <a:spcPct val="90000"/>
              </a:lnSpc>
              <a:spcBef>
                <a:spcPts val="267"/>
              </a:spcBef>
              <a:spcAft>
                <a:spcPts val="0"/>
              </a:spcAft>
              <a:buSzPts val="1400"/>
              <a:buNone/>
              <a:defRPr sz="1867" b="1"/>
            </a:lvl3pPr>
            <a:lvl4pPr marL="2438339" lvl="3" indent="-304792" algn="l" rtl="0">
              <a:lnSpc>
                <a:spcPct val="90000"/>
              </a:lnSpc>
              <a:spcBef>
                <a:spcPts val="267"/>
              </a:spcBef>
              <a:spcAft>
                <a:spcPts val="0"/>
              </a:spcAft>
              <a:buSzPts val="1200"/>
              <a:buNone/>
              <a:defRPr sz="1600" b="1"/>
            </a:lvl4pPr>
            <a:lvl5pPr marL="3047924" lvl="4" indent="-304792" algn="l" rtl="0">
              <a:lnSpc>
                <a:spcPct val="90000"/>
              </a:lnSpc>
              <a:spcBef>
                <a:spcPts val="267"/>
              </a:spcBef>
              <a:spcAft>
                <a:spcPts val="0"/>
              </a:spcAft>
              <a:buSzPts val="1200"/>
              <a:buNone/>
              <a:defRPr sz="1600" b="1"/>
            </a:lvl5pPr>
            <a:lvl6pPr marL="3657509" lvl="5" indent="-304792" algn="l" rtl="0">
              <a:lnSpc>
                <a:spcPct val="90000"/>
              </a:lnSpc>
              <a:spcBef>
                <a:spcPts val="267"/>
              </a:spcBef>
              <a:spcAft>
                <a:spcPts val="0"/>
              </a:spcAft>
              <a:buSzPts val="1200"/>
              <a:buNone/>
              <a:defRPr sz="1600" b="1"/>
            </a:lvl6pPr>
            <a:lvl7pPr marL="4267093" lvl="6" indent="-304792" algn="l" rtl="0">
              <a:lnSpc>
                <a:spcPct val="90000"/>
              </a:lnSpc>
              <a:spcBef>
                <a:spcPts val="267"/>
              </a:spcBef>
              <a:spcAft>
                <a:spcPts val="0"/>
              </a:spcAft>
              <a:buSzPts val="1200"/>
              <a:buNone/>
              <a:defRPr sz="1600" b="1"/>
            </a:lvl7pPr>
            <a:lvl8pPr marL="4876678" lvl="7" indent="-304792" algn="l" rtl="0">
              <a:lnSpc>
                <a:spcPct val="90000"/>
              </a:lnSpc>
              <a:spcBef>
                <a:spcPts val="267"/>
              </a:spcBef>
              <a:spcAft>
                <a:spcPts val="0"/>
              </a:spcAft>
              <a:buSzPts val="1200"/>
              <a:buNone/>
              <a:defRPr sz="1600" b="1"/>
            </a:lvl8pPr>
            <a:lvl9pPr marL="5486263" lvl="8" indent="-304792" algn="l" rtl="0">
              <a:lnSpc>
                <a:spcPct val="90000"/>
              </a:lnSpc>
              <a:spcBef>
                <a:spcPts val="267"/>
              </a:spcBef>
              <a:spcAft>
                <a:spcPts val="267"/>
              </a:spcAft>
              <a:buSzPts val="1200"/>
              <a:buNone/>
              <a:defRPr sz="1600" b="1"/>
            </a:lvl9pPr>
          </a:lstStyle>
          <a:p>
            <a:endParaRPr/>
          </a:p>
        </p:txBody>
      </p:sp>
      <p:sp>
        <p:nvSpPr>
          <p:cNvPr id="95" name="Google Shape;95;p19"/>
          <p:cNvSpPr txBox="1">
            <a:spLocks noGrp="1"/>
          </p:cNvSpPr>
          <p:nvPr>
            <p:ph type="body" idx="4"/>
          </p:nvPr>
        </p:nvSpPr>
        <p:spPr>
          <a:xfrm>
            <a:off x="7818463" y="1930936"/>
            <a:ext cx="3474800" cy="4023200"/>
          </a:xfrm>
          <a:prstGeom prst="rect">
            <a:avLst/>
          </a:prstGeom>
          <a:noFill/>
          <a:ln>
            <a:noFill/>
          </a:ln>
        </p:spPr>
        <p:txBody>
          <a:bodyPr spcFirstLastPara="1" wrap="square" lIns="68575" tIns="34275" rIns="68575" bIns="34275" anchor="ctr" anchorCtr="0">
            <a:normAutofit/>
          </a:bodyPr>
          <a:lstStyle>
            <a:lvl1pPr marL="609585" lvl="0" indent="-431789" algn="l" rtl="0">
              <a:lnSpc>
                <a:spcPct val="90000"/>
              </a:lnSpc>
              <a:spcBef>
                <a:spcPts val="1200"/>
              </a:spcBef>
              <a:spcAft>
                <a:spcPts val="0"/>
              </a:spcAft>
              <a:buSzPts val="1500"/>
              <a:buChar char="●"/>
              <a:defRPr sz="2000"/>
            </a:lvl1pPr>
            <a:lvl2pPr marL="1219170" lvl="1" indent="-423323" algn="l" rtl="0">
              <a:lnSpc>
                <a:spcPct val="90000"/>
              </a:lnSpc>
              <a:spcBef>
                <a:spcPts val="267"/>
              </a:spcBef>
              <a:spcAft>
                <a:spcPts val="0"/>
              </a:spcAft>
              <a:buSzPts val="1400"/>
              <a:buChar char="●"/>
              <a:defRPr sz="1867"/>
            </a:lvl2pPr>
            <a:lvl3pPr marL="1828754" lvl="2" indent="-406390" algn="l" rtl="0">
              <a:lnSpc>
                <a:spcPct val="90000"/>
              </a:lnSpc>
              <a:spcBef>
                <a:spcPts val="267"/>
              </a:spcBef>
              <a:spcAft>
                <a:spcPts val="0"/>
              </a:spcAft>
              <a:buSzPts val="1200"/>
              <a:buChar char="●"/>
              <a:defRPr sz="1600"/>
            </a:lvl3pPr>
            <a:lvl4pPr marL="2438339" lvl="3" indent="-397923" algn="l" rtl="0">
              <a:lnSpc>
                <a:spcPct val="90000"/>
              </a:lnSpc>
              <a:spcBef>
                <a:spcPts val="267"/>
              </a:spcBef>
              <a:spcAft>
                <a:spcPts val="0"/>
              </a:spcAft>
              <a:buSzPts val="1100"/>
              <a:buChar char="●"/>
              <a:defRPr sz="1467"/>
            </a:lvl4pPr>
            <a:lvl5pPr marL="3047924" lvl="4" indent="-397923" algn="l" rtl="0">
              <a:lnSpc>
                <a:spcPct val="90000"/>
              </a:lnSpc>
              <a:spcBef>
                <a:spcPts val="267"/>
              </a:spcBef>
              <a:spcAft>
                <a:spcPts val="0"/>
              </a:spcAft>
              <a:buSzPts val="1100"/>
              <a:buChar char="●"/>
              <a:defRPr sz="1467"/>
            </a:lvl5pPr>
            <a:lvl6pPr marL="3657509" lvl="5" indent="-397923" algn="l" rtl="0">
              <a:lnSpc>
                <a:spcPct val="90000"/>
              </a:lnSpc>
              <a:spcBef>
                <a:spcPts val="267"/>
              </a:spcBef>
              <a:spcAft>
                <a:spcPts val="0"/>
              </a:spcAft>
              <a:buSzPts val="1100"/>
              <a:buChar char="●"/>
              <a:defRPr sz="1467"/>
            </a:lvl6pPr>
            <a:lvl7pPr marL="4267093" lvl="6" indent="-397923" algn="l" rtl="0">
              <a:lnSpc>
                <a:spcPct val="90000"/>
              </a:lnSpc>
              <a:spcBef>
                <a:spcPts val="267"/>
              </a:spcBef>
              <a:spcAft>
                <a:spcPts val="0"/>
              </a:spcAft>
              <a:buSzPts val="1100"/>
              <a:buChar char="●"/>
              <a:defRPr sz="1467"/>
            </a:lvl7pPr>
            <a:lvl8pPr marL="4876678" lvl="7" indent="-397923" algn="l" rtl="0">
              <a:lnSpc>
                <a:spcPct val="90000"/>
              </a:lnSpc>
              <a:spcBef>
                <a:spcPts val="267"/>
              </a:spcBef>
              <a:spcAft>
                <a:spcPts val="0"/>
              </a:spcAft>
              <a:buSzPts val="1100"/>
              <a:buChar char="●"/>
              <a:defRPr sz="1467"/>
            </a:lvl8pPr>
            <a:lvl9pPr marL="5486263" lvl="8" indent="-397923" algn="l" rtl="0">
              <a:lnSpc>
                <a:spcPct val="90000"/>
              </a:lnSpc>
              <a:spcBef>
                <a:spcPts val="267"/>
              </a:spcBef>
              <a:spcAft>
                <a:spcPts val="267"/>
              </a:spcAft>
              <a:buSzPts val="1100"/>
              <a:buChar char="●"/>
              <a:defRPr sz="1467"/>
            </a:lvl9pPr>
          </a:lstStyle>
          <a:p>
            <a:endParaRPr/>
          </a:p>
        </p:txBody>
      </p:sp>
      <p:sp>
        <p:nvSpPr>
          <p:cNvPr id="96" name="Google Shape;96;p19"/>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19"/>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19"/>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191020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9"/>
        <p:cNvGrpSpPr/>
        <p:nvPr/>
      </p:nvGrpSpPr>
      <p:grpSpPr>
        <a:xfrm>
          <a:off x="0" y="0"/>
          <a:ext cx="0" cy="0"/>
          <a:chOff x="0" y="0"/>
          <a:chExt cx="0" cy="0"/>
        </a:xfrm>
      </p:grpSpPr>
      <p:sp>
        <p:nvSpPr>
          <p:cNvPr id="100" name="Google Shape;100;p20"/>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 name="Google Shape;101;p20"/>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346780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256032" y="1143000"/>
            <a:ext cx="2834800" cy="23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FFFFFF"/>
              </a:buClr>
              <a:buSzPts val="2400"/>
              <a:buFont typeface="Corbel"/>
              <a:buNone/>
              <a:defRPr sz="32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 name="Google Shape;105;p21"/>
          <p:cNvSpPr txBox="1">
            <a:spLocks noGrp="1"/>
          </p:cNvSpPr>
          <p:nvPr>
            <p:ph type="body" idx="1"/>
          </p:nvPr>
        </p:nvSpPr>
        <p:spPr>
          <a:xfrm>
            <a:off x="3867912" y="868680"/>
            <a:ext cx="7315200" cy="5120800"/>
          </a:xfrm>
          <a:prstGeom prst="rect">
            <a:avLst/>
          </a:prstGeom>
          <a:noFill/>
          <a:ln>
            <a:noFill/>
          </a:ln>
        </p:spPr>
        <p:txBody>
          <a:bodyPr spcFirstLastPara="1" wrap="square" lIns="68575" tIns="34275" rIns="68575" bIns="34275" anchor="ctr" anchorCtr="0">
            <a:normAutofit/>
          </a:bodyPr>
          <a:lstStyle>
            <a:lvl1pPr marL="609585" lvl="0" indent="-431789" algn="l" rtl="0">
              <a:lnSpc>
                <a:spcPct val="90000"/>
              </a:lnSpc>
              <a:spcBef>
                <a:spcPts val="1200"/>
              </a:spcBef>
              <a:spcAft>
                <a:spcPts val="0"/>
              </a:spcAft>
              <a:buSzPts val="1500"/>
              <a:buChar char="●"/>
              <a:defRPr sz="2000"/>
            </a:lvl1pPr>
            <a:lvl2pPr marL="1219170" lvl="1" indent="-423323" algn="l" rtl="0">
              <a:lnSpc>
                <a:spcPct val="90000"/>
              </a:lnSpc>
              <a:spcBef>
                <a:spcPts val="267"/>
              </a:spcBef>
              <a:spcAft>
                <a:spcPts val="0"/>
              </a:spcAft>
              <a:buSzPts val="1400"/>
              <a:buChar char="●"/>
              <a:defRPr sz="1867"/>
            </a:lvl2pPr>
            <a:lvl3pPr marL="1828754" lvl="2" indent="-406390" algn="l" rtl="0">
              <a:lnSpc>
                <a:spcPct val="90000"/>
              </a:lnSpc>
              <a:spcBef>
                <a:spcPts val="267"/>
              </a:spcBef>
              <a:spcAft>
                <a:spcPts val="0"/>
              </a:spcAft>
              <a:buSzPts val="1200"/>
              <a:buChar char="●"/>
              <a:defRPr sz="1600"/>
            </a:lvl3pPr>
            <a:lvl4pPr marL="2438339" lvl="3" indent="-397923" algn="l" rtl="0">
              <a:lnSpc>
                <a:spcPct val="90000"/>
              </a:lnSpc>
              <a:spcBef>
                <a:spcPts val="267"/>
              </a:spcBef>
              <a:spcAft>
                <a:spcPts val="0"/>
              </a:spcAft>
              <a:buSzPts val="1100"/>
              <a:buChar char="●"/>
              <a:defRPr sz="1467"/>
            </a:lvl4pPr>
            <a:lvl5pPr marL="3047924" lvl="4" indent="-397923" algn="l" rtl="0">
              <a:lnSpc>
                <a:spcPct val="90000"/>
              </a:lnSpc>
              <a:spcBef>
                <a:spcPts val="267"/>
              </a:spcBef>
              <a:spcAft>
                <a:spcPts val="0"/>
              </a:spcAft>
              <a:buSzPts val="1100"/>
              <a:buChar char="●"/>
              <a:defRPr sz="1467"/>
            </a:lvl5pPr>
            <a:lvl6pPr marL="3657509" lvl="5" indent="-397923" algn="l" rtl="0">
              <a:lnSpc>
                <a:spcPct val="90000"/>
              </a:lnSpc>
              <a:spcBef>
                <a:spcPts val="267"/>
              </a:spcBef>
              <a:spcAft>
                <a:spcPts val="0"/>
              </a:spcAft>
              <a:buSzPts val="1100"/>
              <a:buChar char="●"/>
              <a:defRPr sz="1467"/>
            </a:lvl6pPr>
            <a:lvl7pPr marL="4267093" lvl="6" indent="-397923" algn="l" rtl="0">
              <a:lnSpc>
                <a:spcPct val="90000"/>
              </a:lnSpc>
              <a:spcBef>
                <a:spcPts val="267"/>
              </a:spcBef>
              <a:spcAft>
                <a:spcPts val="0"/>
              </a:spcAft>
              <a:buSzPts val="1100"/>
              <a:buChar char="●"/>
              <a:defRPr sz="1467"/>
            </a:lvl7pPr>
            <a:lvl8pPr marL="4876678" lvl="7" indent="-397923" algn="l" rtl="0">
              <a:lnSpc>
                <a:spcPct val="90000"/>
              </a:lnSpc>
              <a:spcBef>
                <a:spcPts val="267"/>
              </a:spcBef>
              <a:spcAft>
                <a:spcPts val="0"/>
              </a:spcAft>
              <a:buSzPts val="1100"/>
              <a:buChar char="●"/>
              <a:defRPr sz="1467"/>
            </a:lvl8pPr>
            <a:lvl9pPr marL="5486263" lvl="8" indent="-397923" algn="l" rtl="0">
              <a:lnSpc>
                <a:spcPct val="90000"/>
              </a:lnSpc>
              <a:spcBef>
                <a:spcPts val="267"/>
              </a:spcBef>
              <a:spcAft>
                <a:spcPts val="267"/>
              </a:spcAft>
              <a:buSzPts val="1100"/>
              <a:buChar char="●"/>
              <a:defRPr sz="1467"/>
            </a:lvl9pPr>
          </a:lstStyle>
          <a:p>
            <a:endParaRPr/>
          </a:p>
        </p:txBody>
      </p:sp>
      <p:sp>
        <p:nvSpPr>
          <p:cNvPr id="106" name="Google Shape;106;p21"/>
          <p:cNvSpPr txBox="1">
            <a:spLocks noGrp="1"/>
          </p:cNvSpPr>
          <p:nvPr>
            <p:ph type="body" idx="2"/>
          </p:nvPr>
        </p:nvSpPr>
        <p:spPr>
          <a:xfrm>
            <a:off x="256032" y="3494176"/>
            <a:ext cx="2834800" cy="2322000"/>
          </a:xfrm>
          <a:prstGeom prst="rect">
            <a:avLst/>
          </a:prstGeom>
          <a:noFill/>
          <a:ln>
            <a:noFill/>
          </a:ln>
        </p:spPr>
        <p:txBody>
          <a:bodyPr spcFirstLastPara="1" wrap="square" lIns="68575" tIns="34275" rIns="68575" bIns="34275" anchor="t" anchorCtr="0">
            <a:normAutofit/>
          </a:bodyPr>
          <a:lstStyle>
            <a:lvl1pPr marL="609585" lvl="0" indent="-304792" algn="l" rtl="0">
              <a:lnSpc>
                <a:spcPct val="100000"/>
              </a:lnSpc>
              <a:spcBef>
                <a:spcPts val="1200"/>
              </a:spcBef>
              <a:spcAft>
                <a:spcPts val="0"/>
              </a:spcAft>
              <a:buSzPts val="1100"/>
              <a:buNone/>
              <a:defRPr sz="1467">
                <a:solidFill>
                  <a:srgbClr val="FFFFFF"/>
                </a:solidFill>
              </a:defRPr>
            </a:lvl1pPr>
            <a:lvl2pPr marL="1219170" lvl="1" indent="-304792" algn="l" rtl="0">
              <a:lnSpc>
                <a:spcPct val="90000"/>
              </a:lnSpc>
              <a:spcBef>
                <a:spcPts val="267"/>
              </a:spcBef>
              <a:spcAft>
                <a:spcPts val="0"/>
              </a:spcAft>
              <a:buSzPts val="900"/>
              <a:buNone/>
              <a:defRPr sz="1200"/>
            </a:lvl2pPr>
            <a:lvl3pPr marL="1828754" lvl="2" indent="-304792" algn="l" rtl="0">
              <a:lnSpc>
                <a:spcPct val="90000"/>
              </a:lnSpc>
              <a:spcBef>
                <a:spcPts val="267"/>
              </a:spcBef>
              <a:spcAft>
                <a:spcPts val="0"/>
              </a:spcAft>
              <a:buSzPts val="800"/>
              <a:buNone/>
              <a:defRPr sz="1067"/>
            </a:lvl3pPr>
            <a:lvl4pPr marL="2438339" lvl="3" indent="-304792" algn="l" rtl="0">
              <a:lnSpc>
                <a:spcPct val="90000"/>
              </a:lnSpc>
              <a:spcBef>
                <a:spcPts val="267"/>
              </a:spcBef>
              <a:spcAft>
                <a:spcPts val="0"/>
              </a:spcAft>
              <a:buSzPts val="700"/>
              <a:buNone/>
              <a:defRPr sz="933"/>
            </a:lvl4pPr>
            <a:lvl5pPr marL="3047924" lvl="4" indent="-304792" algn="l" rtl="0">
              <a:lnSpc>
                <a:spcPct val="90000"/>
              </a:lnSpc>
              <a:spcBef>
                <a:spcPts val="267"/>
              </a:spcBef>
              <a:spcAft>
                <a:spcPts val="0"/>
              </a:spcAft>
              <a:buSzPts val="700"/>
              <a:buNone/>
              <a:defRPr sz="933"/>
            </a:lvl5pPr>
            <a:lvl6pPr marL="3657509" lvl="5" indent="-304792" algn="l" rtl="0">
              <a:lnSpc>
                <a:spcPct val="90000"/>
              </a:lnSpc>
              <a:spcBef>
                <a:spcPts val="267"/>
              </a:spcBef>
              <a:spcAft>
                <a:spcPts val="0"/>
              </a:spcAft>
              <a:buSzPts val="700"/>
              <a:buNone/>
              <a:defRPr sz="933"/>
            </a:lvl6pPr>
            <a:lvl7pPr marL="4267093" lvl="6" indent="-304792" algn="l" rtl="0">
              <a:lnSpc>
                <a:spcPct val="90000"/>
              </a:lnSpc>
              <a:spcBef>
                <a:spcPts val="267"/>
              </a:spcBef>
              <a:spcAft>
                <a:spcPts val="0"/>
              </a:spcAft>
              <a:buSzPts val="700"/>
              <a:buNone/>
              <a:defRPr sz="933"/>
            </a:lvl7pPr>
            <a:lvl8pPr marL="4876678" lvl="7" indent="-304792" algn="l" rtl="0">
              <a:lnSpc>
                <a:spcPct val="90000"/>
              </a:lnSpc>
              <a:spcBef>
                <a:spcPts val="267"/>
              </a:spcBef>
              <a:spcAft>
                <a:spcPts val="0"/>
              </a:spcAft>
              <a:buSzPts val="700"/>
              <a:buNone/>
              <a:defRPr sz="933"/>
            </a:lvl8pPr>
            <a:lvl9pPr marL="5486263" lvl="8" indent="-304792" algn="l" rtl="0">
              <a:lnSpc>
                <a:spcPct val="90000"/>
              </a:lnSpc>
              <a:spcBef>
                <a:spcPts val="267"/>
              </a:spcBef>
              <a:spcAft>
                <a:spcPts val="267"/>
              </a:spcAft>
              <a:buSzPts val="700"/>
              <a:buNone/>
              <a:defRPr sz="933"/>
            </a:lvl9pPr>
          </a:lstStyle>
          <a:p>
            <a:endParaRPr/>
          </a:p>
        </p:txBody>
      </p:sp>
      <p:sp>
        <p:nvSpPr>
          <p:cNvPr id="107" name="Google Shape;107;p21"/>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1"/>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21"/>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941126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256032" y="1143000"/>
            <a:ext cx="2834800" cy="23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FFFFFF"/>
              </a:buClr>
              <a:buSzPts val="2400"/>
              <a:buFont typeface="Corbel"/>
              <a:buNone/>
              <a:defRPr sz="32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2" name="Google Shape;112;p22"/>
          <p:cNvSpPr>
            <a:spLocks noGrp="1"/>
          </p:cNvSpPr>
          <p:nvPr>
            <p:ph type="pic" idx="2"/>
          </p:nvPr>
        </p:nvSpPr>
        <p:spPr>
          <a:xfrm>
            <a:off x="3570644" y="767419"/>
            <a:ext cx="8115200" cy="5330800"/>
          </a:xfrm>
          <a:prstGeom prst="rect">
            <a:avLst/>
          </a:prstGeom>
          <a:solidFill>
            <a:srgbClr val="BFBFBF"/>
          </a:solidFill>
          <a:ln>
            <a:noFill/>
          </a:ln>
        </p:spPr>
      </p:sp>
      <p:sp>
        <p:nvSpPr>
          <p:cNvPr id="113" name="Google Shape;113;p22"/>
          <p:cNvSpPr txBox="1">
            <a:spLocks noGrp="1"/>
          </p:cNvSpPr>
          <p:nvPr>
            <p:ph type="body" idx="1"/>
          </p:nvPr>
        </p:nvSpPr>
        <p:spPr>
          <a:xfrm>
            <a:off x="256032" y="3493008"/>
            <a:ext cx="2834800" cy="2322800"/>
          </a:xfrm>
          <a:prstGeom prst="rect">
            <a:avLst/>
          </a:prstGeom>
          <a:noFill/>
          <a:ln>
            <a:noFill/>
          </a:ln>
        </p:spPr>
        <p:txBody>
          <a:bodyPr spcFirstLastPara="1" wrap="square" lIns="68575" tIns="34275" rIns="68575" bIns="34275" anchor="t" anchorCtr="0">
            <a:normAutofit/>
          </a:bodyPr>
          <a:lstStyle>
            <a:lvl1pPr marL="609585" lvl="0" indent="-304792" algn="l" rtl="0">
              <a:lnSpc>
                <a:spcPct val="100000"/>
              </a:lnSpc>
              <a:spcBef>
                <a:spcPts val="1200"/>
              </a:spcBef>
              <a:spcAft>
                <a:spcPts val="0"/>
              </a:spcAft>
              <a:buSzPts val="1100"/>
              <a:buNone/>
              <a:defRPr sz="1467">
                <a:solidFill>
                  <a:srgbClr val="FFFFFF"/>
                </a:solidFill>
              </a:defRPr>
            </a:lvl1pPr>
            <a:lvl2pPr marL="1219170" lvl="1" indent="-304792" algn="l" rtl="0">
              <a:lnSpc>
                <a:spcPct val="90000"/>
              </a:lnSpc>
              <a:spcBef>
                <a:spcPts val="267"/>
              </a:spcBef>
              <a:spcAft>
                <a:spcPts val="0"/>
              </a:spcAft>
              <a:buSzPts val="900"/>
              <a:buNone/>
              <a:defRPr sz="1200"/>
            </a:lvl2pPr>
            <a:lvl3pPr marL="1828754" lvl="2" indent="-304792" algn="l" rtl="0">
              <a:lnSpc>
                <a:spcPct val="90000"/>
              </a:lnSpc>
              <a:spcBef>
                <a:spcPts val="267"/>
              </a:spcBef>
              <a:spcAft>
                <a:spcPts val="0"/>
              </a:spcAft>
              <a:buSzPts val="800"/>
              <a:buNone/>
              <a:defRPr sz="1067"/>
            </a:lvl3pPr>
            <a:lvl4pPr marL="2438339" lvl="3" indent="-304792" algn="l" rtl="0">
              <a:lnSpc>
                <a:spcPct val="90000"/>
              </a:lnSpc>
              <a:spcBef>
                <a:spcPts val="267"/>
              </a:spcBef>
              <a:spcAft>
                <a:spcPts val="0"/>
              </a:spcAft>
              <a:buSzPts val="700"/>
              <a:buNone/>
              <a:defRPr sz="933"/>
            </a:lvl4pPr>
            <a:lvl5pPr marL="3047924" lvl="4" indent="-304792" algn="l" rtl="0">
              <a:lnSpc>
                <a:spcPct val="90000"/>
              </a:lnSpc>
              <a:spcBef>
                <a:spcPts val="267"/>
              </a:spcBef>
              <a:spcAft>
                <a:spcPts val="0"/>
              </a:spcAft>
              <a:buSzPts val="700"/>
              <a:buNone/>
              <a:defRPr sz="933"/>
            </a:lvl5pPr>
            <a:lvl6pPr marL="3657509" lvl="5" indent="-304792" algn="l" rtl="0">
              <a:lnSpc>
                <a:spcPct val="90000"/>
              </a:lnSpc>
              <a:spcBef>
                <a:spcPts val="267"/>
              </a:spcBef>
              <a:spcAft>
                <a:spcPts val="0"/>
              </a:spcAft>
              <a:buSzPts val="700"/>
              <a:buNone/>
              <a:defRPr sz="933"/>
            </a:lvl6pPr>
            <a:lvl7pPr marL="4267093" lvl="6" indent="-304792" algn="l" rtl="0">
              <a:lnSpc>
                <a:spcPct val="90000"/>
              </a:lnSpc>
              <a:spcBef>
                <a:spcPts val="267"/>
              </a:spcBef>
              <a:spcAft>
                <a:spcPts val="0"/>
              </a:spcAft>
              <a:buSzPts val="700"/>
              <a:buNone/>
              <a:defRPr sz="933"/>
            </a:lvl7pPr>
            <a:lvl8pPr marL="4876678" lvl="7" indent="-304792" algn="l" rtl="0">
              <a:lnSpc>
                <a:spcPct val="90000"/>
              </a:lnSpc>
              <a:spcBef>
                <a:spcPts val="267"/>
              </a:spcBef>
              <a:spcAft>
                <a:spcPts val="0"/>
              </a:spcAft>
              <a:buSzPts val="700"/>
              <a:buNone/>
              <a:defRPr sz="933"/>
            </a:lvl8pPr>
            <a:lvl9pPr marL="5486263" lvl="8" indent="-304792" algn="l" rtl="0">
              <a:lnSpc>
                <a:spcPct val="90000"/>
              </a:lnSpc>
              <a:spcBef>
                <a:spcPts val="267"/>
              </a:spcBef>
              <a:spcAft>
                <a:spcPts val="267"/>
              </a:spcAft>
              <a:buSzPts val="700"/>
              <a:buNone/>
              <a:defRPr sz="933"/>
            </a:lvl9pPr>
          </a:lstStyle>
          <a:p>
            <a:endParaRPr/>
          </a:p>
        </p:txBody>
      </p:sp>
      <p:sp>
        <p:nvSpPr>
          <p:cNvPr id="114" name="Google Shape;114;p22"/>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2"/>
          <p:cNvSpPr txBox="1">
            <a:spLocks noGrp="1"/>
          </p:cNvSpPr>
          <p:nvPr>
            <p:ph type="ftr" idx="11"/>
          </p:nvPr>
        </p:nvSpPr>
        <p:spPr>
          <a:xfrm>
            <a:off x="3499101"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2"/>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612366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23"/>
          <p:cNvSpPr txBox="1">
            <a:spLocks noGrp="1"/>
          </p:cNvSpPr>
          <p:nvPr>
            <p:ph type="body" idx="1"/>
          </p:nvPr>
        </p:nvSpPr>
        <p:spPr>
          <a:xfrm rot="5400000">
            <a:off x="4966468" y="-233092"/>
            <a:ext cx="5120800" cy="7315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200"/>
              </a:spcBef>
              <a:spcAft>
                <a:spcPts val="0"/>
              </a:spcAft>
              <a:buSzPts val="1400"/>
              <a:buChar char="●"/>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267"/>
              </a:spcBef>
              <a:spcAft>
                <a:spcPts val="0"/>
              </a:spcAft>
              <a:buSzPts val="1400"/>
              <a:buChar char="●"/>
              <a:defRPr/>
            </a:lvl3pPr>
            <a:lvl4pPr marL="2438339" lvl="3" indent="-423323" algn="l" rtl="0">
              <a:lnSpc>
                <a:spcPct val="90000"/>
              </a:lnSpc>
              <a:spcBef>
                <a:spcPts val="267"/>
              </a:spcBef>
              <a:spcAft>
                <a:spcPts val="0"/>
              </a:spcAft>
              <a:buSzPts val="1400"/>
              <a:buChar char="●"/>
              <a:defRPr/>
            </a:lvl4pPr>
            <a:lvl5pPr marL="3047924" lvl="4" indent="-423323" algn="l" rtl="0">
              <a:lnSpc>
                <a:spcPct val="90000"/>
              </a:lnSpc>
              <a:spcBef>
                <a:spcPts val="267"/>
              </a:spcBef>
              <a:spcAft>
                <a:spcPts val="0"/>
              </a:spcAft>
              <a:buSzPts val="1400"/>
              <a:buChar char="●"/>
              <a:defRPr/>
            </a:lvl5pPr>
            <a:lvl6pPr marL="3657509" lvl="5" indent="-423323" algn="l" rtl="0">
              <a:lnSpc>
                <a:spcPct val="90000"/>
              </a:lnSpc>
              <a:spcBef>
                <a:spcPts val="267"/>
              </a:spcBef>
              <a:spcAft>
                <a:spcPts val="0"/>
              </a:spcAft>
              <a:buSzPts val="1400"/>
              <a:buChar char="●"/>
              <a:defRPr/>
            </a:lvl6pPr>
            <a:lvl7pPr marL="4267093" lvl="6" indent="-423323" algn="l" rtl="0">
              <a:lnSpc>
                <a:spcPct val="90000"/>
              </a:lnSpc>
              <a:spcBef>
                <a:spcPts val="267"/>
              </a:spcBef>
              <a:spcAft>
                <a:spcPts val="0"/>
              </a:spcAft>
              <a:buSzPts val="1400"/>
              <a:buChar char="●"/>
              <a:defRPr/>
            </a:lvl7pPr>
            <a:lvl8pPr marL="4876678" lvl="7" indent="-423323" algn="l" rtl="0">
              <a:lnSpc>
                <a:spcPct val="90000"/>
              </a:lnSpc>
              <a:spcBef>
                <a:spcPts val="267"/>
              </a:spcBef>
              <a:spcAft>
                <a:spcPts val="0"/>
              </a:spcAft>
              <a:buSzPts val="1400"/>
              <a:buChar char="●"/>
              <a:defRPr/>
            </a:lvl8pPr>
            <a:lvl9pPr marL="5486263" lvl="8" indent="-423323" algn="l" rtl="0">
              <a:lnSpc>
                <a:spcPct val="90000"/>
              </a:lnSpc>
              <a:spcBef>
                <a:spcPts val="267"/>
              </a:spcBef>
              <a:spcAft>
                <a:spcPts val="267"/>
              </a:spcAft>
              <a:buSzPts val="1400"/>
              <a:buChar char="●"/>
              <a:defRPr/>
            </a:lvl9pPr>
          </a:lstStyle>
          <a:p>
            <a:endParaRPr/>
          </a:p>
        </p:txBody>
      </p:sp>
      <p:sp>
        <p:nvSpPr>
          <p:cNvPr id="120" name="Google Shape;120;p23"/>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3"/>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3"/>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20330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rot="5400000">
            <a:off x="-685800" y="2057600"/>
            <a:ext cx="4953200" cy="2819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4"/>
          <p:cNvSpPr txBox="1">
            <a:spLocks noGrp="1"/>
          </p:cNvSpPr>
          <p:nvPr>
            <p:ph type="body" idx="1"/>
          </p:nvPr>
        </p:nvSpPr>
        <p:spPr>
          <a:xfrm rot="5400000">
            <a:off x="4965112" y="-228520"/>
            <a:ext cx="5120800" cy="7315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200"/>
              </a:spcBef>
              <a:spcAft>
                <a:spcPts val="0"/>
              </a:spcAft>
              <a:buSzPts val="1400"/>
              <a:buChar char="●"/>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267"/>
              </a:spcBef>
              <a:spcAft>
                <a:spcPts val="0"/>
              </a:spcAft>
              <a:buSzPts val="1400"/>
              <a:buChar char="●"/>
              <a:defRPr/>
            </a:lvl3pPr>
            <a:lvl4pPr marL="2438339" lvl="3" indent="-423323" algn="l" rtl="0">
              <a:lnSpc>
                <a:spcPct val="90000"/>
              </a:lnSpc>
              <a:spcBef>
                <a:spcPts val="267"/>
              </a:spcBef>
              <a:spcAft>
                <a:spcPts val="0"/>
              </a:spcAft>
              <a:buSzPts val="1400"/>
              <a:buChar char="●"/>
              <a:defRPr/>
            </a:lvl4pPr>
            <a:lvl5pPr marL="3047924" lvl="4" indent="-423323" algn="l" rtl="0">
              <a:lnSpc>
                <a:spcPct val="90000"/>
              </a:lnSpc>
              <a:spcBef>
                <a:spcPts val="267"/>
              </a:spcBef>
              <a:spcAft>
                <a:spcPts val="0"/>
              </a:spcAft>
              <a:buSzPts val="1400"/>
              <a:buChar char="●"/>
              <a:defRPr/>
            </a:lvl5pPr>
            <a:lvl6pPr marL="3657509" lvl="5" indent="-423323" algn="l" rtl="0">
              <a:lnSpc>
                <a:spcPct val="90000"/>
              </a:lnSpc>
              <a:spcBef>
                <a:spcPts val="267"/>
              </a:spcBef>
              <a:spcAft>
                <a:spcPts val="0"/>
              </a:spcAft>
              <a:buSzPts val="1400"/>
              <a:buChar char="●"/>
              <a:defRPr/>
            </a:lvl6pPr>
            <a:lvl7pPr marL="4267093" lvl="6" indent="-423323" algn="l" rtl="0">
              <a:lnSpc>
                <a:spcPct val="90000"/>
              </a:lnSpc>
              <a:spcBef>
                <a:spcPts val="267"/>
              </a:spcBef>
              <a:spcAft>
                <a:spcPts val="0"/>
              </a:spcAft>
              <a:buSzPts val="1400"/>
              <a:buChar char="●"/>
              <a:defRPr/>
            </a:lvl7pPr>
            <a:lvl8pPr marL="4876678" lvl="7" indent="-423323" algn="l" rtl="0">
              <a:lnSpc>
                <a:spcPct val="90000"/>
              </a:lnSpc>
              <a:spcBef>
                <a:spcPts val="267"/>
              </a:spcBef>
              <a:spcAft>
                <a:spcPts val="0"/>
              </a:spcAft>
              <a:buSzPts val="1400"/>
              <a:buChar char="●"/>
              <a:defRPr/>
            </a:lvl8pPr>
            <a:lvl9pPr marL="5486263" lvl="8" indent="-423323" algn="l" rtl="0">
              <a:lnSpc>
                <a:spcPct val="90000"/>
              </a:lnSpc>
              <a:spcBef>
                <a:spcPts val="267"/>
              </a:spcBef>
              <a:spcAft>
                <a:spcPts val="267"/>
              </a:spcAft>
              <a:buSzPts val="1400"/>
              <a:buChar char="●"/>
              <a:defRPr/>
            </a:lvl9pPr>
          </a:lstStyle>
          <a:p>
            <a:endParaRPr/>
          </a:p>
        </p:txBody>
      </p:sp>
      <p:sp>
        <p:nvSpPr>
          <p:cNvPr id="126" name="Google Shape;126;p24"/>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4"/>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4"/>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0309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5/25/2023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5/25/2023</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5/25/2023</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5/25/2023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5/25/2023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5/25/2023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5/25/2023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09.xml"/><Relationship Id="rId117" Type="http://schemas.openxmlformats.org/officeDocument/2006/relationships/slideLayout" Target="../slideLayouts/slideLayout300.xml"/><Relationship Id="rId21" Type="http://schemas.openxmlformats.org/officeDocument/2006/relationships/slideLayout" Target="../slideLayouts/slideLayout204.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63" Type="http://schemas.openxmlformats.org/officeDocument/2006/relationships/slideLayout" Target="../slideLayouts/slideLayout246.xml"/><Relationship Id="rId68" Type="http://schemas.openxmlformats.org/officeDocument/2006/relationships/slideLayout" Target="../slideLayouts/slideLayout251.xml"/><Relationship Id="rId84" Type="http://schemas.openxmlformats.org/officeDocument/2006/relationships/slideLayout" Target="../slideLayouts/slideLayout267.xml"/><Relationship Id="rId89" Type="http://schemas.openxmlformats.org/officeDocument/2006/relationships/slideLayout" Target="../slideLayouts/slideLayout272.xml"/><Relationship Id="rId112" Type="http://schemas.openxmlformats.org/officeDocument/2006/relationships/slideLayout" Target="../slideLayouts/slideLayout295.xml"/><Relationship Id="rId133" Type="http://schemas.openxmlformats.org/officeDocument/2006/relationships/slideLayout" Target="../slideLayouts/slideLayout316.xml"/><Relationship Id="rId138" Type="http://schemas.openxmlformats.org/officeDocument/2006/relationships/slideLayout" Target="../slideLayouts/slideLayout321.xml"/><Relationship Id="rId16" Type="http://schemas.openxmlformats.org/officeDocument/2006/relationships/slideLayout" Target="../slideLayouts/slideLayout199.xml"/><Relationship Id="rId107" Type="http://schemas.openxmlformats.org/officeDocument/2006/relationships/slideLayout" Target="../slideLayouts/slideLayout290.xml"/><Relationship Id="rId11" Type="http://schemas.openxmlformats.org/officeDocument/2006/relationships/slideLayout" Target="../slideLayouts/slideLayout194.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74" Type="http://schemas.openxmlformats.org/officeDocument/2006/relationships/slideLayout" Target="../slideLayouts/slideLayout257.xml"/><Relationship Id="rId79" Type="http://schemas.openxmlformats.org/officeDocument/2006/relationships/slideLayout" Target="../slideLayouts/slideLayout262.xml"/><Relationship Id="rId102" Type="http://schemas.openxmlformats.org/officeDocument/2006/relationships/slideLayout" Target="../slideLayouts/slideLayout285.xml"/><Relationship Id="rId123" Type="http://schemas.openxmlformats.org/officeDocument/2006/relationships/slideLayout" Target="../slideLayouts/slideLayout306.xml"/><Relationship Id="rId128" Type="http://schemas.openxmlformats.org/officeDocument/2006/relationships/slideLayout" Target="../slideLayouts/slideLayout311.xml"/><Relationship Id="rId5" Type="http://schemas.openxmlformats.org/officeDocument/2006/relationships/slideLayout" Target="../slideLayouts/slideLayout188.xml"/><Relationship Id="rId90" Type="http://schemas.openxmlformats.org/officeDocument/2006/relationships/slideLayout" Target="../slideLayouts/slideLayout273.xml"/><Relationship Id="rId95" Type="http://schemas.openxmlformats.org/officeDocument/2006/relationships/slideLayout" Target="../slideLayouts/slideLayout278.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64" Type="http://schemas.openxmlformats.org/officeDocument/2006/relationships/slideLayout" Target="../slideLayouts/slideLayout247.xml"/><Relationship Id="rId69" Type="http://schemas.openxmlformats.org/officeDocument/2006/relationships/slideLayout" Target="../slideLayouts/slideLayout252.xml"/><Relationship Id="rId113" Type="http://schemas.openxmlformats.org/officeDocument/2006/relationships/slideLayout" Target="../slideLayouts/slideLayout296.xml"/><Relationship Id="rId118" Type="http://schemas.openxmlformats.org/officeDocument/2006/relationships/slideLayout" Target="../slideLayouts/slideLayout301.xml"/><Relationship Id="rId134" Type="http://schemas.openxmlformats.org/officeDocument/2006/relationships/slideLayout" Target="../slideLayouts/slideLayout317.xml"/><Relationship Id="rId139" Type="http://schemas.openxmlformats.org/officeDocument/2006/relationships/slideLayout" Target="../slideLayouts/slideLayout322.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72" Type="http://schemas.openxmlformats.org/officeDocument/2006/relationships/slideLayout" Target="../slideLayouts/slideLayout255.xml"/><Relationship Id="rId80" Type="http://schemas.openxmlformats.org/officeDocument/2006/relationships/slideLayout" Target="../slideLayouts/slideLayout263.xml"/><Relationship Id="rId85" Type="http://schemas.openxmlformats.org/officeDocument/2006/relationships/slideLayout" Target="../slideLayouts/slideLayout268.xml"/><Relationship Id="rId93" Type="http://schemas.openxmlformats.org/officeDocument/2006/relationships/slideLayout" Target="../slideLayouts/slideLayout276.xml"/><Relationship Id="rId98" Type="http://schemas.openxmlformats.org/officeDocument/2006/relationships/slideLayout" Target="../slideLayouts/slideLayout281.xml"/><Relationship Id="rId121" Type="http://schemas.openxmlformats.org/officeDocument/2006/relationships/slideLayout" Target="../slideLayouts/slideLayout30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slideLayout" Target="../slideLayouts/slideLayout242.xml"/><Relationship Id="rId67" Type="http://schemas.openxmlformats.org/officeDocument/2006/relationships/slideLayout" Target="../slideLayouts/slideLayout250.xml"/><Relationship Id="rId103" Type="http://schemas.openxmlformats.org/officeDocument/2006/relationships/slideLayout" Target="../slideLayouts/slideLayout286.xml"/><Relationship Id="rId108" Type="http://schemas.openxmlformats.org/officeDocument/2006/relationships/slideLayout" Target="../slideLayouts/slideLayout291.xml"/><Relationship Id="rId116" Type="http://schemas.openxmlformats.org/officeDocument/2006/relationships/slideLayout" Target="../slideLayouts/slideLayout299.xml"/><Relationship Id="rId124" Type="http://schemas.openxmlformats.org/officeDocument/2006/relationships/slideLayout" Target="../slideLayouts/slideLayout307.xml"/><Relationship Id="rId129" Type="http://schemas.openxmlformats.org/officeDocument/2006/relationships/slideLayout" Target="../slideLayouts/slideLayout312.xml"/><Relationship Id="rId137" Type="http://schemas.openxmlformats.org/officeDocument/2006/relationships/slideLayout" Target="../slideLayouts/slideLayout320.xml"/><Relationship Id="rId20" Type="http://schemas.openxmlformats.org/officeDocument/2006/relationships/slideLayout" Target="../slideLayouts/slideLayout203.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slideLayout" Target="../slideLayouts/slideLayout245.xml"/><Relationship Id="rId70" Type="http://schemas.openxmlformats.org/officeDocument/2006/relationships/slideLayout" Target="../slideLayouts/slideLayout253.xml"/><Relationship Id="rId75" Type="http://schemas.openxmlformats.org/officeDocument/2006/relationships/slideLayout" Target="../slideLayouts/slideLayout258.xml"/><Relationship Id="rId83" Type="http://schemas.openxmlformats.org/officeDocument/2006/relationships/slideLayout" Target="../slideLayouts/slideLayout266.xml"/><Relationship Id="rId88" Type="http://schemas.openxmlformats.org/officeDocument/2006/relationships/slideLayout" Target="../slideLayouts/slideLayout271.xml"/><Relationship Id="rId91" Type="http://schemas.openxmlformats.org/officeDocument/2006/relationships/slideLayout" Target="../slideLayouts/slideLayout274.xml"/><Relationship Id="rId96" Type="http://schemas.openxmlformats.org/officeDocument/2006/relationships/slideLayout" Target="../slideLayouts/slideLayout279.xml"/><Relationship Id="rId111" Type="http://schemas.openxmlformats.org/officeDocument/2006/relationships/slideLayout" Target="../slideLayouts/slideLayout294.xml"/><Relationship Id="rId132" Type="http://schemas.openxmlformats.org/officeDocument/2006/relationships/slideLayout" Target="../slideLayouts/slideLayout315.xml"/><Relationship Id="rId140" Type="http://schemas.openxmlformats.org/officeDocument/2006/relationships/slideLayout" Target="../slideLayouts/slideLayout32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106" Type="http://schemas.openxmlformats.org/officeDocument/2006/relationships/slideLayout" Target="../slideLayouts/slideLayout289.xml"/><Relationship Id="rId114" Type="http://schemas.openxmlformats.org/officeDocument/2006/relationships/slideLayout" Target="../slideLayouts/slideLayout297.xml"/><Relationship Id="rId119" Type="http://schemas.openxmlformats.org/officeDocument/2006/relationships/slideLayout" Target="../slideLayouts/slideLayout302.xml"/><Relationship Id="rId127" Type="http://schemas.openxmlformats.org/officeDocument/2006/relationships/slideLayout" Target="../slideLayouts/slideLayout310.xml"/><Relationship Id="rId10" Type="http://schemas.openxmlformats.org/officeDocument/2006/relationships/slideLayout" Target="../slideLayouts/slideLayout193.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slideLayout" Target="../slideLayouts/slideLayout243.xml"/><Relationship Id="rId65" Type="http://schemas.openxmlformats.org/officeDocument/2006/relationships/slideLayout" Target="../slideLayouts/slideLayout248.xml"/><Relationship Id="rId73" Type="http://schemas.openxmlformats.org/officeDocument/2006/relationships/slideLayout" Target="../slideLayouts/slideLayout256.xml"/><Relationship Id="rId78" Type="http://schemas.openxmlformats.org/officeDocument/2006/relationships/slideLayout" Target="../slideLayouts/slideLayout261.xml"/><Relationship Id="rId81" Type="http://schemas.openxmlformats.org/officeDocument/2006/relationships/slideLayout" Target="../slideLayouts/slideLayout264.xml"/><Relationship Id="rId86" Type="http://schemas.openxmlformats.org/officeDocument/2006/relationships/slideLayout" Target="../slideLayouts/slideLayout269.xml"/><Relationship Id="rId94" Type="http://schemas.openxmlformats.org/officeDocument/2006/relationships/slideLayout" Target="../slideLayouts/slideLayout277.xml"/><Relationship Id="rId99" Type="http://schemas.openxmlformats.org/officeDocument/2006/relationships/slideLayout" Target="../slideLayouts/slideLayout282.xml"/><Relationship Id="rId101" Type="http://schemas.openxmlformats.org/officeDocument/2006/relationships/slideLayout" Target="../slideLayouts/slideLayout284.xml"/><Relationship Id="rId122" Type="http://schemas.openxmlformats.org/officeDocument/2006/relationships/slideLayout" Target="../slideLayouts/slideLayout305.xml"/><Relationship Id="rId130" Type="http://schemas.openxmlformats.org/officeDocument/2006/relationships/slideLayout" Target="../slideLayouts/slideLayout313.xml"/><Relationship Id="rId135" Type="http://schemas.openxmlformats.org/officeDocument/2006/relationships/slideLayout" Target="../slideLayouts/slideLayout318.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9" Type="http://schemas.openxmlformats.org/officeDocument/2006/relationships/slideLayout" Target="../slideLayouts/slideLayout222.xml"/><Relationship Id="rId109" Type="http://schemas.openxmlformats.org/officeDocument/2006/relationships/slideLayout" Target="../slideLayouts/slideLayout292.xml"/><Relationship Id="rId34" Type="http://schemas.openxmlformats.org/officeDocument/2006/relationships/slideLayout" Target="../slideLayouts/slideLayout217.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6" Type="http://schemas.openxmlformats.org/officeDocument/2006/relationships/slideLayout" Target="../slideLayouts/slideLayout259.xml"/><Relationship Id="rId97" Type="http://schemas.openxmlformats.org/officeDocument/2006/relationships/slideLayout" Target="../slideLayouts/slideLayout280.xml"/><Relationship Id="rId104" Type="http://schemas.openxmlformats.org/officeDocument/2006/relationships/slideLayout" Target="../slideLayouts/slideLayout287.xml"/><Relationship Id="rId120" Type="http://schemas.openxmlformats.org/officeDocument/2006/relationships/slideLayout" Target="../slideLayouts/slideLayout303.xml"/><Relationship Id="rId125" Type="http://schemas.openxmlformats.org/officeDocument/2006/relationships/slideLayout" Target="../slideLayouts/slideLayout308.xml"/><Relationship Id="rId141" Type="http://schemas.openxmlformats.org/officeDocument/2006/relationships/theme" Target="../theme/theme10.xml"/><Relationship Id="rId7" Type="http://schemas.openxmlformats.org/officeDocument/2006/relationships/slideLayout" Target="../slideLayouts/slideLayout190.xml"/><Relationship Id="rId71" Type="http://schemas.openxmlformats.org/officeDocument/2006/relationships/slideLayout" Target="../slideLayouts/slideLayout254.xml"/><Relationship Id="rId92" Type="http://schemas.openxmlformats.org/officeDocument/2006/relationships/slideLayout" Target="../slideLayouts/slideLayout275.xml"/><Relationship Id="rId2" Type="http://schemas.openxmlformats.org/officeDocument/2006/relationships/slideLayout" Target="../slideLayouts/slideLayout185.xml"/><Relationship Id="rId29" Type="http://schemas.openxmlformats.org/officeDocument/2006/relationships/slideLayout" Target="../slideLayouts/slideLayout212.xml"/><Relationship Id="rId24" Type="http://schemas.openxmlformats.org/officeDocument/2006/relationships/slideLayout" Target="../slideLayouts/slideLayout207.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66" Type="http://schemas.openxmlformats.org/officeDocument/2006/relationships/slideLayout" Target="../slideLayouts/slideLayout249.xml"/><Relationship Id="rId87" Type="http://schemas.openxmlformats.org/officeDocument/2006/relationships/slideLayout" Target="../slideLayouts/slideLayout270.xml"/><Relationship Id="rId110" Type="http://schemas.openxmlformats.org/officeDocument/2006/relationships/slideLayout" Target="../slideLayouts/slideLayout293.xml"/><Relationship Id="rId115" Type="http://schemas.openxmlformats.org/officeDocument/2006/relationships/slideLayout" Target="../slideLayouts/slideLayout298.xml"/><Relationship Id="rId131" Type="http://schemas.openxmlformats.org/officeDocument/2006/relationships/slideLayout" Target="../slideLayouts/slideLayout314.xml"/><Relationship Id="rId136" Type="http://schemas.openxmlformats.org/officeDocument/2006/relationships/slideLayout" Target="../slideLayouts/slideLayout319.xml"/><Relationship Id="rId61" Type="http://schemas.openxmlformats.org/officeDocument/2006/relationships/slideLayout" Target="../slideLayouts/slideLayout244.xml"/><Relationship Id="rId82" Type="http://schemas.openxmlformats.org/officeDocument/2006/relationships/slideLayout" Target="../slideLayouts/slideLayout265.xml"/><Relationship Id="rId19" Type="http://schemas.openxmlformats.org/officeDocument/2006/relationships/slideLayout" Target="../slideLayouts/slideLayout202.xml"/><Relationship Id="rId14" Type="http://schemas.openxmlformats.org/officeDocument/2006/relationships/slideLayout" Target="../slideLayouts/slideLayout197.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56" Type="http://schemas.openxmlformats.org/officeDocument/2006/relationships/slideLayout" Target="../slideLayouts/slideLayout239.xml"/><Relationship Id="rId77" Type="http://schemas.openxmlformats.org/officeDocument/2006/relationships/slideLayout" Target="../slideLayouts/slideLayout260.xml"/><Relationship Id="rId100" Type="http://schemas.openxmlformats.org/officeDocument/2006/relationships/slideLayout" Target="../slideLayouts/slideLayout283.xml"/><Relationship Id="rId105" Type="http://schemas.openxmlformats.org/officeDocument/2006/relationships/slideLayout" Target="../slideLayouts/slideLayout288.xml"/><Relationship Id="rId126" Type="http://schemas.openxmlformats.org/officeDocument/2006/relationships/slideLayout" Target="../slideLayouts/slideLayout30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26" Type="http://schemas.openxmlformats.org/officeDocument/2006/relationships/slideLayout" Target="../slideLayouts/slideLayout349.xml"/><Relationship Id="rId39" Type="http://schemas.openxmlformats.org/officeDocument/2006/relationships/slideLayout" Target="../slideLayouts/slideLayout362.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34" Type="http://schemas.openxmlformats.org/officeDocument/2006/relationships/slideLayout" Target="../slideLayouts/slideLayout357.xml"/><Relationship Id="rId42" Type="http://schemas.openxmlformats.org/officeDocument/2006/relationships/slideLayout" Target="../slideLayouts/slideLayout365.xml"/><Relationship Id="rId47" Type="http://schemas.openxmlformats.org/officeDocument/2006/relationships/slideLayout" Target="../slideLayouts/slideLayout370.xml"/><Relationship Id="rId50" Type="http://schemas.openxmlformats.org/officeDocument/2006/relationships/slideLayout" Target="../slideLayouts/slideLayout373.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33" Type="http://schemas.openxmlformats.org/officeDocument/2006/relationships/slideLayout" Target="../slideLayouts/slideLayout356.xml"/><Relationship Id="rId38" Type="http://schemas.openxmlformats.org/officeDocument/2006/relationships/slideLayout" Target="../slideLayouts/slideLayout361.xml"/><Relationship Id="rId46" Type="http://schemas.openxmlformats.org/officeDocument/2006/relationships/slideLayout" Target="../slideLayouts/slideLayout369.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29" Type="http://schemas.openxmlformats.org/officeDocument/2006/relationships/slideLayout" Target="../slideLayouts/slideLayout352.xml"/><Relationship Id="rId41" Type="http://schemas.openxmlformats.org/officeDocument/2006/relationships/slideLayout" Target="../slideLayouts/slideLayout364.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slideLayout" Target="../slideLayouts/slideLayout347.xml"/><Relationship Id="rId32" Type="http://schemas.openxmlformats.org/officeDocument/2006/relationships/slideLayout" Target="../slideLayouts/slideLayout355.xml"/><Relationship Id="rId37" Type="http://schemas.openxmlformats.org/officeDocument/2006/relationships/slideLayout" Target="../slideLayouts/slideLayout360.xml"/><Relationship Id="rId40" Type="http://schemas.openxmlformats.org/officeDocument/2006/relationships/slideLayout" Target="../slideLayouts/slideLayout363.xml"/><Relationship Id="rId45" Type="http://schemas.openxmlformats.org/officeDocument/2006/relationships/slideLayout" Target="../slideLayouts/slideLayout368.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slideLayout" Target="../slideLayouts/slideLayout351.xml"/><Relationship Id="rId36" Type="http://schemas.openxmlformats.org/officeDocument/2006/relationships/slideLayout" Target="../slideLayouts/slideLayout359.xml"/><Relationship Id="rId49" Type="http://schemas.openxmlformats.org/officeDocument/2006/relationships/slideLayout" Target="../slideLayouts/slideLayout372.xml"/><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31" Type="http://schemas.openxmlformats.org/officeDocument/2006/relationships/slideLayout" Target="../slideLayouts/slideLayout354.xml"/><Relationship Id="rId44" Type="http://schemas.openxmlformats.org/officeDocument/2006/relationships/slideLayout" Target="../slideLayouts/slideLayout367.xml"/><Relationship Id="rId52" Type="http://schemas.openxmlformats.org/officeDocument/2006/relationships/theme" Target="../theme/theme1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slideLayout" Target="../slideLayouts/slideLayout350.xml"/><Relationship Id="rId30" Type="http://schemas.openxmlformats.org/officeDocument/2006/relationships/slideLayout" Target="../slideLayouts/slideLayout353.xml"/><Relationship Id="rId35" Type="http://schemas.openxmlformats.org/officeDocument/2006/relationships/slideLayout" Target="../slideLayouts/slideLayout358.xml"/><Relationship Id="rId43" Type="http://schemas.openxmlformats.org/officeDocument/2006/relationships/slideLayout" Target="../slideLayouts/slideLayout366.xml"/><Relationship Id="rId48" Type="http://schemas.openxmlformats.org/officeDocument/2006/relationships/slideLayout" Target="../slideLayouts/slideLayout371.xml"/><Relationship Id="rId8" Type="http://schemas.openxmlformats.org/officeDocument/2006/relationships/slideLayout" Target="../slideLayouts/slideLayout331.xml"/><Relationship Id="rId51" Type="http://schemas.openxmlformats.org/officeDocument/2006/relationships/slideLayout" Target="../slideLayouts/slideLayout374.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26" Type="http://schemas.openxmlformats.org/officeDocument/2006/relationships/slideLayout" Target="../slideLayouts/slideLayout400.xml"/><Relationship Id="rId39" Type="http://schemas.openxmlformats.org/officeDocument/2006/relationships/slideLayout" Target="../slideLayouts/slideLayout413.xml"/><Relationship Id="rId3" Type="http://schemas.openxmlformats.org/officeDocument/2006/relationships/slideLayout" Target="../slideLayouts/slideLayout377.xml"/><Relationship Id="rId21" Type="http://schemas.openxmlformats.org/officeDocument/2006/relationships/slideLayout" Target="../slideLayouts/slideLayout395.xml"/><Relationship Id="rId34" Type="http://schemas.openxmlformats.org/officeDocument/2006/relationships/slideLayout" Target="../slideLayouts/slideLayout408.xml"/><Relationship Id="rId42" Type="http://schemas.openxmlformats.org/officeDocument/2006/relationships/slideLayout" Target="../slideLayouts/slideLayout416.xml"/><Relationship Id="rId47" Type="http://schemas.openxmlformats.org/officeDocument/2006/relationships/slideLayout" Target="../slideLayouts/slideLayout421.xml"/><Relationship Id="rId50" Type="http://schemas.openxmlformats.org/officeDocument/2006/relationships/slideLayout" Target="../slideLayouts/slideLayout424.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33" Type="http://schemas.openxmlformats.org/officeDocument/2006/relationships/slideLayout" Target="../slideLayouts/slideLayout407.xml"/><Relationship Id="rId38" Type="http://schemas.openxmlformats.org/officeDocument/2006/relationships/slideLayout" Target="../slideLayouts/slideLayout412.xml"/><Relationship Id="rId46" Type="http://schemas.openxmlformats.org/officeDocument/2006/relationships/slideLayout" Target="../slideLayouts/slideLayout420.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0" Type="http://schemas.openxmlformats.org/officeDocument/2006/relationships/slideLayout" Target="../slideLayouts/slideLayout394.xml"/><Relationship Id="rId29" Type="http://schemas.openxmlformats.org/officeDocument/2006/relationships/slideLayout" Target="../slideLayouts/slideLayout403.xml"/><Relationship Id="rId41" Type="http://schemas.openxmlformats.org/officeDocument/2006/relationships/slideLayout" Target="../slideLayouts/slideLayout415.xml"/><Relationship Id="rId54" Type="http://schemas.openxmlformats.org/officeDocument/2006/relationships/theme" Target="../theme/theme12.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24" Type="http://schemas.openxmlformats.org/officeDocument/2006/relationships/slideLayout" Target="../slideLayouts/slideLayout398.xml"/><Relationship Id="rId32" Type="http://schemas.openxmlformats.org/officeDocument/2006/relationships/slideLayout" Target="../slideLayouts/slideLayout406.xml"/><Relationship Id="rId37" Type="http://schemas.openxmlformats.org/officeDocument/2006/relationships/slideLayout" Target="../slideLayouts/slideLayout411.xml"/><Relationship Id="rId40" Type="http://schemas.openxmlformats.org/officeDocument/2006/relationships/slideLayout" Target="../slideLayouts/slideLayout414.xml"/><Relationship Id="rId45" Type="http://schemas.openxmlformats.org/officeDocument/2006/relationships/slideLayout" Target="../slideLayouts/slideLayout419.xml"/><Relationship Id="rId53" Type="http://schemas.openxmlformats.org/officeDocument/2006/relationships/slideLayout" Target="../slideLayouts/slideLayout427.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slideLayout" Target="../slideLayouts/slideLayout402.xml"/><Relationship Id="rId36" Type="http://schemas.openxmlformats.org/officeDocument/2006/relationships/slideLayout" Target="../slideLayouts/slideLayout410.xml"/><Relationship Id="rId49" Type="http://schemas.openxmlformats.org/officeDocument/2006/relationships/slideLayout" Target="../slideLayouts/slideLayout423.xml"/><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31" Type="http://schemas.openxmlformats.org/officeDocument/2006/relationships/slideLayout" Target="../slideLayouts/slideLayout405.xml"/><Relationship Id="rId44" Type="http://schemas.openxmlformats.org/officeDocument/2006/relationships/slideLayout" Target="../slideLayouts/slideLayout418.xml"/><Relationship Id="rId52" Type="http://schemas.openxmlformats.org/officeDocument/2006/relationships/slideLayout" Target="../slideLayouts/slideLayout426.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slideLayout" Target="../slideLayouts/slideLayout401.xml"/><Relationship Id="rId30" Type="http://schemas.openxmlformats.org/officeDocument/2006/relationships/slideLayout" Target="../slideLayouts/slideLayout404.xml"/><Relationship Id="rId35" Type="http://schemas.openxmlformats.org/officeDocument/2006/relationships/slideLayout" Target="../slideLayouts/slideLayout409.xml"/><Relationship Id="rId43" Type="http://schemas.openxmlformats.org/officeDocument/2006/relationships/slideLayout" Target="../slideLayouts/slideLayout417.xml"/><Relationship Id="rId48" Type="http://schemas.openxmlformats.org/officeDocument/2006/relationships/slideLayout" Target="../slideLayouts/slideLayout422.xml"/><Relationship Id="rId8" Type="http://schemas.openxmlformats.org/officeDocument/2006/relationships/slideLayout" Target="../slideLayouts/slideLayout382.xml"/><Relationship Id="rId51" Type="http://schemas.openxmlformats.org/officeDocument/2006/relationships/slideLayout" Target="../slideLayouts/slideLayout4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5" Type="http://schemas.openxmlformats.org/officeDocument/2006/relationships/slideLayout" Target="../slideLayouts/slideLayout432.xml"/><Relationship Id="rId10" Type="http://schemas.openxmlformats.org/officeDocument/2006/relationships/image" Target="../media/image29.emf"/><Relationship Id="rId4" Type="http://schemas.openxmlformats.org/officeDocument/2006/relationships/slideLayout" Target="../slideLayouts/slideLayout431.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1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8.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5.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theme" Target="../theme/theme7.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50" Type="http://schemas.openxmlformats.org/officeDocument/2006/relationships/slideLayout" Target="../slideLayouts/slideLayout170.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theme" Target="../theme/theme8.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8" Type="http://schemas.openxmlformats.org/officeDocument/2006/relationships/slideLayout" Target="../slideLayouts/slideLayout128.xml"/><Relationship Id="rId51" Type="http://schemas.openxmlformats.org/officeDocument/2006/relationships/slideLayout" Target="../slideLayouts/slideLayout1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5/25/2023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MN.IT Services @ DNR | Lidar Hydrography Development Team</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50436194"/>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 id="2147484276" r:id="rId25"/>
    <p:sldLayoutId id="2147484277" r:id="rId26"/>
    <p:sldLayoutId id="2147484278" r:id="rId27"/>
    <p:sldLayoutId id="2147484279" r:id="rId28"/>
    <p:sldLayoutId id="2147484280" r:id="rId29"/>
    <p:sldLayoutId id="2147484281" r:id="rId30"/>
    <p:sldLayoutId id="2147484282" r:id="rId31"/>
    <p:sldLayoutId id="2147484283" r:id="rId32"/>
    <p:sldLayoutId id="2147484284" r:id="rId33"/>
    <p:sldLayoutId id="2147484285" r:id="rId34"/>
    <p:sldLayoutId id="2147484286" r:id="rId35"/>
    <p:sldLayoutId id="2147484287" r:id="rId36"/>
    <p:sldLayoutId id="2147484288" r:id="rId37"/>
    <p:sldLayoutId id="2147484289" r:id="rId38"/>
    <p:sldLayoutId id="2147484290" r:id="rId39"/>
    <p:sldLayoutId id="2147484291" r:id="rId40"/>
    <p:sldLayoutId id="2147484292" r:id="rId41"/>
    <p:sldLayoutId id="2147484293" r:id="rId42"/>
    <p:sldLayoutId id="2147484294" r:id="rId43"/>
    <p:sldLayoutId id="2147484295" r:id="rId44"/>
    <p:sldLayoutId id="2147484296" r:id="rId45"/>
    <p:sldLayoutId id="2147484297" r:id="rId46"/>
    <p:sldLayoutId id="2147484298" r:id="rId47"/>
    <p:sldLayoutId id="2147484299" r:id="rId48"/>
    <p:sldLayoutId id="2147484300" r:id="rId49"/>
    <p:sldLayoutId id="2147484301" r:id="rId50"/>
    <p:sldLayoutId id="2147484302" r:id="rId51"/>
    <p:sldLayoutId id="2147484303" r:id="rId52"/>
    <p:sldLayoutId id="2147484304" r:id="rId53"/>
    <p:sldLayoutId id="2147484305" r:id="rId54"/>
    <p:sldLayoutId id="2147484306" r:id="rId55"/>
    <p:sldLayoutId id="2147484307" r:id="rId56"/>
    <p:sldLayoutId id="2147484308" r:id="rId57"/>
    <p:sldLayoutId id="2147484309" r:id="rId58"/>
    <p:sldLayoutId id="2147484310" r:id="rId59"/>
    <p:sldLayoutId id="2147484311" r:id="rId60"/>
    <p:sldLayoutId id="2147484312" r:id="rId61"/>
    <p:sldLayoutId id="2147484313" r:id="rId62"/>
    <p:sldLayoutId id="2147484314" r:id="rId63"/>
    <p:sldLayoutId id="2147484315" r:id="rId64"/>
    <p:sldLayoutId id="2147484316" r:id="rId65"/>
    <p:sldLayoutId id="2147484317" r:id="rId66"/>
    <p:sldLayoutId id="2147484318" r:id="rId67"/>
    <p:sldLayoutId id="2147484319" r:id="rId68"/>
    <p:sldLayoutId id="2147484320" r:id="rId69"/>
    <p:sldLayoutId id="2147484321" r:id="rId70"/>
    <p:sldLayoutId id="2147484322" r:id="rId71"/>
    <p:sldLayoutId id="2147484323" r:id="rId72"/>
    <p:sldLayoutId id="2147484324" r:id="rId73"/>
    <p:sldLayoutId id="2147484325" r:id="rId74"/>
    <p:sldLayoutId id="2147484326" r:id="rId75"/>
    <p:sldLayoutId id="2147484327" r:id="rId76"/>
    <p:sldLayoutId id="2147484328" r:id="rId77"/>
    <p:sldLayoutId id="2147484329" r:id="rId78"/>
    <p:sldLayoutId id="2147484330" r:id="rId79"/>
    <p:sldLayoutId id="2147484331" r:id="rId80"/>
    <p:sldLayoutId id="2147484332" r:id="rId81"/>
    <p:sldLayoutId id="2147484333" r:id="rId82"/>
    <p:sldLayoutId id="2147484334" r:id="rId83"/>
    <p:sldLayoutId id="2147484335" r:id="rId84"/>
    <p:sldLayoutId id="2147484336" r:id="rId85"/>
    <p:sldLayoutId id="2147484337" r:id="rId86"/>
    <p:sldLayoutId id="2147484338" r:id="rId87"/>
    <p:sldLayoutId id="2147484339" r:id="rId88"/>
    <p:sldLayoutId id="2147484340" r:id="rId89"/>
    <p:sldLayoutId id="2147484341" r:id="rId90"/>
    <p:sldLayoutId id="2147484342" r:id="rId91"/>
    <p:sldLayoutId id="2147484343" r:id="rId92"/>
    <p:sldLayoutId id="2147484344" r:id="rId93"/>
    <p:sldLayoutId id="2147484345" r:id="rId94"/>
    <p:sldLayoutId id="2147484346" r:id="rId95"/>
    <p:sldLayoutId id="2147484347" r:id="rId96"/>
    <p:sldLayoutId id="2147484348" r:id="rId97"/>
    <p:sldLayoutId id="2147484349" r:id="rId98"/>
    <p:sldLayoutId id="2147484350" r:id="rId99"/>
    <p:sldLayoutId id="2147484351" r:id="rId100"/>
    <p:sldLayoutId id="2147484352" r:id="rId101"/>
    <p:sldLayoutId id="2147484353" r:id="rId102"/>
    <p:sldLayoutId id="2147484354" r:id="rId103"/>
    <p:sldLayoutId id="2147484355" r:id="rId104"/>
    <p:sldLayoutId id="2147484356" r:id="rId105"/>
    <p:sldLayoutId id="2147484357" r:id="rId106"/>
    <p:sldLayoutId id="2147484358" r:id="rId107"/>
    <p:sldLayoutId id="2147484359" r:id="rId108"/>
    <p:sldLayoutId id="2147484360" r:id="rId109"/>
    <p:sldLayoutId id="2147484361" r:id="rId110"/>
    <p:sldLayoutId id="2147484362" r:id="rId111"/>
    <p:sldLayoutId id="2147484363" r:id="rId112"/>
    <p:sldLayoutId id="2147484364" r:id="rId113"/>
    <p:sldLayoutId id="2147484365" r:id="rId114"/>
    <p:sldLayoutId id="2147484366" r:id="rId115"/>
    <p:sldLayoutId id="2147484367" r:id="rId116"/>
    <p:sldLayoutId id="2147484368" r:id="rId117"/>
    <p:sldLayoutId id="2147484369" r:id="rId118"/>
    <p:sldLayoutId id="2147484370" r:id="rId119"/>
    <p:sldLayoutId id="2147484371" r:id="rId120"/>
    <p:sldLayoutId id="2147484372" r:id="rId121"/>
    <p:sldLayoutId id="2147484373" r:id="rId122"/>
    <p:sldLayoutId id="2147484374" r:id="rId123"/>
    <p:sldLayoutId id="2147484375" r:id="rId124"/>
    <p:sldLayoutId id="2147484376" r:id="rId125"/>
    <p:sldLayoutId id="2147484377" r:id="rId126"/>
    <p:sldLayoutId id="2147484378" r:id="rId127"/>
    <p:sldLayoutId id="2147484379" r:id="rId128"/>
    <p:sldLayoutId id="2147484380" r:id="rId129"/>
    <p:sldLayoutId id="2147484381" r:id="rId130"/>
    <p:sldLayoutId id="2147484382" r:id="rId131"/>
    <p:sldLayoutId id="2147484383" r:id="rId132"/>
    <p:sldLayoutId id="2147484384" r:id="rId133"/>
    <p:sldLayoutId id="2147484385" r:id="rId134"/>
    <p:sldLayoutId id="2147484386" r:id="rId135"/>
    <p:sldLayoutId id="2147484387" r:id="rId136"/>
    <p:sldLayoutId id="2147484388" r:id="rId137"/>
    <p:sldLayoutId id="2147484389" r:id="rId138"/>
    <p:sldLayoutId id="2147484390" r:id="rId139"/>
    <p:sldLayoutId id="2147484391" r:id="rId14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5/25/2023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5194133"/>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 id="2147484410" r:id="rId18"/>
    <p:sldLayoutId id="2147484411" r:id="rId19"/>
    <p:sldLayoutId id="2147484412" r:id="rId20"/>
    <p:sldLayoutId id="2147484413" r:id="rId21"/>
    <p:sldLayoutId id="2147484414" r:id="rId22"/>
    <p:sldLayoutId id="2147484415" r:id="rId23"/>
    <p:sldLayoutId id="2147484416" r:id="rId24"/>
    <p:sldLayoutId id="2147484417" r:id="rId25"/>
    <p:sldLayoutId id="2147484418" r:id="rId26"/>
    <p:sldLayoutId id="2147484419" r:id="rId27"/>
    <p:sldLayoutId id="2147484420" r:id="rId28"/>
    <p:sldLayoutId id="2147484421" r:id="rId29"/>
    <p:sldLayoutId id="2147484422" r:id="rId30"/>
    <p:sldLayoutId id="2147484423" r:id="rId31"/>
    <p:sldLayoutId id="2147484424" r:id="rId32"/>
    <p:sldLayoutId id="2147484425" r:id="rId33"/>
    <p:sldLayoutId id="2147484426" r:id="rId34"/>
    <p:sldLayoutId id="2147484427" r:id="rId35"/>
    <p:sldLayoutId id="2147484428" r:id="rId36"/>
    <p:sldLayoutId id="2147484429" r:id="rId37"/>
    <p:sldLayoutId id="2147484430" r:id="rId38"/>
    <p:sldLayoutId id="2147484431" r:id="rId39"/>
    <p:sldLayoutId id="2147484432" r:id="rId40"/>
    <p:sldLayoutId id="2147484433" r:id="rId41"/>
    <p:sldLayoutId id="2147484434" r:id="rId42"/>
    <p:sldLayoutId id="2147484435" r:id="rId43"/>
    <p:sldLayoutId id="2147484436" r:id="rId44"/>
    <p:sldLayoutId id="2147484437" r:id="rId45"/>
    <p:sldLayoutId id="2147484438" r:id="rId46"/>
    <p:sldLayoutId id="2147484439" r:id="rId47"/>
    <p:sldLayoutId id="2147484440" r:id="rId48"/>
    <p:sldLayoutId id="2147484441" r:id="rId49"/>
    <p:sldLayoutId id="2147484442" r:id="rId50"/>
    <p:sldLayoutId id="2147484443"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5/25/2023</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27466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1" r:id="rId17"/>
    <p:sldLayoutId id="2147484462" r:id="rId18"/>
    <p:sldLayoutId id="2147484463" r:id="rId19"/>
    <p:sldLayoutId id="2147484464" r:id="rId20"/>
    <p:sldLayoutId id="2147484465" r:id="rId21"/>
    <p:sldLayoutId id="2147484466" r:id="rId22"/>
    <p:sldLayoutId id="2147484467" r:id="rId23"/>
    <p:sldLayoutId id="2147484468" r:id="rId24"/>
    <p:sldLayoutId id="2147484469" r:id="rId25"/>
    <p:sldLayoutId id="2147484470" r:id="rId26"/>
    <p:sldLayoutId id="2147484471" r:id="rId27"/>
    <p:sldLayoutId id="2147484472" r:id="rId28"/>
    <p:sldLayoutId id="2147484473" r:id="rId29"/>
    <p:sldLayoutId id="2147484474" r:id="rId30"/>
    <p:sldLayoutId id="2147484475" r:id="rId31"/>
    <p:sldLayoutId id="2147484476" r:id="rId32"/>
    <p:sldLayoutId id="2147484477" r:id="rId33"/>
    <p:sldLayoutId id="2147484478" r:id="rId34"/>
    <p:sldLayoutId id="2147484479" r:id="rId35"/>
    <p:sldLayoutId id="2147484480" r:id="rId36"/>
    <p:sldLayoutId id="2147484481" r:id="rId37"/>
    <p:sldLayoutId id="2147484482" r:id="rId38"/>
    <p:sldLayoutId id="2147484483" r:id="rId39"/>
    <p:sldLayoutId id="2147484484" r:id="rId40"/>
    <p:sldLayoutId id="2147484485" r:id="rId41"/>
    <p:sldLayoutId id="2147484486" r:id="rId42"/>
    <p:sldLayoutId id="2147484487" r:id="rId43"/>
    <p:sldLayoutId id="2147484488" r:id="rId44"/>
    <p:sldLayoutId id="2147484489" r:id="rId45"/>
    <p:sldLayoutId id="2147484490" r:id="rId46"/>
    <p:sldLayoutId id="2147484491" r:id="rId47"/>
    <p:sldLayoutId id="2147484492" r:id="rId48"/>
    <p:sldLayoutId id="2147484493" r:id="rId49"/>
    <p:sldLayoutId id="2147484494" r:id="rId50"/>
    <p:sldLayoutId id="2147484495" r:id="rId51"/>
    <p:sldLayoutId id="2147484496" r:id="rId52"/>
    <p:sldLayoutId id="2147484497" r:id="rId5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61198"/>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 y="758952"/>
            <a:ext cx="3443600" cy="5330800"/>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52" name="Google Shape;52;p13"/>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p:nvPr/>
        </p:nvSpPr>
        <p:spPr>
          <a:xfrm>
            <a:off x="11815864" y="758952"/>
            <a:ext cx="384000" cy="5330800"/>
          </a:xfrm>
          <a:prstGeom prst="rect">
            <a:avLst/>
          </a:prstGeom>
          <a:solidFill>
            <a:srgbClr val="C8C8C8">
              <a:alpha val="49800"/>
            </a:srgbClr>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a:p>
        </p:txBody>
      </p:sp>
      <p:sp>
        <p:nvSpPr>
          <p:cNvPr id="54" name="Google Shape;54;p13"/>
          <p:cNvSpPr txBox="1">
            <a:spLocks noGrp="1"/>
          </p:cNvSpPr>
          <p:nvPr>
            <p:ph type="body" idx="1"/>
          </p:nvPr>
        </p:nvSpPr>
        <p:spPr>
          <a:xfrm>
            <a:off x="3869268" y="864108"/>
            <a:ext cx="7315200" cy="5120800"/>
          </a:xfrm>
          <a:prstGeom prst="rect">
            <a:avLst/>
          </a:prstGeom>
          <a:noFill/>
          <a:ln>
            <a:noFill/>
          </a:ln>
        </p:spPr>
        <p:txBody>
          <a:bodyPr spcFirstLastPara="1" wrap="square" lIns="68575" tIns="34275" rIns="68575" bIns="34275" anchor="ctr" anchorCtr="0">
            <a:norm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595959"/>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55" name="Google Shape;55;p13"/>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067" b="0" i="0" u="none" strike="noStrike" cap="none">
                <a:solidFill>
                  <a:srgbClr val="7F7F7F"/>
                </a:solidFill>
                <a:latin typeface="Corbel"/>
                <a:ea typeface="Corbel"/>
                <a:cs typeface="Corbel"/>
                <a:sym typeface="Corbel"/>
              </a:defRPr>
            </a:lvl1pPr>
            <a:lvl2pPr marR="0" lvl="1" algn="l" rtl="0">
              <a:spcBef>
                <a:spcPts val="0"/>
              </a:spcBef>
              <a:spcAft>
                <a:spcPts val="0"/>
              </a:spcAft>
              <a:buSzPts val="1100"/>
              <a:buNone/>
              <a:defRPr sz="1867" b="0" i="0" u="none" strike="noStrike" cap="none">
                <a:solidFill>
                  <a:schemeClr val="dk1"/>
                </a:solidFill>
                <a:latin typeface="Corbel"/>
                <a:ea typeface="Corbel"/>
                <a:cs typeface="Corbel"/>
                <a:sym typeface="Corbel"/>
              </a:defRPr>
            </a:lvl2pPr>
            <a:lvl3pPr marR="0" lvl="2" algn="l" rtl="0">
              <a:spcBef>
                <a:spcPts val="0"/>
              </a:spcBef>
              <a:spcAft>
                <a:spcPts val="0"/>
              </a:spcAft>
              <a:buSzPts val="1100"/>
              <a:buNone/>
              <a:defRPr sz="1867" b="0" i="0" u="none" strike="noStrike" cap="none">
                <a:solidFill>
                  <a:schemeClr val="dk1"/>
                </a:solidFill>
                <a:latin typeface="Corbel"/>
                <a:ea typeface="Corbel"/>
                <a:cs typeface="Corbel"/>
                <a:sym typeface="Corbel"/>
              </a:defRPr>
            </a:lvl3pPr>
            <a:lvl4pPr marR="0" lvl="3" algn="l" rtl="0">
              <a:spcBef>
                <a:spcPts val="0"/>
              </a:spcBef>
              <a:spcAft>
                <a:spcPts val="0"/>
              </a:spcAft>
              <a:buSzPts val="1100"/>
              <a:buNone/>
              <a:defRPr sz="1867" b="0" i="0" u="none" strike="noStrike" cap="none">
                <a:solidFill>
                  <a:schemeClr val="dk1"/>
                </a:solidFill>
                <a:latin typeface="Corbel"/>
                <a:ea typeface="Corbel"/>
                <a:cs typeface="Corbel"/>
                <a:sym typeface="Corbel"/>
              </a:defRPr>
            </a:lvl4pPr>
            <a:lvl5pPr marR="0" lvl="4" algn="l" rtl="0">
              <a:spcBef>
                <a:spcPts val="0"/>
              </a:spcBef>
              <a:spcAft>
                <a:spcPts val="0"/>
              </a:spcAft>
              <a:buSzPts val="1100"/>
              <a:buNone/>
              <a:defRPr sz="1867" b="0" i="0" u="none" strike="noStrike" cap="none">
                <a:solidFill>
                  <a:schemeClr val="dk1"/>
                </a:solidFill>
                <a:latin typeface="Corbel"/>
                <a:ea typeface="Corbel"/>
                <a:cs typeface="Corbel"/>
                <a:sym typeface="Corbel"/>
              </a:defRPr>
            </a:lvl5pPr>
            <a:lvl6pPr marR="0" lvl="5" algn="l" rtl="0">
              <a:spcBef>
                <a:spcPts val="0"/>
              </a:spcBef>
              <a:spcAft>
                <a:spcPts val="0"/>
              </a:spcAft>
              <a:buSzPts val="1100"/>
              <a:buNone/>
              <a:defRPr sz="1867" b="0" i="0" u="none" strike="noStrike" cap="none">
                <a:solidFill>
                  <a:schemeClr val="dk1"/>
                </a:solidFill>
                <a:latin typeface="Corbel"/>
                <a:ea typeface="Corbel"/>
                <a:cs typeface="Corbel"/>
                <a:sym typeface="Corbel"/>
              </a:defRPr>
            </a:lvl6pPr>
            <a:lvl7pPr marR="0" lvl="6" algn="l" rtl="0">
              <a:spcBef>
                <a:spcPts val="0"/>
              </a:spcBef>
              <a:spcAft>
                <a:spcPts val="0"/>
              </a:spcAft>
              <a:buSzPts val="1100"/>
              <a:buNone/>
              <a:defRPr sz="1867" b="0" i="0" u="none" strike="noStrike" cap="none">
                <a:solidFill>
                  <a:schemeClr val="dk1"/>
                </a:solidFill>
                <a:latin typeface="Corbel"/>
                <a:ea typeface="Corbel"/>
                <a:cs typeface="Corbel"/>
                <a:sym typeface="Corbel"/>
              </a:defRPr>
            </a:lvl7pPr>
            <a:lvl8pPr marR="0" lvl="7" algn="l" rtl="0">
              <a:spcBef>
                <a:spcPts val="0"/>
              </a:spcBef>
              <a:spcAft>
                <a:spcPts val="0"/>
              </a:spcAft>
              <a:buSzPts val="1100"/>
              <a:buNone/>
              <a:defRPr sz="1867" b="0" i="0" u="none" strike="noStrike" cap="none">
                <a:solidFill>
                  <a:schemeClr val="dk1"/>
                </a:solidFill>
                <a:latin typeface="Corbel"/>
                <a:ea typeface="Corbel"/>
                <a:cs typeface="Corbel"/>
                <a:sym typeface="Corbel"/>
              </a:defRPr>
            </a:lvl8pPr>
            <a:lvl9pPr marR="0" lvl="8" algn="l" rtl="0">
              <a:spcBef>
                <a:spcPts val="0"/>
              </a:spcBef>
              <a:spcAft>
                <a:spcPts val="0"/>
              </a:spcAft>
              <a:buSzPts val="1100"/>
              <a:buNone/>
              <a:defRPr sz="1867" b="0" i="0" u="none" strike="noStrike" cap="none">
                <a:solidFill>
                  <a:schemeClr val="dk1"/>
                </a:solidFill>
                <a:latin typeface="Corbel"/>
                <a:ea typeface="Corbel"/>
                <a:cs typeface="Corbel"/>
                <a:sym typeface="Corbel"/>
              </a:defRPr>
            </a:lvl9pPr>
          </a:lstStyle>
          <a:p>
            <a:endParaRPr/>
          </a:p>
        </p:txBody>
      </p:sp>
      <p:sp>
        <p:nvSpPr>
          <p:cNvPr id="56" name="Google Shape;56;p13"/>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067" b="0" i="0" u="none" strike="noStrike" cap="none">
                <a:solidFill>
                  <a:srgbClr val="7F7F7F"/>
                </a:solidFill>
                <a:latin typeface="Corbel"/>
                <a:ea typeface="Corbel"/>
                <a:cs typeface="Corbel"/>
                <a:sym typeface="Corbel"/>
              </a:defRPr>
            </a:lvl1pPr>
            <a:lvl2pPr marR="0" lvl="1" algn="l" rtl="0">
              <a:spcBef>
                <a:spcPts val="0"/>
              </a:spcBef>
              <a:spcAft>
                <a:spcPts val="0"/>
              </a:spcAft>
              <a:buSzPts val="1100"/>
              <a:buNone/>
              <a:defRPr sz="1867" b="0" i="0" u="none" strike="noStrike" cap="none">
                <a:solidFill>
                  <a:schemeClr val="dk1"/>
                </a:solidFill>
                <a:latin typeface="Corbel"/>
                <a:ea typeface="Corbel"/>
                <a:cs typeface="Corbel"/>
                <a:sym typeface="Corbel"/>
              </a:defRPr>
            </a:lvl2pPr>
            <a:lvl3pPr marR="0" lvl="2" algn="l" rtl="0">
              <a:spcBef>
                <a:spcPts val="0"/>
              </a:spcBef>
              <a:spcAft>
                <a:spcPts val="0"/>
              </a:spcAft>
              <a:buSzPts val="1100"/>
              <a:buNone/>
              <a:defRPr sz="1867" b="0" i="0" u="none" strike="noStrike" cap="none">
                <a:solidFill>
                  <a:schemeClr val="dk1"/>
                </a:solidFill>
                <a:latin typeface="Corbel"/>
                <a:ea typeface="Corbel"/>
                <a:cs typeface="Corbel"/>
                <a:sym typeface="Corbel"/>
              </a:defRPr>
            </a:lvl3pPr>
            <a:lvl4pPr marR="0" lvl="3" algn="l" rtl="0">
              <a:spcBef>
                <a:spcPts val="0"/>
              </a:spcBef>
              <a:spcAft>
                <a:spcPts val="0"/>
              </a:spcAft>
              <a:buSzPts val="1100"/>
              <a:buNone/>
              <a:defRPr sz="1867" b="0" i="0" u="none" strike="noStrike" cap="none">
                <a:solidFill>
                  <a:schemeClr val="dk1"/>
                </a:solidFill>
                <a:latin typeface="Corbel"/>
                <a:ea typeface="Corbel"/>
                <a:cs typeface="Corbel"/>
                <a:sym typeface="Corbel"/>
              </a:defRPr>
            </a:lvl4pPr>
            <a:lvl5pPr marR="0" lvl="4" algn="l" rtl="0">
              <a:spcBef>
                <a:spcPts val="0"/>
              </a:spcBef>
              <a:spcAft>
                <a:spcPts val="0"/>
              </a:spcAft>
              <a:buSzPts val="1100"/>
              <a:buNone/>
              <a:defRPr sz="1867" b="0" i="0" u="none" strike="noStrike" cap="none">
                <a:solidFill>
                  <a:schemeClr val="dk1"/>
                </a:solidFill>
                <a:latin typeface="Corbel"/>
                <a:ea typeface="Corbel"/>
                <a:cs typeface="Corbel"/>
                <a:sym typeface="Corbel"/>
              </a:defRPr>
            </a:lvl5pPr>
            <a:lvl6pPr marR="0" lvl="5" algn="l" rtl="0">
              <a:spcBef>
                <a:spcPts val="0"/>
              </a:spcBef>
              <a:spcAft>
                <a:spcPts val="0"/>
              </a:spcAft>
              <a:buSzPts val="1100"/>
              <a:buNone/>
              <a:defRPr sz="1867" b="0" i="0" u="none" strike="noStrike" cap="none">
                <a:solidFill>
                  <a:schemeClr val="dk1"/>
                </a:solidFill>
                <a:latin typeface="Corbel"/>
                <a:ea typeface="Corbel"/>
                <a:cs typeface="Corbel"/>
                <a:sym typeface="Corbel"/>
              </a:defRPr>
            </a:lvl6pPr>
            <a:lvl7pPr marR="0" lvl="6" algn="l" rtl="0">
              <a:spcBef>
                <a:spcPts val="0"/>
              </a:spcBef>
              <a:spcAft>
                <a:spcPts val="0"/>
              </a:spcAft>
              <a:buSzPts val="1100"/>
              <a:buNone/>
              <a:defRPr sz="1867" b="0" i="0" u="none" strike="noStrike" cap="none">
                <a:solidFill>
                  <a:schemeClr val="dk1"/>
                </a:solidFill>
                <a:latin typeface="Corbel"/>
                <a:ea typeface="Corbel"/>
                <a:cs typeface="Corbel"/>
                <a:sym typeface="Corbel"/>
              </a:defRPr>
            </a:lvl7pPr>
            <a:lvl8pPr marR="0" lvl="7" algn="l" rtl="0">
              <a:spcBef>
                <a:spcPts val="0"/>
              </a:spcBef>
              <a:spcAft>
                <a:spcPts val="0"/>
              </a:spcAft>
              <a:buSzPts val="1100"/>
              <a:buNone/>
              <a:defRPr sz="1867" b="0" i="0" u="none" strike="noStrike" cap="none">
                <a:solidFill>
                  <a:schemeClr val="dk1"/>
                </a:solidFill>
                <a:latin typeface="Corbel"/>
                <a:ea typeface="Corbel"/>
                <a:cs typeface="Corbel"/>
                <a:sym typeface="Corbel"/>
              </a:defRPr>
            </a:lvl8pPr>
            <a:lvl9pPr marR="0" lvl="8" algn="l" rtl="0">
              <a:spcBef>
                <a:spcPts val="0"/>
              </a:spcBef>
              <a:spcAft>
                <a:spcPts val="0"/>
              </a:spcAft>
              <a:buSzPts val="1100"/>
              <a:buNone/>
              <a:defRPr sz="1867" b="0" i="0" u="none" strike="noStrike" cap="none">
                <a:solidFill>
                  <a:schemeClr val="dk1"/>
                </a:solidFill>
                <a:latin typeface="Corbel"/>
                <a:ea typeface="Corbel"/>
                <a:cs typeface="Corbel"/>
                <a:sym typeface="Corbel"/>
              </a:defRPr>
            </a:lvl9pPr>
          </a:lstStyle>
          <a:p>
            <a:endParaRPr/>
          </a:p>
        </p:txBody>
      </p:sp>
      <p:sp>
        <p:nvSpPr>
          <p:cNvPr id="57" name="Google Shape;57;p13"/>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2103897"/>
      </p:ext>
    </p:extLst>
  </p:cSld>
  <p:clrMap bg1="lt1" tx1="dk1" bg2="dk2"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0" y="1219200"/>
            <a:ext cx="12192000" cy="114300"/>
          </a:xfrm>
          <a:custGeom>
            <a:avLst/>
            <a:gdLst/>
            <a:ahLst/>
            <a:cxnLst/>
            <a:rect l="l" t="t" r="r" b="b"/>
            <a:pathLst>
              <a:path w="12192000" h="114300" extrusionOk="0">
                <a:moveTo>
                  <a:pt x="12192000" y="0"/>
                </a:moveTo>
                <a:lnTo>
                  <a:pt x="0" y="0"/>
                </a:lnTo>
                <a:lnTo>
                  <a:pt x="0" y="114300"/>
                </a:lnTo>
                <a:lnTo>
                  <a:pt x="12192000" y="114300"/>
                </a:lnTo>
                <a:lnTo>
                  <a:pt x="12192000" y="0"/>
                </a:lnTo>
                <a:close/>
              </a:path>
            </a:pathLst>
          </a:custGeom>
          <a:solidFill>
            <a:srgbClr val="78BD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 name="Google Shape;7;p8"/>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8"/>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950463823"/>
      </p:ext>
    </p:extLst>
  </p:cSld>
  <p:clrMap bg1="lt1" tx1="dk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36054"/>
      </p:ext>
    </p:extLst>
  </p:cSld>
  <p:clrMap bg1="lt1" tx1="dk1" bg2="lt2" tx2="dk2" accent1="accent1" accent2="accent2" accent3="accent3" accent4="accent4" accent5="accent5" accent6="accent6" hlink="hlink" folHlink="folHlink"/>
  <p:sldLayoutIdLst>
    <p:sldLayoutId id="21474841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dirty="0"/>
          </a:p>
        </p:txBody>
      </p:sp>
    </p:spTree>
    <p:extLst>
      <p:ext uri="{BB962C8B-B14F-4D97-AF65-F5344CB8AC3E}">
        <p14:creationId xmlns:p14="http://schemas.microsoft.com/office/powerpoint/2010/main" val="3483546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66013119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5" r:id="rId28"/>
    <p:sldLayoutId id="2147484216" r:id="rId29"/>
    <p:sldLayoutId id="2147484217" r:id="rId30"/>
    <p:sldLayoutId id="2147484218" r:id="rId31"/>
    <p:sldLayoutId id="2147484219" r:id="rId32"/>
    <p:sldLayoutId id="2147484220" r:id="rId33"/>
    <p:sldLayoutId id="2147484221" r:id="rId34"/>
    <p:sldLayoutId id="2147484222" r:id="rId35"/>
    <p:sldLayoutId id="2147484223" r:id="rId36"/>
    <p:sldLayoutId id="2147484224" r:id="rId37"/>
    <p:sldLayoutId id="2147484225" r:id="rId38"/>
    <p:sldLayoutId id="2147484226" r:id="rId39"/>
    <p:sldLayoutId id="2147484227" r:id="rId40"/>
    <p:sldLayoutId id="2147484228" r:id="rId41"/>
    <p:sldLayoutId id="2147484229" r:id="rId42"/>
    <p:sldLayoutId id="2147484230" r:id="rId43"/>
    <p:sldLayoutId id="2147484231" r:id="rId44"/>
    <p:sldLayoutId id="2147484232" r:id="rId45"/>
    <p:sldLayoutId id="2147484233" r:id="rId46"/>
    <p:sldLayoutId id="2147484234" r:id="rId47"/>
    <p:sldLayoutId id="2147484235" r:id="rId48"/>
    <p:sldLayoutId id="2147484236" r:id="rId49"/>
    <p:sldLayoutId id="2147484237" r:id="rId50"/>
    <p:sldLayoutId id="2147484238"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FA0144-B6CB-44FF-AB34-D8D077F75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EE4679-18D7-4676-9E96-AC41BB7E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C738-E22F-44C5-B741-992646CB3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1CBF-3553-417E-90BE-9ACDC04D4D90}" type="datetimeFigureOut">
              <a:rPr lang="en-US" smtClean="0"/>
              <a:t>5/25/2023</a:t>
            </a:fld>
            <a:endParaRPr lang="en-US"/>
          </a:p>
        </p:txBody>
      </p:sp>
      <p:sp>
        <p:nvSpPr>
          <p:cNvPr id="5" name="Footer Placeholder 4">
            <a:extLst>
              <a:ext uri="{FF2B5EF4-FFF2-40B4-BE49-F238E27FC236}">
                <a16:creationId xmlns:a16="http://schemas.microsoft.com/office/drawing/2014/main" id="{411F89A4-237F-456E-873A-945ED927B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DAC45-D778-4366-B04B-9522846A2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082DA-FC43-4117-89C0-2F6E6252F810}" type="slidenum">
              <a:rPr lang="en-US" smtClean="0"/>
              <a:t>‹#›</a:t>
            </a:fld>
            <a:endParaRPr lang="en-US"/>
          </a:p>
        </p:txBody>
      </p:sp>
    </p:spTree>
    <p:extLst>
      <p:ext uri="{BB962C8B-B14F-4D97-AF65-F5344CB8AC3E}">
        <p14:creationId xmlns:p14="http://schemas.microsoft.com/office/powerpoint/2010/main" val="3786096572"/>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5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2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tiff"/></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24.xml"/><Relationship Id="rId6" Type="http://schemas.openxmlformats.org/officeDocument/2006/relationships/image" Target="../media/image69.png"/><Relationship Id="rId5" Type="http://schemas.openxmlformats.org/officeDocument/2006/relationships/hyperlink" Target="https://acpf4watersheds.org/" TargetMode="External"/><Relationship Id="rId4" Type="http://schemas.openxmlformats.org/officeDocument/2006/relationships/hyperlink" Target="https://ptmapp.bwsr.state.mn.u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4.xml"/><Relationship Id="rId5" Type="http://schemas.openxmlformats.org/officeDocument/2006/relationships/image" Target="../media/image71.jpeg"/><Relationship Id="rId4" Type="http://schemas.openxmlformats.org/officeDocument/2006/relationships/hyperlink" Target="https://geospatialservices.smumn.edu/portal/apps/webappviewer/index.html?id=0ca8324417194a82b9b748192d1d175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6.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24.xml"/><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12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24.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12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mngeo.state.mn.us/committee/3dgeo/index.html" TargetMode="External"/><Relationship Id="rId2" Type="http://schemas.openxmlformats.org/officeDocument/2006/relationships/notesSlide" Target="../notesSlides/notesSlide27.xml"/><Relationship Id="rId1" Type="http://schemas.openxmlformats.org/officeDocument/2006/relationships/slideLayout" Target="../slideLayouts/slideLayout170.xml"/><Relationship Id="rId4" Type="http://schemas.openxmlformats.org/officeDocument/2006/relationships/hyperlink" Target="https://www.mngeo.state.mn.us/committee/3dgeo/hydro/hydromo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9.xml"/></Relationships>
</file>

<file path=ppt/slides/_rels/slide54.xml.rels><?xml version="1.0" encoding="UTF-8" standalone="yes"?>
<Relationships xmlns="http://schemas.openxmlformats.org/package/2006/relationships"><Relationship Id="rId3" Type="http://schemas.openxmlformats.org/officeDocument/2006/relationships/hyperlink" Target="https://ramseygis.maps.arcgis.com/apps/Cascade/index.html?appid=c49fba3d2d194fa29ac960c48d2283da" TargetMode="External"/><Relationship Id="rId2" Type="http://schemas.openxmlformats.org/officeDocument/2006/relationships/notesSlide" Target="../notesSlides/notesSlide30.xml"/><Relationship Id="rId1" Type="http://schemas.openxmlformats.org/officeDocument/2006/relationships/slideLayout" Target="../slideLayouts/slideLayout1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8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5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4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430.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4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18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331.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33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380.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 Id="rId9" Type="http://schemas.openxmlformats.org/officeDocument/2006/relationships/image" Target="../media/image130.jpeg"/></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380.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329.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38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329.xml"/><Relationship Id="rId5" Type="http://schemas.microsoft.com/office/2007/relationships/hdphoto" Target="../media/hdphoto1.wdp"/><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3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7.xml"/></Relationships>
</file>

<file path=ppt/slides/_rels/slide75.xml.rels><?xml version="1.0" encoding="UTF-8" standalone="yes"?>
<Relationships xmlns="http://schemas.openxmlformats.org/package/2006/relationships"><Relationship Id="rId3" Type="http://schemas.openxmlformats.org/officeDocument/2006/relationships/hyperlink" Target="https://storymaps.arcgis.com/collections/dbfd873bdc6f4d109ccb904c13230b9d?item=1" TargetMode="External"/><Relationship Id="rId2" Type="http://schemas.openxmlformats.org/officeDocument/2006/relationships/notesSlide" Target="../notesSlides/notesSlide50.xml"/><Relationship Id="rId1" Type="http://schemas.openxmlformats.org/officeDocument/2006/relationships/slideLayout" Target="../slideLayouts/slideLayout437.xml"/><Relationship Id="rId4" Type="http://schemas.openxmlformats.org/officeDocument/2006/relationships/image" Target="../media/image136.png"/></Relationships>
</file>

<file path=ppt/slides/_rels/slide76.xml.rels><?xml version="1.0" encoding="UTF-8" standalone="yes"?>
<Relationships xmlns="http://schemas.openxmlformats.org/package/2006/relationships"><Relationship Id="rId3" Type="http://schemas.openxmlformats.org/officeDocument/2006/relationships/hyperlink" Target="https://www.esri.com/en-us/industries/k-12-education/overview?rsource=https%3A%2F%2Fwww.esri.com%2Fen-us%2Findustries%2Feducation%2Fschools%2Four-story&amp;rsource=%2Fschools" TargetMode="External"/><Relationship Id="rId2" Type="http://schemas.openxmlformats.org/officeDocument/2006/relationships/notesSlide" Target="../notesSlides/notesSlide51.xml"/><Relationship Id="rId1" Type="http://schemas.openxmlformats.org/officeDocument/2006/relationships/slideLayout" Target="../slideLayouts/slideLayout4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9.xml"/></Relationships>
</file>

<file path=ppt/slides/_rels/slide78.xml.rels><?xml version="1.0" encoding="UTF-8" standalone="yes"?>
<Relationships xmlns="http://schemas.openxmlformats.org/package/2006/relationships"><Relationship Id="rId3" Type="http://schemas.openxmlformats.org/officeDocument/2006/relationships/hyperlink" Target="https://exploring-earth-systems-cloquet.hub.arcgis.com/" TargetMode="External"/><Relationship Id="rId2" Type="http://schemas.openxmlformats.org/officeDocument/2006/relationships/notesSlide" Target="../notesSlides/notesSlide53.xml"/><Relationship Id="rId1" Type="http://schemas.openxmlformats.org/officeDocument/2006/relationships/slideLayout" Target="../slideLayouts/slideLayout4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mnk12-umn.hub.arcgis.com/" TargetMode="External"/><Relationship Id="rId2" Type="http://schemas.openxmlformats.org/officeDocument/2006/relationships/notesSlide" Target="../notesSlides/notesSlide55.xml"/><Relationship Id="rId1" Type="http://schemas.openxmlformats.org/officeDocument/2006/relationships/slideLayout" Target="../slideLayouts/slideLayout437.xml"/></Relationships>
</file>

<file path=ppt/slides/_rels/slide81.xml.rels><?xml version="1.0" encoding="UTF-8" standalone="yes"?>
<Relationships xmlns="http://schemas.openxmlformats.org/package/2006/relationships"><Relationship Id="rId3" Type="http://schemas.openxmlformats.org/officeDocument/2006/relationships/hyperlink" Target="https://minnesota-alliance-for-geographic-education-mage.hub.arcgis.com/" TargetMode="External"/><Relationship Id="rId2" Type="http://schemas.openxmlformats.org/officeDocument/2006/relationships/notesSlide" Target="../notesSlides/notesSlide56.xml"/><Relationship Id="rId1" Type="http://schemas.openxmlformats.org/officeDocument/2006/relationships/slideLayout" Target="../slideLayouts/slideLayout437.xml"/><Relationship Id="rId5" Type="http://schemas.openxmlformats.org/officeDocument/2006/relationships/image" Target="../media/image137.png"/><Relationship Id="rId4" Type="http://schemas.openxmlformats.org/officeDocument/2006/relationships/hyperlink" Target="https://www.arcgis.com/home/item.html?id=d0bd2c40a8ab4c869197f10bfbbba7f0"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39.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8.xml"/><Relationship Id="rId1" Type="http://schemas.openxmlformats.org/officeDocument/2006/relationships/slideLayout" Target="../slideLayouts/slideLayout437.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59.xml"/><Relationship Id="rId1" Type="http://schemas.openxmlformats.org/officeDocument/2006/relationships/slideLayout" Target="../slideLayouts/slideLayout437.xml"/></Relationships>
</file>

<file path=ppt/slides/_rels/slide85.xml.rels><?xml version="1.0" encoding="UTF-8" standalone="yes"?>
<Relationships xmlns="http://schemas.openxmlformats.org/package/2006/relationships"><Relationship Id="rId3" Type="http://schemas.openxmlformats.org/officeDocument/2006/relationships/hyperlink" Target="https://mage.maps.arcgis.com/home/index.html" TargetMode="External"/><Relationship Id="rId2" Type="http://schemas.openxmlformats.org/officeDocument/2006/relationships/notesSlide" Target="../notesSlides/notesSlide60.xml"/><Relationship Id="rId1" Type="http://schemas.openxmlformats.org/officeDocument/2006/relationships/slideLayout" Target="../slideLayouts/slideLayout437.xml"/><Relationship Id="rId4" Type="http://schemas.openxmlformats.org/officeDocument/2006/relationships/image" Target="../media/image141.png"/></Relationships>
</file>

<file path=ppt/slides/_rels/slide86.xml.rels><?xml version="1.0" encoding="UTF-8" standalone="yes"?>
<Relationships xmlns="http://schemas.openxmlformats.org/package/2006/relationships"><Relationship Id="rId3" Type="http://schemas.openxmlformats.org/officeDocument/2006/relationships/hyperlink" Target="https://www.2892walk.org/" TargetMode="External"/><Relationship Id="rId2" Type="http://schemas.openxmlformats.org/officeDocument/2006/relationships/notesSlide" Target="../notesSlides/notesSlide61.xml"/><Relationship Id="rId1" Type="http://schemas.openxmlformats.org/officeDocument/2006/relationships/slideLayout" Target="../slideLayouts/slideLayout437.xml"/><Relationship Id="rId4" Type="http://schemas.openxmlformats.org/officeDocument/2006/relationships/image" Target="../media/image142.jpg"/></Relationships>
</file>

<file path=ppt/slides/_rels/slide8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62.xml"/><Relationship Id="rId1" Type="http://schemas.openxmlformats.org/officeDocument/2006/relationships/slideLayout" Target="../slideLayouts/slideLayout437.xml"/><Relationship Id="rId4" Type="http://schemas.openxmlformats.org/officeDocument/2006/relationships/image" Target="../media/image14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37.xml"/></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4.xml"/><Relationship Id="rId1" Type="http://schemas.openxmlformats.org/officeDocument/2006/relationships/slideLayout" Target="../slideLayouts/slideLayout437.xml"/><Relationship Id="rId4" Type="http://schemas.openxmlformats.org/officeDocument/2006/relationships/hyperlink" Target="http://mngiseducation.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hyperlink" Target="https://gisdata.mn.gov/dataset/bdry-mn-county-open-data-status" TargetMode="Externa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24, 2023</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PLSS Legislation Update</a:t>
            </a:r>
          </a:p>
          <a:p>
            <a:pPr marL="0" indent="0">
              <a:buNone/>
            </a:pPr>
            <a:r>
              <a:rPr lang="en-US" dirty="0">
                <a:cs typeface="Calibri"/>
              </a:rPr>
              <a:t>Pat Veraguth</a:t>
            </a:r>
          </a:p>
        </p:txBody>
      </p:sp>
    </p:spTree>
    <p:extLst>
      <p:ext uri="{BB962C8B-B14F-4D97-AF65-F5344CB8AC3E}">
        <p14:creationId xmlns:p14="http://schemas.microsoft.com/office/powerpoint/2010/main" val="1896758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ea typeface="+mj-lt"/>
                <a:cs typeface="+mj-lt"/>
              </a:rPr>
              <a:t>Updated and Aligned Boundary Data</a:t>
            </a:r>
            <a:endParaRPr lang="en-US"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 Road Centerline Data &amp; Address Points Data</a:t>
            </a:r>
          </a:p>
        </p:txBody>
      </p:sp>
      <p:sp>
        <p:nvSpPr>
          <p:cNvPr id="4" name="Content Placeholder 2">
            <a:extLst>
              <a:ext uri="{FF2B5EF4-FFF2-40B4-BE49-F238E27FC236}">
                <a16:creationId xmlns:a16="http://schemas.microsoft.com/office/drawing/2014/main" id="{C093D752-8802-6B1C-0489-F34CBD96E7BD}"/>
              </a:ext>
            </a:extLst>
          </p:cNvPr>
          <p:cNvSpPr txBox="1">
            <a:spLocks/>
          </p:cNvSpPr>
          <p:nvPr/>
        </p:nvSpPr>
        <p:spPr>
          <a:xfrm>
            <a:off x="990600" y="1978025"/>
            <a:ext cx="1051560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dirty="0">
                <a:ea typeface="+mn-lt"/>
                <a:cs typeface="+mn-lt"/>
              </a:rPr>
              <a:t>Most recent success:</a:t>
            </a:r>
          </a:p>
          <a:p>
            <a:pPr lvl="1"/>
            <a:r>
              <a:rPr lang="en-US" dirty="0">
                <a:ea typeface="+mn-lt"/>
                <a:cs typeface="+mn-lt"/>
              </a:rPr>
              <a:t>Available Data: Aitkin, Benton, Douglas, Koochiching, Lac qui Parle, Lyon, Martin, McLeod, Pipestone, Stevens, Swift, Wabasha, and Metropolitan Emergency Services Board</a:t>
            </a:r>
          </a:p>
          <a:p>
            <a:pPr lvl="1"/>
            <a:r>
              <a:rPr lang="en-US" dirty="0">
                <a:ea typeface="+mn-lt"/>
                <a:cs typeface="+mn-lt"/>
              </a:rPr>
              <a:t>Resources under construction in </a:t>
            </a:r>
            <a:r>
              <a:rPr lang="en-US" dirty="0" err="1">
                <a:ea typeface="+mn-lt"/>
                <a:cs typeface="+mn-lt"/>
              </a:rPr>
              <a:t>MnGeo’s</a:t>
            </a:r>
            <a:r>
              <a:rPr lang="en-US" dirty="0">
                <a:ea typeface="+mn-lt"/>
                <a:cs typeface="+mn-lt"/>
              </a:rPr>
              <a:t> GDRS staging area</a:t>
            </a:r>
          </a:p>
          <a:p>
            <a:pPr marL="457200" indent="-457200">
              <a:buFont typeface="Arial" panose="020B0604020202020204" pitchFamily="34" charset="0"/>
              <a:buAutoNum type="arabicPeriod"/>
            </a:pPr>
            <a:r>
              <a:rPr lang="en-US" dirty="0">
                <a:ea typeface="+mn-lt"/>
                <a:cs typeface="+mn-lt"/>
              </a:rPr>
              <a:t>If you are experiencing a barrier:</a:t>
            </a:r>
          </a:p>
          <a:p>
            <a:pPr marL="457200" indent="-457200">
              <a:buFont typeface="Arial" panose="020B0604020202020204" pitchFamily="34" charset="0"/>
              <a:buAutoNum type="arabicPeriod"/>
            </a:pPr>
            <a:r>
              <a:rPr lang="en-US" dirty="0">
                <a:ea typeface="+mn-lt"/>
                <a:cs typeface="+mn-lt"/>
              </a:rPr>
              <a:t>Next Task: </a:t>
            </a:r>
          </a:p>
          <a:p>
            <a:pPr lvl="1"/>
            <a:r>
              <a:rPr lang="en-US" dirty="0">
                <a:cs typeface="Calibri"/>
              </a:rPr>
              <a:t>Complete the metadata for the resources</a:t>
            </a:r>
          </a:p>
          <a:p>
            <a:pPr lvl="1"/>
            <a:r>
              <a:rPr lang="en-US" dirty="0">
                <a:cs typeface="Calibri"/>
              </a:rPr>
              <a:t>Work with the Foundational Data Workgroup on Opt-In counties</a:t>
            </a:r>
          </a:p>
          <a:p>
            <a:pPr lvl="1"/>
            <a:endParaRPr lang="en-US" dirty="0">
              <a:cs typeface="Calibri"/>
            </a:endParaRPr>
          </a:p>
          <a:p>
            <a:pPr lvl="1"/>
            <a:endParaRPr lang="en-US" dirty="0">
              <a:cs typeface="Calibri"/>
            </a:endParaRPr>
          </a:p>
          <a:p>
            <a:pPr lvl="1">
              <a:buFont typeface="Arial" panose="020B0604020202020204" pitchFamily="34" charset="0"/>
              <a:buChar char="•"/>
            </a:pPr>
            <a:endParaRPr lang="en-US" dirty="0">
              <a:cs typeface="Calibri"/>
            </a:endParaRPr>
          </a:p>
          <a:p>
            <a:pPr marL="0" indent="0">
              <a:buFont typeface="Arial" panose="020B0604020202020204" pitchFamily="34" charse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5219616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21729" cy="834844"/>
          </a:xfrm>
          <a:prstGeom prst="rect">
            <a:avLst/>
          </a:prstGeom>
          <a:solidFill>
            <a:srgbClr val="003864"/>
          </a:solidFill>
        </p:spPr>
        <p:txBody>
          <a:bodyPr vert="horz" wrap="square" lIns="0" tIns="278130" rIns="0" bIns="0" rtlCol="0">
            <a:spAutoFit/>
          </a:bodyPr>
          <a:lstStyle/>
          <a:p>
            <a:pPr marL="753110">
              <a:lnSpc>
                <a:spcPct val="100000"/>
              </a:lnSpc>
              <a:spcBef>
                <a:spcPts val="2190"/>
              </a:spcBef>
            </a:pPr>
            <a:r>
              <a:rPr lang="en-US" dirty="0"/>
              <a:t>       </a:t>
            </a:r>
            <a:r>
              <a:rPr lang="en-US" spc="25" dirty="0"/>
              <a:t>Culvert Data Standard</a:t>
            </a:r>
            <a:endParaRPr spc="-15" dirty="0"/>
          </a:p>
        </p:txBody>
      </p:sp>
      <p:sp>
        <p:nvSpPr>
          <p:cNvPr id="4" name="Content Placeholder 2">
            <a:extLst>
              <a:ext uri="{FF2B5EF4-FFF2-40B4-BE49-F238E27FC236}">
                <a16:creationId xmlns:a16="http://schemas.microsoft.com/office/drawing/2014/main" id="{FA285032-7263-CDEA-BAEE-FB4D3E9525C2}"/>
              </a:ext>
            </a:extLst>
          </p:cNvPr>
          <p:cNvSpPr>
            <a:spLocks noGrp="1"/>
          </p:cNvSpPr>
          <p:nvPr>
            <p:ph idx="1"/>
          </p:nvPr>
        </p:nvSpPr>
        <p:spPr>
          <a:xfrm>
            <a:off x="838200" y="1825625"/>
            <a:ext cx="10515600" cy="4351338"/>
          </a:xfrm>
        </p:spPr>
        <p:txBody>
          <a:bodyPr vert="horz" lIns="91440" tIns="45720" rIns="91440" bIns="45720" rtlCol="0" anchor="t">
            <a:normAutofit fontScale="85000" lnSpcReduction="10000"/>
          </a:bodyPr>
          <a:lstStyle/>
          <a:p>
            <a:pPr marL="457200" indent="-457200">
              <a:buAutoNum type="arabicPeriod"/>
            </a:pPr>
            <a:r>
              <a:rPr lang="en-US" dirty="0">
                <a:ea typeface="+mn-lt"/>
                <a:cs typeface="+mn-lt"/>
              </a:rPr>
              <a:t>Most recent successes:</a:t>
            </a:r>
          </a:p>
          <a:p>
            <a:pPr lvl="1"/>
            <a:r>
              <a:rPr lang="en-US" dirty="0"/>
              <a:t>Worked closely with </a:t>
            </a:r>
            <a:r>
              <a:rPr lang="en-US" dirty="0" err="1"/>
              <a:t>MnGeo</a:t>
            </a:r>
            <a:r>
              <a:rPr lang="en-US" dirty="0"/>
              <a:t> to create a Survey123 survey based on questions developed in the last few months.</a:t>
            </a:r>
          </a:p>
          <a:p>
            <a:pPr lvl="1"/>
            <a:r>
              <a:rPr lang="en-US" dirty="0"/>
              <a:t>Collaborated with </a:t>
            </a:r>
            <a:r>
              <a:rPr lang="en-US" dirty="0" err="1"/>
              <a:t>MnGeo</a:t>
            </a:r>
            <a:r>
              <a:rPr lang="en-US" dirty="0"/>
              <a:t> based on their experience with sending out GovDelivery GIS Newsletter to targeted audiences.</a:t>
            </a:r>
            <a:endParaRPr lang="en-US" dirty="0">
              <a:ea typeface="+mn-lt"/>
              <a:cs typeface="+mn-lt"/>
            </a:endParaRPr>
          </a:p>
          <a:p>
            <a:pPr marL="457200" indent="-457200">
              <a:buAutoNum type="arabicPeriod"/>
            </a:pPr>
            <a:r>
              <a:rPr lang="en-US" dirty="0">
                <a:ea typeface="+mn-lt"/>
                <a:cs typeface="+mn-lt"/>
              </a:rPr>
              <a:t>If you are experiencing a barrier:</a:t>
            </a:r>
          </a:p>
          <a:p>
            <a:pPr lvl="1"/>
            <a:r>
              <a:rPr lang="en-US" dirty="0">
                <a:cs typeface="Calibri"/>
              </a:rPr>
              <a:t>Field season is approaching so responses may be delayed.</a:t>
            </a:r>
          </a:p>
          <a:p>
            <a:pPr marL="457200" indent="-457200">
              <a:buAutoNum type="arabicPeriod"/>
            </a:pPr>
            <a:r>
              <a:rPr lang="en-US" dirty="0">
                <a:ea typeface="+mn-lt"/>
                <a:cs typeface="+mn-lt"/>
              </a:rPr>
              <a:t>Next Tasks: </a:t>
            </a:r>
          </a:p>
          <a:p>
            <a:pPr lvl="1"/>
            <a:r>
              <a:rPr lang="en-US" dirty="0">
                <a:ea typeface="+mn-lt"/>
                <a:cs typeface="+mn-lt"/>
              </a:rPr>
              <a:t>Completing the narrative for the GovDelivery and will send out the survey in early June.</a:t>
            </a:r>
          </a:p>
          <a:p>
            <a:pPr lvl="1"/>
            <a:r>
              <a:rPr lang="en-US" dirty="0">
                <a:ea typeface="+mn-lt"/>
                <a:cs typeface="+mn-lt"/>
              </a:rPr>
              <a:t>Process the results as they come in and start the process of refining the attributes for the standard.</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6406418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ea typeface="+mj-lt"/>
                <a:cs typeface="+mj-lt"/>
              </a:rPr>
              <a:t>Publication of Open Foundational Datasets</a:t>
            </a:r>
            <a:endParaRPr lang="en-US"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Drafted a charter</a:t>
            </a: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175960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ea typeface="+mj-lt"/>
                <a:cs typeface="+mj-lt"/>
              </a:rPr>
              <a:t>Lidar Data Acquisition</a:t>
            </a:r>
            <a:endParaRPr lang="en-US" dirty="0"/>
          </a:p>
        </p:txBody>
      </p:sp>
      <p:pic>
        <p:nvPicPr>
          <p:cNvPr id="3" name="Picture 2" descr="3DGeo Minnesota Lidar Plan, Lidar Acquisition Status of 3DEP Funded Partnerships">
            <a:extLst>
              <a:ext uri="{FF2B5EF4-FFF2-40B4-BE49-F238E27FC236}">
                <a16:creationId xmlns:a16="http://schemas.microsoft.com/office/drawing/2014/main" id="{20B68E19-3278-C506-5C37-AE1EFDB98F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795"/>
          <a:stretch/>
        </p:blipFill>
        <p:spPr>
          <a:xfrm>
            <a:off x="6801983" y="1433586"/>
            <a:ext cx="4990927" cy="5414023"/>
          </a:xfrm>
          <a:prstGeom prst="rect">
            <a:avLst/>
          </a:prstGeom>
          <a:ln>
            <a:solidFill>
              <a:srgbClr val="003865"/>
            </a:solidFill>
          </a:ln>
        </p:spPr>
      </p:pic>
      <p:sp>
        <p:nvSpPr>
          <p:cNvPr id="4" name="Content Placeholder 2">
            <a:extLst>
              <a:ext uri="{FF2B5EF4-FFF2-40B4-BE49-F238E27FC236}">
                <a16:creationId xmlns:a16="http://schemas.microsoft.com/office/drawing/2014/main" id="{06B8C27D-6F8F-D01A-F28D-E36B051379BA}"/>
              </a:ext>
            </a:extLst>
          </p:cNvPr>
          <p:cNvSpPr txBox="1">
            <a:spLocks/>
          </p:cNvSpPr>
          <p:nvPr/>
        </p:nvSpPr>
        <p:spPr>
          <a:xfrm>
            <a:off x="253617" y="1433586"/>
            <a:ext cx="5959280" cy="554990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000" b="1" i="0" u="none" strike="noStrike" kern="1200" cap="none" spc="0" normalizeH="0" baseline="0" noProof="0" dirty="0">
                <a:ln>
                  <a:noFill/>
                </a:ln>
                <a:solidFill>
                  <a:srgbClr val="003865"/>
                </a:solidFill>
                <a:effectLst/>
                <a:uLnTx/>
                <a:uFillTx/>
                <a:latin typeface="Calibri" panose="020F0502020204030204"/>
                <a:ea typeface="Calibri" panose="020F0502020204030204"/>
                <a:cs typeface="Calibri" panose="020F0502020204030204"/>
              </a:rPr>
              <a:t>Most recent success:</a:t>
            </a:r>
          </a:p>
          <a:p>
            <a:pPr marL="685800" marR="0" lvl="1" indent="-228600" algn="l" defTabSz="914400" rtl="0" eaLnBrk="1" fontAlgn="auto" latinLnBrk="0" hangingPunct="1">
              <a:lnSpc>
                <a:spcPct val="123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Lidar Acquisition underway in our Minnesota River East and West Lidar Acquisition Blocks (LAB)</a:t>
            </a:r>
          </a:p>
          <a:p>
            <a:pPr marL="685800" marR="0" lvl="1" indent="-228600" algn="l" defTabSz="914400" rtl="0" eaLnBrk="1" fontAlgn="auto" latinLnBrk="0" hangingPunct="1">
              <a:lnSpc>
                <a:spcPct val="123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Lidar Acquisition for West portion of Central Miss LAB/3 counties (green) are complete.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000" b="1" i="0" u="none" strike="noStrike" kern="1200" cap="none" spc="0" normalizeH="0" baseline="0" noProof="0" dirty="0">
                <a:ln>
                  <a:noFill/>
                </a:ln>
                <a:solidFill>
                  <a:srgbClr val="003865"/>
                </a:solidFill>
                <a:effectLst/>
                <a:uLnTx/>
                <a:uFillTx/>
                <a:latin typeface="Calibri" panose="020F0502020204030204"/>
                <a:ea typeface="Calibri" panose="020F0502020204030204"/>
                <a:cs typeface="Calibri" panose="020F0502020204030204"/>
              </a:rPr>
              <a:t>If you are experiencing a barrier:</a:t>
            </a:r>
          </a:p>
          <a:p>
            <a:pPr marL="685800" marR="0" lvl="1" indent="-228600" algn="l" defTabSz="914400" rtl="0" eaLnBrk="1" fontAlgn="auto" latinLnBrk="0" hangingPunct="1">
              <a:lnSpc>
                <a:spcPct val="127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Funding for lidar acquisition, management, and dissemination remains to be an ongoing need that presents barriers and delays</a:t>
            </a:r>
          </a:p>
          <a:p>
            <a:pPr marL="685800" marR="0" lvl="1" indent="-228600" algn="l" defTabSz="914400" rtl="0" eaLnBrk="1" fontAlgn="auto" latinLnBrk="0" hangingPunct="1">
              <a:lnSpc>
                <a:spcPct val="127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Weather: Difficult spring for acquisition</a:t>
            </a:r>
          </a:p>
          <a:p>
            <a:pPr marL="1143000" marR="0" lvl="2" indent="-228600" algn="l" defTabSz="914400" rtl="0" eaLnBrk="1" fontAlgn="auto" latinLnBrk="0" hangingPunct="1">
              <a:lnSpc>
                <a:spcPct val="90000"/>
              </a:lnSpc>
              <a:spcBef>
                <a:spcPts val="300"/>
              </a:spcBef>
              <a:spcAft>
                <a:spcPts val="3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Late snow</a:t>
            </a:r>
          </a:p>
          <a:p>
            <a:pPr marL="1143000" marR="0" lvl="2" indent="-228600" algn="l" defTabSz="914400" rtl="0" eaLnBrk="1" fontAlgn="auto" latinLnBrk="0" hangingPunct="1">
              <a:lnSpc>
                <a:spcPct val="90000"/>
              </a:lnSpc>
              <a:spcBef>
                <a:spcPts val="300"/>
              </a:spcBef>
              <a:spcAft>
                <a:spcPts val="3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Flooding</a:t>
            </a:r>
          </a:p>
          <a:p>
            <a:pPr marL="1143000" marR="0" lvl="2" indent="-228600" algn="l" defTabSz="914400" rtl="0" eaLnBrk="1" fontAlgn="auto" latinLnBrk="0" hangingPunct="1">
              <a:lnSpc>
                <a:spcPct val="90000"/>
              </a:lnSpc>
              <a:spcBef>
                <a:spcPts val="300"/>
              </a:spcBef>
              <a:spcAft>
                <a:spcPts val="3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Smoke</a:t>
            </a:r>
          </a:p>
          <a:p>
            <a:pPr marL="1143000" marR="0" lvl="2" indent="-228600" algn="l" defTabSz="914400" rtl="0" eaLnBrk="1" fontAlgn="auto" latinLnBrk="0" hangingPunct="1">
              <a:lnSpc>
                <a:spcPct val="90000"/>
              </a:lnSpc>
              <a:spcBef>
                <a:spcPts val="300"/>
              </a:spcBef>
              <a:spcAft>
                <a:spcPts val="300"/>
              </a:spcAft>
              <a:buClrTx/>
              <a:buSzTx/>
              <a:buFont typeface="Courier New" panose="02070309020205020404" pitchFamily="49" charset="0"/>
              <a:buChar char="o"/>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000" b="1" i="0" u="none" strike="noStrike" kern="1200" cap="none" spc="0" normalizeH="0" baseline="0" noProof="0" dirty="0">
                <a:ln>
                  <a:noFill/>
                </a:ln>
                <a:solidFill>
                  <a:srgbClr val="003865"/>
                </a:solidFill>
                <a:effectLst/>
                <a:uLnTx/>
                <a:uFillTx/>
                <a:latin typeface="Calibri" panose="020F0502020204030204"/>
                <a:ea typeface="Calibri" panose="020F0502020204030204"/>
                <a:cs typeface="Calibri" panose="020F0502020204030204"/>
              </a:rPr>
              <a:t>Next Task: </a:t>
            </a:r>
          </a:p>
          <a:p>
            <a:pPr marL="685800" marR="0" lvl="1" indent="-228600" algn="l" defTabSz="914400" rtl="0" eaLnBrk="1" fontAlgn="auto" latinLnBrk="0" hangingPunct="1">
              <a:lnSpc>
                <a:spcPct val="123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Continuing to seek our goal of covering Minnesota with Quality Level-1 lidar</a:t>
            </a:r>
          </a:p>
          <a:p>
            <a:pPr marL="685800" marR="0" lvl="1" indent="-228600" algn="l" defTabSz="914400" rtl="0" eaLnBrk="1" fontAlgn="auto" latinLnBrk="0" hangingPunct="1">
              <a:lnSpc>
                <a:spcPct val="123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Calibri" panose="020F0502020204030204"/>
                <a:cs typeface="Calibri" panose="020F0502020204030204"/>
              </a:rPr>
              <a:t>Community of Practice focused on development of lidar derived products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0763440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a:bodyPr>
          <a:lstStyle/>
          <a:p>
            <a:r>
              <a:rPr lang="en-US" dirty="0">
                <a:ea typeface="+mj-lt"/>
                <a:cs typeface="+mj-lt"/>
              </a:rPr>
              <a:t>U.S. National Grid Materials</a:t>
            </a:r>
            <a:endParaRPr lang="en-US" dirty="0"/>
          </a:p>
        </p:txBody>
      </p:sp>
      <p:sp>
        <p:nvSpPr>
          <p:cNvPr id="7" name="Content Placeholder 2">
            <a:extLst>
              <a:ext uri="{FF2B5EF4-FFF2-40B4-BE49-F238E27FC236}">
                <a16:creationId xmlns:a16="http://schemas.microsoft.com/office/drawing/2014/main" id="{37DE83DC-2FB3-0D82-5AA4-E2956221C7EA}"/>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 </a:t>
            </a:r>
            <a:r>
              <a:rPr lang="en-US" dirty="0" err="1">
                <a:ea typeface="+mj-lt"/>
                <a:cs typeface="+mj-lt"/>
              </a:rPr>
              <a:t>Remonumentation</a:t>
            </a:r>
            <a:r>
              <a:rPr lang="en-US" dirty="0">
                <a:ea typeface="+mj-lt"/>
                <a:cs typeface="+mj-lt"/>
              </a:rPr>
              <a:t> of All Section Corners</a:t>
            </a:r>
            <a:endParaRPr lang="en-US" dirty="0"/>
          </a:p>
        </p:txBody>
      </p:sp>
      <p:sp>
        <p:nvSpPr>
          <p:cNvPr id="6" name="Content Placeholder 2">
            <a:extLst>
              <a:ext uri="{FF2B5EF4-FFF2-40B4-BE49-F238E27FC236}">
                <a16:creationId xmlns:a16="http://schemas.microsoft.com/office/drawing/2014/main" id="{FF7049B7-8688-5D74-2BA1-8BD04AF6A275}"/>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Signed by the Governor</a:t>
            </a:r>
          </a:p>
          <a:p>
            <a:pPr marL="457200" indent="-457200">
              <a:buAutoNum type="arabicPeriod"/>
            </a:pPr>
            <a:r>
              <a:rPr lang="en-US" dirty="0">
                <a:ea typeface="+mn-lt"/>
                <a:cs typeface="+mn-lt"/>
              </a:rPr>
              <a:t>If you are experiencing a barrier:</a:t>
            </a:r>
          </a:p>
          <a:p>
            <a:pPr lvl="1"/>
            <a:r>
              <a:rPr lang="en-US" dirty="0">
                <a:cs typeface="Calibri"/>
              </a:rPr>
              <a:t>Outreach to every county</a:t>
            </a:r>
          </a:p>
          <a:p>
            <a:pPr marL="457200" indent="-457200">
              <a:buAutoNum type="arabicPeriod"/>
            </a:pPr>
            <a:r>
              <a:rPr lang="en-US" dirty="0">
                <a:ea typeface="+mn-lt"/>
                <a:cs typeface="+mn-lt"/>
              </a:rPr>
              <a:t>Next Tasks: </a:t>
            </a:r>
          </a:p>
          <a:p>
            <a:pPr lvl="1"/>
            <a:r>
              <a:rPr lang="en-US" dirty="0">
                <a:cs typeface="Calibri"/>
              </a:rPr>
              <a:t>Hire a Survey Coordinator</a:t>
            </a:r>
          </a:p>
          <a:p>
            <a:pPr lvl="1"/>
            <a:r>
              <a:rPr lang="en-US" dirty="0">
                <a:cs typeface="Calibri"/>
              </a:rPr>
              <a:t>Set up PLSS </a:t>
            </a:r>
            <a:r>
              <a:rPr lang="en-US" dirty="0" err="1">
                <a:cs typeface="Calibri"/>
              </a:rPr>
              <a:t>Remonumentation</a:t>
            </a:r>
            <a:r>
              <a:rPr lang="en-US" dirty="0">
                <a:cs typeface="Calibri"/>
              </a:rPr>
              <a:t> Committee</a:t>
            </a:r>
          </a:p>
          <a:p>
            <a:pPr lvl="1"/>
            <a:r>
              <a:rPr lang="en-US" dirty="0">
                <a:cs typeface="Calibri"/>
              </a:rPr>
              <a:t>Establish application</a:t>
            </a: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99292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4000" dirty="0" err="1">
                <a:effectLst/>
              </a:rPr>
              <a:t>MnGeo</a:t>
            </a:r>
            <a:r>
              <a:rPr lang="en-US" sz="4000" dirty="0">
                <a:effectLst/>
              </a:rPr>
              <a:t> Image Service</a:t>
            </a:r>
            <a:r>
              <a:rPr lang="en-US" sz="4000" dirty="0"/>
              <a:t> Improvements</a:t>
            </a:r>
          </a:p>
        </p:txBody>
      </p:sp>
      <p:sp>
        <p:nvSpPr>
          <p:cNvPr id="6" name="Content Placeholder 2">
            <a:extLst>
              <a:ext uri="{FF2B5EF4-FFF2-40B4-BE49-F238E27FC236}">
                <a16:creationId xmlns:a16="http://schemas.microsoft.com/office/drawing/2014/main" id="{FE809D4E-C8AC-AA20-11B2-13F19D26F523}"/>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pPr marL="457200" indent="-457200">
              <a:buAutoNum type="arabicPeriod"/>
            </a:pPr>
            <a:r>
              <a:rPr lang="en-US" dirty="0">
                <a:ea typeface="+mn-lt"/>
                <a:cs typeface="+mn-lt"/>
              </a:rPr>
              <a:t>Most recent success:</a:t>
            </a:r>
          </a:p>
          <a:p>
            <a:pPr lvl="1"/>
            <a:r>
              <a:rPr lang="en-US" dirty="0">
                <a:ea typeface="+mn-lt"/>
                <a:cs typeface="+mn-lt"/>
              </a:rPr>
              <a:t>Added Hennepin County 2021 6-inch color imagery</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Tasks: </a:t>
            </a:r>
          </a:p>
          <a:p>
            <a:pPr lvl="1"/>
            <a:r>
              <a:rPr lang="en-US" dirty="0">
                <a:ea typeface="+mn-lt"/>
                <a:cs typeface="+mn-lt"/>
              </a:rPr>
              <a:t>Build new dev/staging server</a:t>
            </a:r>
          </a:p>
          <a:p>
            <a:pPr lvl="1"/>
            <a:r>
              <a:rPr lang="en-US" dirty="0">
                <a:ea typeface="+mn-lt"/>
                <a:cs typeface="+mn-lt"/>
              </a:rPr>
              <a:t>Process Douglas County imagery</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29709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title"/>
          </p:nvPr>
        </p:nvSpPr>
        <p:spPr>
          <a:xfrm>
            <a:off x="0" y="0"/>
            <a:ext cx="12192000" cy="1471800"/>
          </a:xfrm>
          <a:prstGeom prst="rect">
            <a:avLst/>
          </a:prstGeom>
          <a:solidFill>
            <a:srgbClr val="003864"/>
          </a:solidFill>
          <a:ln>
            <a:noFill/>
          </a:ln>
        </p:spPr>
        <p:txBody>
          <a:bodyPr spcFirstLastPara="1" wrap="square" lIns="0" tIns="253350" rIns="0" bIns="0" anchor="t" anchorCtr="0">
            <a:spAutoFit/>
          </a:bodyPr>
          <a:lstStyle/>
          <a:p>
            <a:pPr marL="1054100" lvl="0" indent="0" algn="r" rtl="0">
              <a:lnSpc>
                <a:spcPct val="100000"/>
              </a:lnSpc>
              <a:spcBef>
                <a:spcPts val="0"/>
              </a:spcBef>
              <a:spcAft>
                <a:spcPts val="0"/>
              </a:spcAft>
              <a:buNone/>
            </a:pPr>
            <a:endParaRPr sz="3950" dirty="0"/>
          </a:p>
          <a:p>
            <a:pPr marL="1054100" lvl="0" indent="0" algn="l" rtl="0">
              <a:lnSpc>
                <a:spcPct val="100000"/>
              </a:lnSpc>
              <a:spcBef>
                <a:spcPts val="0"/>
              </a:spcBef>
              <a:spcAft>
                <a:spcPts val="0"/>
              </a:spcAft>
              <a:buNone/>
            </a:pPr>
            <a:endParaRPr sz="3950" dirty="0"/>
          </a:p>
        </p:txBody>
      </p:sp>
      <p:sp>
        <p:nvSpPr>
          <p:cNvPr id="4" name="Title 1">
            <a:extLst>
              <a:ext uri="{FF2B5EF4-FFF2-40B4-BE49-F238E27FC236}">
                <a16:creationId xmlns:a16="http://schemas.microsoft.com/office/drawing/2014/main" id="{E5900237-4150-4BFB-9A52-7A1DB696DB4A}"/>
              </a:ext>
            </a:extLst>
          </p:cNvPr>
          <p:cNvSpPr txBox="1">
            <a:spLocks/>
          </p:cNvSpPr>
          <p:nvPr/>
        </p:nvSpPr>
        <p:spPr>
          <a:xfrm>
            <a:off x="838200" y="311893"/>
            <a:ext cx="10515600" cy="914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kern="0" dirty="0"/>
              <a:t> </a:t>
            </a:r>
            <a:r>
              <a:rPr lang="en-US" kern="0" dirty="0"/>
              <a:t>Geodata Archive Implementation</a:t>
            </a:r>
          </a:p>
        </p:txBody>
      </p:sp>
      <p:sp>
        <p:nvSpPr>
          <p:cNvPr id="5" name="Content Placeholder 2">
            <a:extLst>
              <a:ext uri="{FF2B5EF4-FFF2-40B4-BE49-F238E27FC236}">
                <a16:creationId xmlns:a16="http://schemas.microsoft.com/office/drawing/2014/main" id="{5512FD26-7E1C-8321-7E4F-B7F14DB7B13F}"/>
              </a:ext>
            </a:extLst>
          </p:cNvPr>
          <p:cNvSpPr txBox="1">
            <a:spLocks/>
          </p:cNvSpPr>
          <p:nvPr/>
        </p:nvSpPr>
        <p:spPr>
          <a:xfrm>
            <a:off x="838200" y="1825625"/>
            <a:ext cx="1051560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AutoNum type="arabicPeriod"/>
              <a:tabLst/>
              <a:defRPr/>
            </a:pPr>
            <a:r>
              <a:rPr kumimoji="0" lang="en-US" sz="2500" b="0" i="0" u="none" strike="noStrike" kern="1200" cap="none" spc="0" normalizeH="0" baseline="0" noProof="0" dirty="0">
                <a:ln>
                  <a:noFill/>
                </a:ln>
                <a:solidFill>
                  <a:srgbClr val="003865"/>
                </a:solidFill>
                <a:effectLst/>
                <a:uLnTx/>
                <a:uFillTx/>
                <a:latin typeface="Calibri"/>
                <a:ea typeface="+mn-lt"/>
                <a:cs typeface="Calibri"/>
              </a:rPr>
              <a:t>Most recent success:</a:t>
            </a:r>
            <a:endParaRPr kumimoji="0" lang="en-US" sz="2500" b="0" i="0" u="none" strike="noStrike" kern="1200" cap="none" spc="0" normalizeH="0" baseline="0" noProof="0" dirty="0">
              <a:ln>
                <a:noFill/>
              </a:ln>
              <a:solidFill>
                <a:srgbClr val="003865"/>
              </a:solidFill>
              <a:effectLst/>
              <a:uLnTx/>
              <a:uFillTx/>
              <a:latin typeface="Calibri"/>
              <a:ea typeface="+mn-ea"/>
              <a:cs typeface="+mn-cs"/>
            </a:endParaRP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003865"/>
                </a:solidFill>
                <a:effectLst/>
                <a:uLnTx/>
                <a:uFillTx/>
                <a:latin typeface="Calibri"/>
                <a:ea typeface="+mn-lt"/>
                <a:cs typeface="Calibri"/>
              </a:rPr>
              <a:t>The Big Ten Geospatial Information Network has gotten the go-ahead to explore what it would look like to build a Geodata Archive for the Big Ten. Much of the work of the Archiving Workgroup will be utilized for this exploration.</a:t>
            </a:r>
          </a:p>
          <a:p>
            <a:pPr marL="457200" marR="0" lvl="0" indent="-4572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AutoNum type="arabicPeriod"/>
              <a:tabLst/>
              <a:defRPr/>
            </a:pPr>
            <a:r>
              <a:rPr kumimoji="0" lang="en-US" sz="2500" b="0" i="0" u="none" strike="noStrike" kern="1200" cap="none" spc="0" normalizeH="0" baseline="0" noProof="0" dirty="0">
                <a:ln>
                  <a:noFill/>
                </a:ln>
                <a:solidFill>
                  <a:srgbClr val="003865"/>
                </a:solidFill>
                <a:effectLst/>
                <a:uLnTx/>
                <a:uFillTx/>
                <a:latin typeface="Calibri"/>
                <a:ea typeface="+mn-lt"/>
                <a:cs typeface="Calibri"/>
              </a:rPr>
              <a:t>Request for Assistance:</a:t>
            </a: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003865"/>
                </a:solidFill>
                <a:effectLst/>
                <a:uLnTx/>
                <a:uFillTx/>
                <a:latin typeface="Calibri"/>
                <a:ea typeface="+mn-ea"/>
                <a:cs typeface="Calibri"/>
              </a:rPr>
              <a:t>Not so much assistance as input -- how does the community feel about this? Would a Big Ten Geodata Archive serve the need for a Minnesota Geodata Archive?</a:t>
            </a:r>
          </a:p>
          <a:p>
            <a:pPr marL="457200" marR="0" lvl="0" indent="-4572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AutoNum type="arabicPeriod"/>
              <a:tabLst/>
              <a:defRPr/>
            </a:pPr>
            <a:r>
              <a:rPr kumimoji="0" lang="en-US" sz="2500" b="0" i="0" u="none" strike="noStrike" kern="1200" cap="none" spc="0" normalizeH="0" baseline="0" noProof="0" dirty="0">
                <a:ln>
                  <a:noFill/>
                </a:ln>
                <a:solidFill>
                  <a:srgbClr val="003865"/>
                </a:solidFill>
                <a:effectLst/>
                <a:uLnTx/>
                <a:uFillTx/>
                <a:latin typeface="Calibri"/>
                <a:ea typeface="+mn-lt"/>
                <a:cs typeface="Calibri"/>
              </a:rPr>
              <a:t>Next Task: </a:t>
            </a: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003865"/>
                </a:solidFill>
                <a:effectLst/>
                <a:uLnTx/>
                <a:uFillTx/>
                <a:latin typeface="Calibri"/>
                <a:ea typeface="+mn-ea"/>
                <a:cs typeface="Calibri"/>
              </a:rPr>
              <a:t>Determining costs and software options for different ways of implementing an archive. We are hopeful that we will get the green light to proceed sometime this coming fall.</a:t>
            </a: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endParaRPr kumimoji="0" lang="en-US" sz="2100" b="0" i="0" u="none" strike="noStrike" kern="1200" cap="none" spc="0" normalizeH="0" baseline="0" noProof="0" dirty="0">
              <a:ln>
                <a:noFill/>
              </a:ln>
              <a:solidFill>
                <a:srgbClr val="003865"/>
              </a:solidFill>
              <a:effectLst/>
              <a:uLnTx/>
              <a:uFillTx/>
              <a:latin typeface="Calibri"/>
              <a:ea typeface="+mn-ea"/>
              <a:cs typeface="Calibri"/>
            </a:endParaRP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endParaRPr kumimoji="0" lang="en-US" sz="2100" b="0" i="0" u="none" strike="noStrike" kern="1200" cap="none" spc="0" normalizeH="0" baseline="0" noProof="0" dirty="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0" i="0" u="none" strike="noStrike" kern="1200" cap="none" spc="0" normalizeH="0" baseline="0" noProof="0" dirty="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0" i="0" u="none" strike="noStrike" kern="1200" cap="none" spc="0" normalizeH="0" baseline="0" noProof="0" dirty="0">
              <a:ln>
                <a:noFill/>
              </a:ln>
              <a:solidFill>
                <a:srgbClr val="003865"/>
              </a:solidFill>
              <a:effectLst/>
              <a:uLnTx/>
              <a:uFillTx/>
              <a:latin typeface="Calibri"/>
              <a:ea typeface="+mn-ea"/>
              <a:cs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a:bodyPr>
          <a:lstStyle/>
          <a:p>
            <a:r>
              <a:rPr lang="en-US" dirty="0">
                <a:ea typeface="+mj-lt"/>
                <a:cs typeface="+mj-lt"/>
              </a:rPr>
              <a:t>Underground Utilities Data Sharing Team</a:t>
            </a:r>
            <a:endParaRPr lang="en-US" dirty="0"/>
          </a:p>
        </p:txBody>
      </p:sp>
      <p:sp>
        <p:nvSpPr>
          <p:cNvPr id="6" name="Content Placeholder 2">
            <a:extLst>
              <a:ext uri="{FF2B5EF4-FFF2-40B4-BE49-F238E27FC236}">
                <a16:creationId xmlns:a16="http://schemas.microsoft.com/office/drawing/2014/main" id="{DF964C4E-8E8E-7F37-6AA1-A24624944A3C}"/>
              </a:ext>
            </a:extLst>
          </p:cNvPr>
          <p:cNvSpPr>
            <a:spLocks noGrp="1"/>
          </p:cNvSpPr>
          <p:nvPr>
            <p:ph idx="1"/>
          </p:nvPr>
        </p:nvSpPr>
        <p:spPr>
          <a:xfrm>
            <a:off x="838200" y="1825625"/>
            <a:ext cx="10515600" cy="4351338"/>
          </a:xfrm>
        </p:spPr>
        <p:txBody>
          <a:bodyPr vert="horz" lIns="91440" tIns="45720" rIns="91440" bIns="45720" rtlCol="0" anchor="t">
            <a:normAutofit fontScale="85000" lnSpcReduction="2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Chair Cederberg awarded Common Ground Alliance "Groundbreaker" award at recent national conference for the Minnesota Underground Utilities Mapping Project Team (UUMPT) effort.</a:t>
            </a:r>
          </a:p>
          <a:p>
            <a:pPr lvl="1"/>
            <a:r>
              <a:rPr lang="en-US" dirty="0">
                <a:ea typeface="+mn-lt"/>
                <a:cs typeface="+mn-lt"/>
              </a:rPr>
              <a:t>Gopher State One Call, Common Ground Alliance, Once Call Concepts and </a:t>
            </a:r>
            <a:r>
              <a:rPr lang="en-US" dirty="0" err="1">
                <a:ea typeface="+mn-lt"/>
                <a:cs typeface="+mn-lt"/>
              </a:rPr>
              <a:t>SharedGeo</a:t>
            </a:r>
            <a:r>
              <a:rPr lang="en-US" dirty="0">
                <a:ea typeface="+mn-lt"/>
                <a:cs typeface="+mn-lt"/>
              </a:rPr>
              <a:t> have signed a $125,000 developmental MOU to convert UUMPT proof of concept mapping system into production system for entire state.</a:t>
            </a:r>
          </a:p>
          <a:p>
            <a:pPr marL="457200" indent="-457200">
              <a:buAutoNum type="arabicPeriod"/>
            </a:pPr>
            <a:r>
              <a:rPr lang="en-US" dirty="0">
                <a:ea typeface="+mn-lt"/>
                <a:cs typeface="+mn-lt"/>
              </a:rPr>
              <a:t>If you are experiencing a barrier:</a:t>
            </a:r>
            <a:endParaRPr lang="en-US" dirty="0">
              <a:cs typeface="Calibri"/>
            </a:endParaRPr>
          </a:p>
          <a:p>
            <a:pPr marL="457200" indent="-457200">
              <a:buAutoNum type="arabicPeriod"/>
            </a:pPr>
            <a:r>
              <a:rPr lang="en-US" dirty="0">
                <a:ea typeface="+mn-lt"/>
                <a:cs typeface="+mn-lt"/>
              </a:rPr>
              <a:t>Next Tasks: </a:t>
            </a:r>
          </a:p>
          <a:p>
            <a:pPr lvl="1"/>
            <a:r>
              <a:rPr lang="en-US" dirty="0">
                <a:ea typeface="+mn-lt"/>
                <a:cs typeface="+mn-lt"/>
              </a:rPr>
              <a:t>MGAC to be mentioned in Common Ground Alliance national promotional campaign about the UUMPT effort.</a:t>
            </a:r>
          </a:p>
          <a:p>
            <a:pPr lvl="1"/>
            <a:r>
              <a:rPr lang="en-US" dirty="0">
                <a:ea typeface="+mn-lt"/>
                <a:cs typeface="+mn-lt"/>
              </a:rPr>
              <a:t>EPC Chair Swazee to assist group forming in Canada who wishes to duplicate the UUMPT effort.</a:t>
            </a:r>
          </a:p>
          <a:p>
            <a:pPr lvl="1"/>
            <a:r>
              <a:rPr lang="en-US" dirty="0">
                <a:ea typeface="+mn-lt"/>
                <a:cs typeface="+mn-lt"/>
              </a:rPr>
              <a:t>Next meeting: June 22, 1:00 PM CT</a:t>
            </a:r>
            <a:endParaRPr lang="en-US" dirty="0">
              <a:cs typeface="Calibri"/>
            </a:endParaRPr>
          </a:p>
        </p:txBody>
      </p:sp>
    </p:spTree>
    <p:extLst>
      <p:ext uri="{BB962C8B-B14F-4D97-AF65-F5344CB8AC3E}">
        <p14:creationId xmlns:p14="http://schemas.microsoft.com/office/powerpoint/2010/main" val="47588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FA03A07-2826-4238-8263-9EAD59C5276D}"/>
              </a:ext>
            </a:extLst>
          </p:cNvPr>
          <p:cNvPicPr>
            <a:picLocks noChangeAspect="1"/>
          </p:cNvPicPr>
          <p:nvPr/>
        </p:nvPicPr>
        <p:blipFill rotWithShape="1">
          <a:blip r:embed="rId2"/>
          <a:srcRect r="4872" b="1"/>
          <a:stretch/>
        </p:blipFill>
        <p:spPr>
          <a:xfrm>
            <a:off x="20" y="1282"/>
            <a:ext cx="12191980" cy="6856718"/>
          </a:xfrm>
          <a:prstGeom prst="rect">
            <a:avLst/>
          </a:prstGeom>
        </p:spPr>
      </p:pic>
    </p:spTree>
    <p:extLst>
      <p:ext uri="{BB962C8B-B14F-4D97-AF65-F5344CB8AC3E}">
        <p14:creationId xmlns:p14="http://schemas.microsoft.com/office/powerpoint/2010/main" val="24628864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dirty="0">
                <a:ea typeface="+mj-lt"/>
                <a:cs typeface="+mj-lt"/>
              </a:rPr>
              <a:t>Success Stories for Geospatial Technology</a:t>
            </a:r>
            <a:endParaRPr lang="en-US" dirty="0"/>
          </a:p>
        </p:txBody>
      </p:sp>
      <p:sp>
        <p:nvSpPr>
          <p:cNvPr id="6" name="Content Placeholder 2">
            <a:extLst>
              <a:ext uri="{FF2B5EF4-FFF2-40B4-BE49-F238E27FC236}">
                <a16:creationId xmlns:a16="http://schemas.microsoft.com/office/drawing/2014/main" id="{67FF24AD-BF7D-8ED3-F678-04FB8B082ACC}"/>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4761704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a:bodyPr>
          <a:lstStyle/>
          <a:p>
            <a:r>
              <a:rPr lang="en-US" dirty="0">
                <a:ea typeface="+mj-lt"/>
                <a:cs typeface="+mj-lt"/>
              </a:rPr>
              <a:t>Accurate hydro-DEMs (</a:t>
            </a:r>
            <a:r>
              <a:rPr lang="en-US" dirty="0" err="1">
                <a:ea typeface="+mj-lt"/>
                <a:cs typeface="+mj-lt"/>
              </a:rPr>
              <a:t>hDEM</a:t>
            </a:r>
            <a:r>
              <a:rPr lang="en-US" dirty="0">
                <a:ea typeface="+mj-lt"/>
                <a:cs typeface="+mj-lt"/>
              </a:rPr>
              <a:t>)</a:t>
            </a:r>
            <a:endParaRPr lang="en-US" dirty="0"/>
          </a:p>
        </p:txBody>
      </p:sp>
      <p:sp>
        <p:nvSpPr>
          <p:cNvPr id="6" name="Content Placeholder 2">
            <a:extLst>
              <a:ext uri="{FF2B5EF4-FFF2-40B4-BE49-F238E27FC236}">
                <a16:creationId xmlns:a16="http://schemas.microsoft.com/office/drawing/2014/main" id="{CA2EB4F5-8FFC-008A-FDEF-9453F1D0C9FE}"/>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dirty="0">
                <a:ea typeface="+mn-lt"/>
                <a:cs typeface="+mn-lt"/>
              </a:rPr>
              <a:t>Covered in agenda item 8</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72687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 </a:t>
            </a:r>
            <a:r>
              <a:rPr lang="en-US" dirty="0">
                <a:ea typeface="+mj-lt"/>
                <a:cs typeface="+mj-lt"/>
              </a:rPr>
              <a:t>Summary Crime Data</a:t>
            </a:r>
            <a:endParaRPr lang="en-US"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We are still in the discovery phase of the project, striving to understand the goals and what resources currently exist to accomplish them.</a:t>
            </a:r>
          </a:p>
          <a:p>
            <a:pPr marL="457200" indent="-457200">
              <a:buAutoNum type="arabicPeriod"/>
            </a:pPr>
            <a:r>
              <a:rPr lang="en-US" dirty="0">
                <a:ea typeface="+mn-lt"/>
                <a:cs typeface="+mn-lt"/>
              </a:rPr>
              <a:t>If you are experiencing a barrier:</a:t>
            </a:r>
          </a:p>
          <a:p>
            <a:pPr lvl="1"/>
            <a:r>
              <a:rPr lang="en-US" dirty="0">
                <a:cs typeface="Calibri"/>
              </a:rPr>
              <a:t>The involvement of CJIS and other private data is a stronger barrier to these projects than others.</a:t>
            </a:r>
          </a:p>
          <a:p>
            <a:pPr marL="457200" indent="-457200">
              <a:buAutoNum type="arabicPeriod"/>
            </a:pPr>
            <a:r>
              <a:rPr lang="en-US" dirty="0">
                <a:ea typeface="+mn-lt"/>
                <a:cs typeface="+mn-lt"/>
              </a:rPr>
              <a:t>Next Task: </a:t>
            </a:r>
          </a:p>
          <a:p>
            <a:pPr lvl="1">
              <a:lnSpc>
                <a:spcPct val="110000"/>
              </a:lnSpc>
            </a:pPr>
            <a:r>
              <a:rPr lang="en-US" dirty="0">
                <a:cs typeface="Calibri"/>
              </a:rPr>
              <a:t>Continue the discovery process. Discuss with stakeholders what they're looking to see from this project that they can't find elsewhere.</a:t>
            </a: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6223853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a:t>
            </a:r>
            <a:r>
              <a:rPr lang="en-US">
                <a:cs typeface="Calibri"/>
              </a:rPr>
              <a:t>Item 15</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Announcements </a:t>
            </a:r>
          </a:p>
        </p:txBody>
      </p:sp>
    </p:spTree>
    <p:extLst>
      <p:ext uri="{BB962C8B-B14F-4D97-AF65-F5344CB8AC3E}">
        <p14:creationId xmlns:p14="http://schemas.microsoft.com/office/powerpoint/2010/main" val="3808509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a:xfrm>
            <a:off x="838200" y="1825625"/>
            <a:ext cx="7592736" cy="4351338"/>
          </a:xfrm>
        </p:spPr>
        <p:txBody>
          <a:bodyPr vert="horz" lIns="91440" tIns="45720" rIns="91440" bIns="45720" rtlCol="0" anchor="t">
            <a:normAutofit/>
          </a:bodyPr>
          <a:lstStyle/>
          <a:p>
            <a:pPr marL="0" indent="0">
              <a:buNone/>
            </a:pPr>
            <a:r>
              <a:rPr lang="en-US" b="1" dirty="0">
                <a:ea typeface="+mn-lt"/>
                <a:cs typeface="+mn-lt"/>
              </a:rPr>
              <a:t>TBD</a:t>
            </a:r>
          </a:p>
        </p:txBody>
      </p:sp>
    </p:spTree>
    <p:extLst>
      <p:ext uri="{BB962C8B-B14F-4D97-AF65-F5344CB8AC3E}">
        <p14:creationId xmlns:p14="http://schemas.microsoft.com/office/powerpoint/2010/main" val="30196393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C01-A30D-8E3C-6F33-125FFD3C816C}"/>
              </a:ext>
            </a:extLst>
          </p:cNvPr>
          <p:cNvSpPr>
            <a:spLocks noGrp="1"/>
          </p:cNvSpPr>
          <p:nvPr>
            <p:ph type="title"/>
          </p:nvPr>
        </p:nvSpPr>
        <p:spPr/>
        <p:txBody>
          <a:bodyPr/>
          <a:lstStyle/>
          <a:p>
            <a:r>
              <a:rPr lang="en-US" dirty="0">
                <a:cs typeface="Calibri"/>
              </a:rPr>
              <a:t>Adjourn</a:t>
            </a:r>
            <a:endParaRPr lang="en-US" dirty="0"/>
          </a:p>
        </p:txBody>
      </p:sp>
      <p:sp>
        <p:nvSpPr>
          <p:cNvPr id="3" name="Content Placeholder 2">
            <a:extLst>
              <a:ext uri="{FF2B5EF4-FFF2-40B4-BE49-F238E27FC236}">
                <a16:creationId xmlns:a16="http://schemas.microsoft.com/office/drawing/2014/main" id="{4DEDFD68-80A8-ACFF-6637-8D9F91F0A080}"/>
              </a:ext>
            </a:extLst>
          </p:cNvPr>
          <p:cNvSpPr>
            <a:spLocks noGrp="1"/>
          </p:cNvSpPr>
          <p:nvPr>
            <p:ph idx="1"/>
          </p:nvPr>
        </p:nvSpPr>
        <p:spPr/>
        <p:txBody>
          <a:bodyPr vert="horz" lIns="91440" tIns="45720" rIns="91440" bIns="45720" rtlCol="0" anchor="t">
            <a:normAutofit/>
          </a:bodyPr>
          <a:lstStyle/>
          <a:p>
            <a:pPr marL="0" indent="0" algn="ctr">
              <a:buNone/>
            </a:pPr>
            <a:endParaRPr lang="en-US" sz="4400" dirty="0">
              <a:cs typeface="Calibri"/>
            </a:endParaRPr>
          </a:p>
          <a:p>
            <a:pPr marL="0" indent="0" algn="ctr">
              <a:buNone/>
            </a:pPr>
            <a:r>
              <a:rPr lang="en-US" sz="4400" dirty="0">
                <a:cs typeface="Calibri"/>
              </a:rPr>
              <a:t>Thank you</a:t>
            </a:r>
            <a:endParaRPr lang="en-US" dirty="0"/>
          </a:p>
        </p:txBody>
      </p:sp>
    </p:spTree>
    <p:extLst>
      <p:ext uri="{BB962C8B-B14F-4D97-AF65-F5344CB8AC3E}">
        <p14:creationId xmlns:p14="http://schemas.microsoft.com/office/powerpoint/2010/main" val="2230663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n a suit and tie standing at a podium&#10;&#10;Description automatically generated with medium confidence">
            <a:extLst>
              <a:ext uri="{FF2B5EF4-FFF2-40B4-BE49-F238E27FC236}">
                <a16:creationId xmlns:a16="http://schemas.microsoft.com/office/drawing/2014/main" id="{FEBA3DFC-B34B-927D-AB19-E9B7F82BD8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788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176A21-5E86-7AFA-9EB0-0CFF47A940A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Governor’s Signature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67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79110F-A5F4-2EFD-032F-1F073FB476FC}"/>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ctr"/>
            <a:r>
              <a:rPr lang="en-US" sz="6100" dirty="0">
                <a:solidFill>
                  <a:schemeClr val="bg1"/>
                </a:solidFill>
              </a:rPr>
              <a:t>MSPS hired a Lobbyist</a:t>
            </a:r>
            <a:br>
              <a:rPr lang="en-US" sz="6100" dirty="0">
                <a:solidFill>
                  <a:schemeClr val="bg1"/>
                </a:solidFill>
              </a:rPr>
            </a:br>
            <a:r>
              <a:rPr lang="en-US" sz="6100" dirty="0">
                <a:solidFill>
                  <a:schemeClr val="bg1"/>
                </a:solidFill>
              </a:rPr>
              <a:t> Phil Raines</a:t>
            </a:r>
          </a:p>
        </p:txBody>
      </p:sp>
      <p:pic>
        <p:nvPicPr>
          <p:cNvPr id="7" name="Content Placeholder 6" descr="A picture containing clothing, person, suit, furniture&#10;&#10;Description automatically generated">
            <a:extLst>
              <a:ext uri="{FF2B5EF4-FFF2-40B4-BE49-F238E27FC236}">
                <a16:creationId xmlns:a16="http://schemas.microsoft.com/office/drawing/2014/main" id="{55BD69DF-8D4D-93CF-D33C-9817AFC04A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182" b="2397"/>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4" name="Freeform: Shape 13">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7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9B804F-43CE-DA68-56FB-F1D1A4F6C9AD}"/>
              </a:ext>
            </a:extLst>
          </p:cNvPr>
          <p:cNvSpPr>
            <a:spLocks noGrp="1"/>
          </p:cNvSpPr>
          <p:nvPr>
            <p:ph type="title"/>
          </p:nvPr>
        </p:nvSpPr>
        <p:spPr>
          <a:xfrm>
            <a:off x="686834" y="591344"/>
            <a:ext cx="3200400" cy="5585619"/>
          </a:xfrm>
        </p:spPr>
        <p:txBody>
          <a:bodyPr>
            <a:normAutofit/>
          </a:bodyPr>
          <a:lstStyle/>
          <a:p>
            <a:r>
              <a:rPr lang="en-US">
                <a:solidFill>
                  <a:srgbClr val="FFFFFF"/>
                </a:solidFill>
              </a:rPr>
              <a:t>House File 1231 and Senate File 1659</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783E2F-8D5B-22C1-4C33-6552C8F74972}"/>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0"/>
              </a:spcAft>
              <a:buNone/>
            </a:pPr>
            <a:r>
              <a:rPr lang="en-US" sz="1300">
                <a:effectLst/>
                <a:latin typeface="TimesNewRomanPSMT"/>
                <a:ea typeface="Calibri" panose="020F0502020204030204" pitchFamily="34" charset="0"/>
                <a:cs typeface="TimesNewRomanPSMT"/>
              </a:rPr>
              <a:t>Sec. 2. </a:t>
            </a:r>
            <a:r>
              <a:rPr lang="en-US" sz="1300" b="1">
                <a:effectLst/>
                <a:latin typeface="TimesNewRomanPS-BoldMT"/>
                <a:ea typeface="Calibri" panose="020F0502020204030204" pitchFamily="34" charset="0"/>
                <a:cs typeface="TimesNewRomanPS-BoldMT"/>
              </a:rPr>
              <a:t>[381.125] PUBLIC LAND SURVEY SYSTEM MONUMENT GRANT PROGRAM.</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Subdivision 1. </a:t>
            </a:r>
            <a:r>
              <a:rPr lang="en-US" sz="1300" b="1">
                <a:effectLst/>
                <a:latin typeface="TimesNewRomanPS-BoldMT"/>
                <a:ea typeface="Calibri" panose="020F0502020204030204" pitchFamily="34" charset="0"/>
                <a:cs typeface="TimesNewRomanPS-BoldMT"/>
              </a:rPr>
              <a:t>Grant program. </a:t>
            </a:r>
            <a:r>
              <a:rPr lang="en-US" sz="1300">
                <a:effectLst/>
                <a:latin typeface="TimesNewRomanPSMT"/>
                <a:ea typeface="Calibri" panose="020F0502020204030204" pitchFamily="34" charset="0"/>
                <a:cs typeface="TimesNewRomanPSMT"/>
              </a:rPr>
              <a:t>The chief geospatial information officer, through the Geospatial Advisory Council established under section 16E.30, subdivision 8, shall work with the stakeholders licensed as land surveyors under section 326.02, to develop a process for accepting applications from counties for funding for the perpetuation of monuments established by the United States in the public lands survey to mark public land survey corners, as provided in section 381.12, subdivision 2, clause (1). Grants may also be used to update records and data regarding monuments. The chief geospatial information officer must establish criteria for prioritizing applicants when resources available for grants are not sufficient to award grants to all applicants. The criteria must favor providing grants to counties that demonstrate financial need for assistance.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Subd. 2.</a:t>
            </a:r>
            <a:r>
              <a:rPr lang="en-US" sz="1300" b="1">
                <a:effectLst/>
                <a:latin typeface="TimesNewRomanPS-BoldMT"/>
                <a:ea typeface="Calibri" panose="020F0502020204030204" pitchFamily="34" charset="0"/>
                <a:cs typeface="TimesNewRomanPS-BoldMT"/>
              </a:rPr>
              <a:t>Report.</a:t>
            </a:r>
            <a:r>
              <a:rPr lang="en-US" sz="1300">
                <a:effectLst/>
                <a:latin typeface="TimesNewRomanPSMT"/>
                <a:ea typeface="Calibri" panose="020F0502020204030204" pitchFamily="34" charset="0"/>
                <a:cs typeface="TimesNewRomanPSMT"/>
              </a:rPr>
              <a:t>By October 1, in each odd-numbered year, the chief information officer must submit a report to the chairs and ranking minority members of the committees in the senate and the house of representatives with jurisdiction over state government and local government. The report must include the following: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300">
                <a:effectLst/>
                <a:latin typeface="TimesNewRomanPSMT"/>
                <a:ea typeface="Calibri" panose="020F0502020204030204" pitchFamily="34" charset="0"/>
                <a:cs typeface="TimesNewRomanPSMT"/>
              </a:rPr>
              <a:t>(1) a summary of the chief information officer’s activities regarding administration of this grant program for the previous fiscal year, including the amount of money requested and disbursed by county.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300">
                <a:effectLst/>
                <a:latin typeface="TimesNewRomanPSMT"/>
                <a:ea typeface="Calibri" panose="020F0502020204030204" pitchFamily="34" charset="0"/>
                <a:cs typeface="TimesNewRomanPSMT"/>
              </a:rPr>
              <a:t>(2) an assessment of the progress toward completion of necessary monument restoration 2.16 and certification by county; and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300">
                <a:effectLst/>
                <a:latin typeface="TimesNewRomanPSMT"/>
                <a:ea typeface="Calibri" panose="020F0502020204030204" pitchFamily="34" charset="0"/>
                <a:cs typeface="TimesNewRomanPSMT"/>
              </a:rPr>
              <a:t>(3) a forecast of the amount needed to complete monument recertification in all counties.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00">
                <a:effectLst/>
                <a:latin typeface="TimesNewRomanPSMT"/>
                <a:ea typeface="Calibri" panose="020F0502020204030204" pitchFamily="34" charset="0"/>
                <a:cs typeface="TimesNewRomanPSMT"/>
              </a:rPr>
              <a:t>Subd. 3.</a:t>
            </a:r>
            <a:r>
              <a:rPr lang="en-US" sz="1300" b="1">
                <a:effectLst/>
                <a:latin typeface="TimesNewRomanPS-BoldMT"/>
                <a:ea typeface="Calibri" panose="020F0502020204030204" pitchFamily="34" charset="0"/>
                <a:cs typeface="TimesNewRomanPS-BoldMT"/>
              </a:rPr>
              <a:t>Nonstate match. </a:t>
            </a:r>
            <a:r>
              <a:rPr lang="en-US" sz="1300">
                <a:effectLst/>
                <a:latin typeface="TimesNewRomanPSMT"/>
                <a:ea typeface="Calibri" panose="020F0502020204030204" pitchFamily="34" charset="0"/>
                <a:cs typeface="TimesNewRomanPSMT"/>
              </a:rPr>
              <a:t>No nonstate match is required for grants made under this program.</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00"/>
          </a:p>
        </p:txBody>
      </p:sp>
    </p:spTree>
    <p:extLst>
      <p:ext uri="{BB962C8B-B14F-4D97-AF65-F5344CB8AC3E}">
        <p14:creationId xmlns:p14="http://schemas.microsoft.com/office/powerpoint/2010/main" val="2869356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9B804F-43CE-DA68-56FB-F1D1A4F6C9AD}"/>
              </a:ext>
            </a:extLst>
          </p:cNvPr>
          <p:cNvSpPr>
            <a:spLocks noGrp="1"/>
          </p:cNvSpPr>
          <p:nvPr>
            <p:ph type="title"/>
          </p:nvPr>
        </p:nvSpPr>
        <p:spPr>
          <a:xfrm>
            <a:off x="686834" y="591344"/>
            <a:ext cx="3200400" cy="5585619"/>
          </a:xfrm>
        </p:spPr>
        <p:txBody>
          <a:bodyPr>
            <a:normAutofit/>
          </a:bodyPr>
          <a:lstStyle/>
          <a:p>
            <a:r>
              <a:rPr lang="en-US">
                <a:solidFill>
                  <a:srgbClr val="FFFFFF"/>
                </a:solidFill>
              </a:rPr>
              <a:t>House File 1231 and Senate File 1659</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783E2F-8D5B-22C1-4C33-6552C8F74972}"/>
              </a:ext>
            </a:extLst>
          </p:cNvPr>
          <p:cNvSpPr>
            <a:spLocks noGrp="1"/>
          </p:cNvSpPr>
          <p:nvPr>
            <p:ph idx="1"/>
          </p:nvPr>
        </p:nvSpPr>
        <p:spPr>
          <a:xfrm>
            <a:off x="4447308" y="591344"/>
            <a:ext cx="6906491" cy="5585619"/>
          </a:xfrm>
        </p:spPr>
        <p:txBody>
          <a:bodyPr anchor="ctr">
            <a:normAutofit/>
          </a:bodyPr>
          <a:lstStyle/>
          <a:p>
            <a:pPr marL="0" marR="0">
              <a:spcBef>
                <a:spcPts val="0"/>
              </a:spcBef>
              <a:spcAft>
                <a:spcPts val="0"/>
              </a:spcAft>
            </a:pPr>
            <a:r>
              <a:rPr lang="en-US" sz="2200">
                <a:effectLst/>
                <a:latin typeface="Times New Roman" panose="02020603050405020304" pitchFamily="18" charset="0"/>
                <a:ea typeface="Calibri" panose="020F0502020204030204" pitchFamily="34" charset="0"/>
              </a:rPr>
              <a:t>Sec. 3. </a:t>
            </a:r>
            <a:r>
              <a:rPr lang="en-US" sz="2200" b="1">
                <a:effectLst/>
                <a:latin typeface="Times New Roman" panose="02020603050405020304" pitchFamily="18" charset="0"/>
                <a:ea typeface="Calibri" panose="020F0502020204030204" pitchFamily="34" charset="0"/>
              </a:rPr>
              <a:t>APPROPRIATION. </a:t>
            </a:r>
            <a:endParaRPr lang="en-US" sz="220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Clr>
                <a:srgbClr val="000000"/>
              </a:buClr>
              <a:buSzPts val="1300"/>
              <a:buFont typeface="+mj-lt"/>
              <a:buAutoNum type="alphaLcParenBoth"/>
            </a:pPr>
            <a:r>
              <a:rPr lang="en-US" sz="2200">
                <a:effectLst/>
                <a:latin typeface="Times New Roman" panose="02020603050405020304" pitchFamily="18" charset="0"/>
                <a:ea typeface="Calibri" panose="020F0502020204030204" pitchFamily="34" charset="0"/>
              </a:rPr>
              <a:t>$10,000,000 in fiscal year 2024 is appropriated from the general fund to the chief information officer for the grant program under section 381.125. Up to four percent of this appropriation may be used by the chief geospatial information officer for administration of this program. The base for this appropriation in fiscal years 2025 through 2029 is $10,000,000. The base for this appropriation in fiscal year 2030 and each fiscal year thereafter is $0. </a:t>
            </a:r>
          </a:p>
          <a:p>
            <a:pPr marL="228600" marR="0">
              <a:spcBef>
                <a:spcPts val="0"/>
              </a:spcBef>
              <a:spcAft>
                <a:spcPts val="0"/>
              </a:spcAft>
            </a:pPr>
            <a:r>
              <a:rPr lang="en-US" sz="2200">
                <a:effectLst/>
                <a:latin typeface="Calibri" panose="020F0502020204030204" pitchFamily="34" charset="0"/>
                <a:ea typeface="Calibri" panose="020F0502020204030204" pitchFamily="34" charset="0"/>
                <a:cs typeface="Times New Roman" panose="02020603050405020304" pitchFamily="18" charset="0"/>
              </a:rPr>
              <a:t>(b) $1,000,000 in fiscal year 2024 is appropriated from the general fund to the chief information officer for grants to counties to employ county technical staff to aid surveyors marking public land survey corners. The base for this appropriation in fiscal years 2025 through 2029 is $1,000,000. The base for this appropriation in fiscal year 2030 and each fiscal year thereafter is $0. </a:t>
            </a:r>
          </a:p>
          <a:p>
            <a:pPr marL="0" indent="0">
              <a:buNone/>
            </a:pPr>
            <a:endParaRPr lang="en-US" sz="2200"/>
          </a:p>
        </p:txBody>
      </p:sp>
    </p:spTree>
    <p:extLst>
      <p:ext uri="{BB962C8B-B14F-4D97-AF65-F5344CB8AC3E}">
        <p14:creationId xmlns:p14="http://schemas.microsoft.com/office/powerpoint/2010/main" val="36563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in a room&#10;&#10;Description automatically generated with medium confidence">
            <a:extLst>
              <a:ext uri="{FF2B5EF4-FFF2-40B4-BE49-F238E27FC236}">
                <a16:creationId xmlns:a16="http://schemas.microsoft.com/office/drawing/2014/main" id="{227559CF-5203-DB14-2BDF-05D1E566FFFB}"/>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5136" r="864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BD3CD1A2-71D0-49D5-1FD6-CDDAAC584BBA}"/>
              </a:ext>
            </a:extLst>
          </p:cNvPr>
          <p:cNvSpPr>
            <a:spLocks noGrp="1"/>
          </p:cNvSpPr>
          <p:nvPr>
            <p:ph type="title"/>
          </p:nvPr>
        </p:nvSpPr>
        <p:spPr>
          <a:xfrm>
            <a:off x="838200" y="365125"/>
            <a:ext cx="10515600" cy="1325563"/>
          </a:xfrm>
        </p:spPr>
        <p:txBody>
          <a:bodyPr>
            <a:normAutofit/>
          </a:bodyPr>
          <a:lstStyle/>
          <a:p>
            <a:r>
              <a:rPr lang="en-US">
                <a:solidFill>
                  <a:srgbClr val="FFFFFF"/>
                </a:solidFill>
              </a:rPr>
              <a:t>State Government Committees</a:t>
            </a:r>
            <a:br>
              <a:rPr lang="en-US">
                <a:solidFill>
                  <a:srgbClr val="FFFFFF"/>
                </a:solidFill>
              </a:rPr>
            </a:br>
            <a:endParaRPr lang="en-US">
              <a:solidFill>
                <a:srgbClr val="FFFFFF"/>
              </a:solidFill>
            </a:endParaRPr>
          </a:p>
        </p:txBody>
      </p:sp>
      <p:sp>
        <p:nvSpPr>
          <p:cNvPr id="3" name="Content Placeholder 2">
            <a:extLst>
              <a:ext uri="{FF2B5EF4-FFF2-40B4-BE49-F238E27FC236}">
                <a16:creationId xmlns:a16="http://schemas.microsoft.com/office/drawing/2014/main" id="{6BBE7B52-5E20-D1C1-CB60-A7202D7CF28C}"/>
              </a:ext>
            </a:extLst>
          </p:cNvPr>
          <p:cNvSpPr>
            <a:spLocks noGrp="1"/>
          </p:cNvSpPr>
          <p:nvPr>
            <p:ph idx="1"/>
          </p:nvPr>
        </p:nvSpPr>
        <p:spPr>
          <a:xfrm>
            <a:off x="838200" y="1825625"/>
            <a:ext cx="10515600" cy="4351338"/>
          </a:xfrm>
        </p:spPr>
        <p:txBody>
          <a:bodyPr>
            <a:normAutofit/>
          </a:bodyPr>
          <a:lstStyle/>
          <a:p>
            <a:r>
              <a:rPr lang="en-US">
                <a:solidFill>
                  <a:srgbClr val="FFFFFF"/>
                </a:solidFill>
              </a:rPr>
              <a:t>Bill was submitted in the House and Senate</a:t>
            </a:r>
          </a:p>
          <a:p>
            <a:r>
              <a:rPr lang="en-US">
                <a:solidFill>
                  <a:srgbClr val="FFFFFF"/>
                </a:solidFill>
              </a:rPr>
              <a:t>Bill was assigned to the State Government Committees</a:t>
            </a:r>
          </a:p>
          <a:p>
            <a:r>
              <a:rPr lang="en-US">
                <a:solidFill>
                  <a:srgbClr val="FFFFFF"/>
                </a:solidFill>
              </a:rPr>
              <a:t>Had a hearing scheduled on February 23</a:t>
            </a:r>
            <a:r>
              <a:rPr lang="en-US" baseline="30000">
                <a:solidFill>
                  <a:srgbClr val="FFFFFF"/>
                </a:solidFill>
              </a:rPr>
              <a:t>rd</a:t>
            </a:r>
            <a:r>
              <a:rPr lang="en-US">
                <a:solidFill>
                  <a:srgbClr val="FFFFFF"/>
                </a:solidFill>
              </a:rPr>
              <a:t>. Cancelled due to snow.</a:t>
            </a:r>
          </a:p>
          <a:p>
            <a:r>
              <a:rPr lang="en-US">
                <a:solidFill>
                  <a:srgbClr val="FFFFFF"/>
                </a:solidFill>
              </a:rPr>
              <a:t>Rescheduled for March 3</a:t>
            </a:r>
            <a:r>
              <a:rPr lang="en-US" baseline="30000">
                <a:solidFill>
                  <a:srgbClr val="FFFFFF"/>
                </a:solidFill>
              </a:rPr>
              <a:t>rd</a:t>
            </a:r>
            <a:r>
              <a:rPr lang="en-US">
                <a:solidFill>
                  <a:srgbClr val="FFFFFF"/>
                </a:solidFill>
              </a:rPr>
              <a:t>.</a:t>
            </a:r>
          </a:p>
          <a:p>
            <a:endParaRPr lang="en-US">
              <a:solidFill>
                <a:srgbClr val="FFFFFF"/>
              </a:solidFill>
            </a:endParaRPr>
          </a:p>
        </p:txBody>
      </p:sp>
    </p:spTree>
    <p:extLst>
      <p:ext uri="{BB962C8B-B14F-4D97-AF65-F5344CB8AC3E}">
        <p14:creationId xmlns:p14="http://schemas.microsoft.com/office/powerpoint/2010/main" val="146080217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3CD1A2-71D0-49D5-1FD6-CDDAAC584BBA}"/>
              </a:ext>
            </a:extLst>
          </p:cNvPr>
          <p:cNvSpPr>
            <a:spLocks noGrp="1"/>
          </p:cNvSpPr>
          <p:nvPr>
            <p:ph type="title"/>
          </p:nvPr>
        </p:nvSpPr>
        <p:spPr>
          <a:xfrm>
            <a:off x="1295400" y="669925"/>
            <a:ext cx="4800600" cy="1325563"/>
          </a:xfrm>
        </p:spPr>
        <p:txBody>
          <a:bodyPr anchor="b">
            <a:normAutofit/>
          </a:bodyPr>
          <a:lstStyle/>
          <a:p>
            <a:r>
              <a:rPr lang="en-US" sz="2800" dirty="0">
                <a:solidFill>
                  <a:schemeClr val="bg1"/>
                </a:solidFill>
              </a:rPr>
              <a:t>House State Government Committee Meeting.</a:t>
            </a:r>
            <a:br>
              <a:rPr lang="en-US" sz="2800" dirty="0">
                <a:solidFill>
                  <a:schemeClr val="bg1"/>
                </a:solidFill>
              </a:rPr>
            </a:br>
            <a:endParaRPr lang="en-US" sz="2800" dirty="0">
              <a:solidFill>
                <a:schemeClr val="bg1"/>
              </a:solidFill>
            </a:endParaRP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BE7B52-5E20-D1C1-CB60-A7202D7CF28C}"/>
              </a:ext>
            </a:extLst>
          </p:cNvPr>
          <p:cNvSpPr>
            <a:spLocks noGrp="1"/>
          </p:cNvSpPr>
          <p:nvPr>
            <p:ph idx="1"/>
          </p:nvPr>
        </p:nvSpPr>
        <p:spPr>
          <a:xfrm>
            <a:off x="1295400" y="2288833"/>
            <a:ext cx="4800600" cy="3711571"/>
          </a:xfrm>
        </p:spPr>
        <p:txBody>
          <a:bodyPr>
            <a:normAutofit/>
          </a:bodyPr>
          <a:lstStyle/>
          <a:p>
            <a:pPr marL="0" marR="0">
              <a:spcBef>
                <a:spcPts val="0"/>
              </a:spcBef>
              <a:spcAft>
                <a:spcPts val="800"/>
              </a:spcAft>
            </a:pP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Preston Dowell and Geoffrey Maas both testified with Representative Mike Freiberg</a:t>
            </a: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8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Bill was included in the House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State Government Committee Omnibus Bill HF 1830.</a:t>
            </a:r>
            <a:endParaRPr lang="en-US" dirty="0">
              <a:solidFill>
                <a:schemeClr val="bg1"/>
              </a:solidFill>
            </a:endParaRPr>
          </a:p>
        </p:txBody>
      </p:sp>
      <p:pic>
        <p:nvPicPr>
          <p:cNvPr id="9" name="Picture 8">
            <a:extLst>
              <a:ext uri="{FF2B5EF4-FFF2-40B4-BE49-F238E27FC236}">
                <a16:creationId xmlns:a16="http://schemas.microsoft.com/office/drawing/2014/main" id="{134B65B0-2A06-BBAB-F388-2CB563BC75BE}"/>
              </a:ext>
            </a:extLst>
          </p:cNvPr>
          <p:cNvPicPr>
            <a:picLocks noChangeAspect="1"/>
          </p:cNvPicPr>
          <p:nvPr/>
        </p:nvPicPr>
        <p:blipFill>
          <a:blip r:embed="rId2"/>
          <a:stretch>
            <a:fillRect/>
          </a:stretch>
        </p:blipFill>
        <p:spPr>
          <a:xfrm>
            <a:off x="8158617" y="3689535"/>
            <a:ext cx="3126085" cy="2784532"/>
          </a:xfrm>
          <a:prstGeom prst="rect">
            <a:avLst/>
          </a:prstGeom>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5E2C969-D02F-BDDD-00E5-BDCC487F2F6C}"/>
              </a:ext>
            </a:extLst>
          </p:cNvPr>
          <p:cNvPicPr>
            <a:picLocks noChangeAspect="1"/>
          </p:cNvPicPr>
          <p:nvPr/>
        </p:nvPicPr>
        <p:blipFill>
          <a:blip r:embed="rId3"/>
          <a:stretch>
            <a:fillRect/>
          </a:stretch>
        </p:blipFill>
        <p:spPr>
          <a:xfrm>
            <a:off x="6770616" y="379341"/>
            <a:ext cx="3318234" cy="2784532"/>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69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0CA2E9-F7B7-8188-2F12-97AF625C022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Survey Crew after the hearing.</a:t>
            </a:r>
          </a:p>
        </p:txBody>
      </p:sp>
      <p:pic>
        <p:nvPicPr>
          <p:cNvPr id="5" name="Content Placeholder 4">
            <a:extLst>
              <a:ext uri="{FF2B5EF4-FFF2-40B4-BE49-F238E27FC236}">
                <a16:creationId xmlns:a16="http://schemas.microsoft.com/office/drawing/2014/main" id="{A8E571A9-9587-E72B-779A-01C38A67C83B}"/>
              </a:ext>
            </a:extLst>
          </p:cNvPr>
          <p:cNvPicPr>
            <a:picLocks noGrp="1" noChangeAspect="1"/>
          </p:cNvPicPr>
          <p:nvPr>
            <p:ph idx="1"/>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073060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232D6F-FFF1-02CA-C221-51174A8FBB2A}"/>
              </a:ext>
            </a:extLst>
          </p:cNvPr>
          <p:cNvSpPr>
            <a:spLocks noGrp="1"/>
          </p:cNvSpPr>
          <p:nvPr>
            <p:ph type="title"/>
          </p:nvPr>
        </p:nvSpPr>
        <p:spPr>
          <a:xfrm>
            <a:off x="6527800" y="448721"/>
            <a:ext cx="4713997" cy="1225650"/>
          </a:xfrm>
        </p:spPr>
        <p:txBody>
          <a:bodyPr anchor="b">
            <a:normAutofit/>
          </a:bodyPr>
          <a:lstStyle/>
          <a:p>
            <a:r>
              <a:rPr lang="en-US" sz="3500">
                <a:solidFill>
                  <a:schemeClr val="bg1"/>
                </a:solidFill>
              </a:rPr>
              <a:t>Senate State Government Committee</a:t>
            </a:r>
          </a:p>
        </p:txBody>
      </p:sp>
      <p:pic>
        <p:nvPicPr>
          <p:cNvPr id="5" name="Picture 4">
            <a:extLst>
              <a:ext uri="{FF2B5EF4-FFF2-40B4-BE49-F238E27FC236}">
                <a16:creationId xmlns:a16="http://schemas.microsoft.com/office/drawing/2014/main" id="{5DB1BF28-25D0-B07A-9104-B9DE7ADDD5B0}"/>
              </a:ext>
            </a:extLst>
          </p:cNvPr>
          <p:cNvPicPr>
            <a:picLocks noChangeAspect="1"/>
          </p:cNvPicPr>
          <p:nvPr/>
        </p:nvPicPr>
        <p:blipFill>
          <a:blip r:embed="rId2"/>
          <a:stretch>
            <a:fillRect/>
          </a:stretch>
        </p:blipFill>
        <p:spPr>
          <a:xfrm>
            <a:off x="520700" y="0"/>
            <a:ext cx="5143500" cy="6858000"/>
          </a:xfrm>
          <a:prstGeom prst="rect">
            <a:avLst/>
          </a:prstGeom>
        </p:spPr>
      </p:pic>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0849B1-BEB7-7F8E-6359-056A78010A7F}"/>
              </a:ext>
            </a:extLst>
          </p:cNvPr>
          <p:cNvSpPr>
            <a:spLocks noGrp="1"/>
          </p:cNvSpPr>
          <p:nvPr>
            <p:ph idx="1"/>
          </p:nvPr>
        </p:nvSpPr>
        <p:spPr>
          <a:xfrm>
            <a:off x="6527800" y="1909192"/>
            <a:ext cx="4713997" cy="3647710"/>
          </a:xfrm>
        </p:spPr>
        <p:txBody>
          <a:bodyPr>
            <a:normAutofit/>
          </a:bodyPr>
          <a:lstStyle/>
          <a:p>
            <a:pPr marL="0" marR="0">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thought we had a hearing in the Senate State Government Committee, but they ran out of time!</a:t>
            </a:r>
          </a:p>
          <a:p>
            <a:pPr marL="0" marR="0">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did not get a hearing in the Senate State Government Committee. </a:t>
            </a:r>
          </a:p>
          <a:p>
            <a:pPr marL="0" marR="0">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Phil said it could be included without a hearing.</a:t>
            </a:r>
          </a:p>
          <a:p>
            <a:pPr marL="0" marR="0">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found out that there was a hearing for the Senate State Government Committee Omnibus bill. </a:t>
            </a:r>
            <a:r>
              <a:rPr lang="en-US" sz="1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SF 1426</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March 31 and found out that we were included!!</a:t>
            </a:r>
          </a:p>
          <a:p>
            <a:pPr marL="0" marR="0">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Phil Raines and Geoffrey Maas testified.</a:t>
            </a:r>
          </a:p>
          <a:p>
            <a:pPr marL="0" marR="0">
              <a:spcBef>
                <a:spcPts val="0"/>
              </a:spcBef>
              <a:spcAft>
                <a:spcPts val="800"/>
              </a:spcAft>
            </a:pPr>
            <a:endPar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80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March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47F7AE-966B-C257-9C17-3B9C45E6B6B8}"/>
              </a:ext>
            </a:extLst>
          </p:cNvPr>
          <p:cNvSpPr>
            <a:spLocks noGrp="1"/>
          </p:cNvSpPr>
          <p:nvPr>
            <p:ph type="title"/>
          </p:nvPr>
        </p:nvSpPr>
        <p:spPr>
          <a:xfrm>
            <a:off x="686834" y="1153572"/>
            <a:ext cx="3200400" cy="4461163"/>
          </a:xfrm>
        </p:spPr>
        <p:txBody>
          <a:bodyPr>
            <a:normAutofit/>
          </a:bodyPr>
          <a:lstStyle/>
          <a:p>
            <a:r>
              <a:rPr lang="en-US">
                <a:solidFill>
                  <a:srgbClr val="FFFFFF"/>
                </a:solidFill>
              </a:rPr>
              <a:t>House File 1830 and Senate File 1426</a:t>
            </a:r>
            <a:br>
              <a:rPr lang="en-US">
                <a:solidFill>
                  <a:srgbClr val="FFFFFF"/>
                </a:solidFill>
              </a:rPr>
            </a:br>
            <a:r>
              <a:rPr lang="en-US">
                <a:solidFill>
                  <a:srgbClr val="FFFFFF"/>
                </a:solidFill>
              </a:rPr>
              <a:t>State Government Omnibus Bill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4BBE09-9268-BE9F-E2E7-46E85792DA34}"/>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0"/>
              </a:spcAft>
              <a:buNone/>
            </a:pPr>
            <a:r>
              <a:rPr lang="en-US" sz="2600" b="1">
                <a:effectLst/>
                <a:latin typeface="Times New Roman" panose="02020603050405020304" pitchFamily="18" charset="0"/>
                <a:ea typeface="Times New Roman" panose="02020603050405020304" pitchFamily="18" charset="0"/>
              </a:rPr>
              <a:t>Public Land Survey System Appropriation</a:t>
            </a:r>
          </a:p>
          <a:p>
            <a:pPr marL="0" marR="0" indent="0">
              <a:spcBef>
                <a:spcPts val="0"/>
              </a:spcBef>
              <a:spcAft>
                <a:spcPts val="0"/>
              </a:spcAft>
              <a:buNone/>
            </a:pPr>
            <a:endParaRPr lang="en-US" sz="26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600">
                <a:effectLst/>
                <a:latin typeface="Times New Roman" panose="02020603050405020304" pitchFamily="18" charset="0"/>
                <a:ea typeface="Times New Roman" panose="02020603050405020304" pitchFamily="18" charset="0"/>
              </a:rPr>
              <a:t>$16,000,000 the first year and $4,000,000 the second year are for the grant program authorized by Minnesota Statutes, section 381.125. Up to four percent of this appropriation may be used by the chief geospatial information officer for the administration of the grant program. This is a onetime appropriation and is available until June 30, 2027.</a:t>
            </a:r>
          </a:p>
          <a:p>
            <a:pPr marL="0" marR="0" indent="0">
              <a:spcBef>
                <a:spcPts val="0"/>
              </a:spcBef>
              <a:spcAft>
                <a:spcPts val="0"/>
              </a:spcAft>
              <a:buNone/>
            </a:pPr>
            <a:endParaRPr lang="en-US" sz="26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600">
                <a:effectLst/>
                <a:latin typeface="Times New Roman" panose="02020603050405020304" pitchFamily="18" charset="0"/>
                <a:ea typeface="Times New Roman" panose="02020603050405020304" pitchFamily="18" charset="0"/>
              </a:rPr>
              <a:t>$1,000,000 each year is for grants to counties to employ county technical staff to aid surveyors marking public land survey corners. This a onetime appropriation.</a:t>
            </a:r>
          </a:p>
          <a:p>
            <a:endParaRPr lang="en-US" sz="2600"/>
          </a:p>
        </p:txBody>
      </p:sp>
    </p:spTree>
    <p:extLst>
      <p:ext uri="{BB962C8B-B14F-4D97-AF65-F5344CB8AC3E}">
        <p14:creationId xmlns:p14="http://schemas.microsoft.com/office/powerpoint/2010/main" val="1206629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47F7AE-966B-C257-9C17-3B9C45E6B6B8}"/>
              </a:ext>
            </a:extLst>
          </p:cNvPr>
          <p:cNvSpPr>
            <a:spLocks noGrp="1"/>
          </p:cNvSpPr>
          <p:nvPr>
            <p:ph type="title"/>
          </p:nvPr>
        </p:nvSpPr>
        <p:spPr>
          <a:xfrm>
            <a:off x="686834" y="1153572"/>
            <a:ext cx="3200400" cy="4461163"/>
          </a:xfrm>
        </p:spPr>
        <p:txBody>
          <a:bodyPr>
            <a:normAutofit/>
          </a:bodyPr>
          <a:lstStyle/>
          <a:p>
            <a:r>
              <a:rPr lang="en-US">
                <a:solidFill>
                  <a:srgbClr val="FFFFFF"/>
                </a:solidFill>
              </a:rPr>
              <a:t>House File 1830 and Senate File 1426</a:t>
            </a:r>
            <a:br>
              <a:rPr lang="en-US">
                <a:solidFill>
                  <a:srgbClr val="FFFFFF"/>
                </a:solidFill>
              </a:rPr>
            </a:br>
            <a:r>
              <a:rPr lang="en-US">
                <a:solidFill>
                  <a:srgbClr val="FFFFFF"/>
                </a:solidFill>
              </a:rPr>
              <a:t>State Government Omnibus Bill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4BBE09-9268-BE9F-E2E7-46E85792DA34}"/>
              </a:ext>
            </a:extLst>
          </p:cNvPr>
          <p:cNvSpPr>
            <a:spLocks noGrp="1"/>
          </p:cNvSpPr>
          <p:nvPr>
            <p:ph idx="1"/>
          </p:nvPr>
        </p:nvSpPr>
        <p:spPr>
          <a:xfrm>
            <a:off x="4447308" y="591344"/>
            <a:ext cx="6906491" cy="5585619"/>
          </a:xfrm>
        </p:spPr>
        <p:txBody>
          <a:bodyPr anchor="ctr">
            <a:normAutofit/>
          </a:bodyPr>
          <a:lstStyle/>
          <a:p>
            <a:pPr marL="0" marR="0">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The House State Government Committee omnibus bill has been sent to the House Ways and Means Committee.</a:t>
            </a:r>
          </a:p>
          <a:p>
            <a:pPr marL="0" marR="0">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The House Ways and Means Committee heard State government Omnibus bill HF1830 on Wednesday April 12</a:t>
            </a:r>
            <a:r>
              <a:rPr lang="en-US" sz="24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2400">
                <a:effectLst/>
                <a:latin typeface="Calibri" panose="020F0502020204030204" pitchFamily="34" charset="0"/>
                <a:ea typeface="Calibri" panose="020F0502020204030204" pitchFamily="34" charset="0"/>
                <a:cs typeface="Times New Roman" panose="02020603050405020304" pitchFamily="18" charset="0"/>
              </a:rPr>
              <a:t> and it was placed on the House General Register.</a:t>
            </a:r>
          </a:p>
          <a:p>
            <a:r>
              <a:rPr lang="en-US" sz="2400">
                <a:effectLst/>
                <a:latin typeface="Calibri" panose="020F0502020204030204" pitchFamily="34" charset="0"/>
                <a:ea typeface="Calibri" panose="020F0502020204030204" pitchFamily="34" charset="0"/>
                <a:cs typeface="Times New Roman" panose="02020603050405020304" pitchFamily="18" charset="0"/>
              </a:rPr>
              <a:t>The Senate State Government Committee omnibus bill has been sent to the Senate Finance Committee. </a:t>
            </a:r>
          </a:p>
          <a:p>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Omnibus bill went to the House Ways and Means Committee, Approved</a:t>
            </a:r>
          </a:p>
          <a:p>
            <a:pPr marL="0" marR="0">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Omnibus bill went to the Senate finance committee, Approved.</a:t>
            </a:r>
          </a:p>
          <a:p>
            <a:endParaRPr lang="en-US" sz="2400"/>
          </a:p>
        </p:txBody>
      </p:sp>
    </p:spTree>
    <p:extLst>
      <p:ext uri="{BB962C8B-B14F-4D97-AF65-F5344CB8AC3E}">
        <p14:creationId xmlns:p14="http://schemas.microsoft.com/office/powerpoint/2010/main" val="113655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47F7AE-966B-C257-9C17-3B9C45E6B6B8}"/>
              </a:ext>
            </a:extLst>
          </p:cNvPr>
          <p:cNvSpPr>
            <a:spLocks noGrp="1"/>
          </p:cNvSpPr>
          <p:nvPr>
            <p:ph type="title"/>
          </p:nvPr>
        </p:nvSpPr>
        <p:spPr>
          <a:xfrm>
            <a:off x="686834" y="1153572"/>
            <a:ext cx="3200400" cy="4461163"/>
          </a:xfrm>
        </p:spPr>
        <p:txBody>
          <a:bodyPr>
            <a:normAutofit/>
          </a:bodyPr>
          <a:lstStyle/>
          <a:p>
            <a:r>
              <a:rPr lang="en-US">
                <a:solidFill>
                  <a:srgbClr val="FFFFFF"/>
                </a:solidFill>
              </a:rPr>
              <a:t>House File 1830 and Senate File 1426</a:t>
            </a:r>
            <a:br>
              <a:rPr lang="en-US">
                <a:solidFill>
                  <a:srgbClr val="FFFFFF"/>
                </a:solidFill>
              </a:rPr>
            </a:br>
            <a:r>
              <a:rPr lang="en-US">
                <a:solidFill>
                  <a:srgbClr val="FFFFFF"/>
                </a:solidFill>
              </a:rPr>
              <a:t>State Government Omnibus Bill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4BBE09-9268-BE9F-E2E7-46E85792DA34}"/>
              </a:ext>
            </a:extLst>
          </p:cNvPr>
          <p:cNvSpPr>
            <a:spLocks noGrp="1"/>
          </p:cNvSpPr>
          <p:nvPr>
            <p:ph idx="1"/>
          </p:nvPr>
        </p:nvSpPr>
        <p:spPr>
          <a:xfrm>
            <a:off x="4447308" y="591344"/>
            <a:ext cx="6906491" cy="5585619"/>
          </a:xfrm>
        </p:spPr>
        <p:txBody>
          <a:bodyPr anchor="ctr">
            <a:normAutofit/>
          </a:bodyPr>
          <a:lstStyle/>
          <a:p>
            <a:pPr marL="0" marR="0">
              <a:spcBef>
                <a:spcPts val="0"/>
              </a:spcBef>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House approved it April 18</a:t>
            </a:r>
            <a:r>
              <a:rPr lang="en-US" baseline="30000">
                <a:effectLst/>
                <a:latin typeface="Calibri" panose="020F0502020204030204" pitchFamily="34" charset="0"/>
                <a:ea typeface="Calibri" panose="020F0502020204030204" pitchFamily="34" charset="0"/>
                <a:cs typeface="Times New Roman" panose="02020603050405020304" pitchFamily="18" charset="0"/>
              </a:rPr>
              <a:t>th</a:t>
            </a:r>
            <a:r>
              <a:rPr lang="en-US">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Senate approved it. April 21, 34-33</a:t>
            </a:r>
          </a:p>
          <a:p>
            <a:pPr marL="0" marR="0">
              <a:spcBef>
                <a:spcPts val="0"/>
              </a:spcBef>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Went to Conference Committee. </a:t>
            </a:r>
          </a:p>
          <a:p>
            <a:pPr marL="0" marR="0">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Conference Committee reallocated funds from $22 Million for two years to $9.7 Million for one year</a:t>
            </a:r>
            <a:r>
              <a:rPr lang="en-US">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Conference Committee Approved May 13</a:t>
            </a:r>
            <a:r>
              <a:rPr lang="en-US" baseline="30000">
                <a:effectLst/>
                <a:latin typeface="Calibri" panose="020F0502020204030204" pitchFamily="34" charset="0"/>
                <a:ea typeface="Calibri" panose="020F0502020204030204" pitchFamily="34" charset="0"/>
                <a:cs typeface="Times New Roman" panose="02020603050405020304" pitchFamily="18" charset="0"/>
              </a:rPr>
              <a:t>th</a:t>
            </a:r>
            <a:r>
              <a:rPr lang="en-US">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House approved final bill on May 19</a:t>
            </a:r>
            <a:r>
              <a:rPr lang="en-US" baseline="30000">
                <a:effectLst/>
                <a:latin typeface="Calibri" panose="020F0502020204030204" pitchFamily="34" charset="0"/>
                <a:ea typeface="Calibri" panose="020F0502020204030204" pitchFamily="34" charset="0"/>
                <a:cs typeface="Times New Roman" panose="02020603050405020304" pitchFamily="18" charset="0"/>
              </a:rPr>
              <a:t>th</a:t>
            </a:r>
            <a:r>
              <a:rPr lang="en-US">
                <a:effectLst/>
                <a:latin typeface="Calibri" panose="020F0502020204030204" pitchFamily="34" charset="0"/>
                <a:ea typeface="Calibri" panose="020F0502020204030204" pitchFamily="34" charset="0"/>
                <a:cs typeface="Times New Roman" panose="02020603050405020304" pitchFamily="18" charset="0"/>
              </a:rPr>
              <a:t>, 69-62</a:t>
            </a:r>
          </a:p>
          <a:p>
            <a:pPr marL="0" marR="0">
              <a:spcBef>
                <a:spcPts val="0"/>
              </a:spcBef>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Senate approved final bill on May 21</a:t>
            </a:r>
            <a:r>
              <a:rPr lang="en-US" baseline="30000">
                <a:effectLst/>
                <a:latin typeface="Calibri" panose="020F0502020204030204" pitchFamily="34" charset="0"/>
                <a:ea typeface="Calibri" panose="020F0502020204030204" pitchFamily="34" charset="0"/>
                <a:cs typeface="Times New Roman" panose="02020603050405020304" pitchFamily="18" charset="0"/>
              </a:rPr>
              <a:t>st</a:t>
            </a:r>
            <a:r>
              <a:rPr lang="en-US">
                <a:effectLst/>
                <a:latin typeface="Calibri" panose="020F0502020204030204" pitchFamily="34" charset="0"/>
                <a:ea typeface="Calibri" panose="020F0502020204030204" pitchFamily="34" charset="0"/>
                <a:cs typeface="Times New Roman" panose="02020603050405020304" pitchFamily="18" charset="0"/>
              </a:rPr>
              <a:t>, 34-31</a:t>
            </a:r>
          </a:p>
          <a:p>
            <a:r>
              <a:rPr lang="en-US">
                <a:effectLst/>
                <a:latin typeface="Calibri" panose="020F0502020204030204" pitchFamily="34" charset="0"/>
                <a:ea typeface="Calibri" panose="020F0502020204030204" pitchFamily="34" charset="0"/>
                <a:cs typeface="Times New Roman" panose="02020603050405020304" pitchFamily="18" charset="0"/>
              </a:rPr>
              <a:t>Waiting on Governor’s signature</a:t>
            </a:r>
          </a:p>
          <a:p>
            <a:endParaRPr lang="en-US" dirty="0"/>
          </a:p>
        </p:txBody>
      </p:sp>
    </p:spTree>
    <p:extLst>
      <p:ext uri="{BB962C8B-B14F-4D97-AF65-F5344CB8AC3E}">
        <p14:creationId xmlns:p14="http://schemas.microsoft.com/office/powerpoint/2010/main" val="4020945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47F7AE-966B-C257-9C17-3B9C45E6B6B8}"/>
              </a:ext>
            </a:extLst>
          </p:cNvPr>
          <p:cNvSpPr>
            <a:spLocks noGrp="1"/>
          </p:cNvSpPr>
          <p:nvPr>
            <p:ph type="title"/>
          </p:nvPr>
        </p:nvSpPr>
        <p:spPr>
          <a:xfrm>
            <a:off x="686834" y="1153572"/>
            <a:ext cx="3200400" cy="4461163"/>
          </a:xfrm>
        </p:spPr>
        <p:txBody>
          <a:bodyPr>
            <a:normAutofit/>
          </a:bodyPr>
          <a:lstStyle/>
          <a:p>
            <a:r>
              <a:rPr lang="en-US" sz="3700">
                <a:solidFill>
                  <a:srgbClr val="FFFFFF"/>
                </a:solidFill>
              </a:rPr>
              <a:t>House File 1830 and Senate File 1426</a:t>
            </a:r>
            <a:br>
              <a:rPr lang="en-US" sz="3700">
                <a:solidFill>
                  <a:srgbClr val="FFFFFF"/>
                </a:solidFill>
              </a:rPr>
            </a:br>
            <a:r>
              <a:rPr lang="en-US" sz="3700">
                <a:solidFill>
                  <a:srgbClr val="FFFFFF"/>
                </a:solidFill>
              </a:rPr>
              <a:t>State Government Omnibus </a:t>
            </a:r>
            <a:r>
              <a:rPr lang="en-US" sz="3700" b="1">
                <a:solidFill>
                  <a:srgbClr val="FFFFFF"/>
                </a:solidFill>
              </a:rPr>
              <a:t>Final</a:t>
            </a:r>
            <a:r>
              <a:rPr lang="en-US" sz="3700">
                <a:solidFill>
                  <a:srgbClr val="FFFFFF"/>
                </a:solidFill>
              </a:rPr>
              <a:t> Bill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4BBE09-9268-BE9F-E2E7-46E85792DA34}"/>
              </a:ext>
            </a:extLst>
          </p:cNvPr>
          <p:cNvSpPr>
            <a:spLocks noGrp="1"/>
          </p:cNvSpPr>
          <p:nvPr>
            <p:ph idx="1"/>
          </p:nvPr>
        </p:nvSpPr>
        <p:spPr>
          <a:xfrm>
            <a:off x="4447308" y="591344"/>
            <a:ext cx="6906491" cy="5585619"/>
          </a:xfrm>
        </p:spPr>
        <p:txBody>
          <a:bodyPr anchor="ctr">
            <a:normAutofit/>
          </a:bodyPr>
          <a:lstStyle/>
          <a:p>
            <a:pPr marL="0" marR="0">
              <a:spcBef>
                <a:spcPts val="0"/>
              </a:spcBef>
              <a:spcAft>
                <a:spcPts val="0"/>
              </a:spcAft>
            </a:pPr>
            <a:r>
              <a:rPr lang="en-US" b="1">
                <a:effectLst/>
                <a:latin typeface="Calibri" panose="020F0502020204030204" pitchFamily="34" charset="0"/>
                <a:ea typeface="Calibri" panose="020F0502020204030204" pitchFamily="34" charset="0"/>
                <a:cs typeface="Times New Roman" panose="02020603050405020304" pitchFamily="18" charset="0"/>
              </a:rPr>
              <a:t>Public Land Survey System Appropriation.</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a:effectLst/>
                <a:latin typeface="Calibri" panose="020F0502020204030204" pitchFamily="34" charset="0"/>
                <a:ea typeface="Calibri" panose="020F0502020204030204" pitchFamily="34" charset="0"/>
                <a:cs typeface="Times New Roman" panose="02020603050405020304" pitchFamily="18" charset="0"/>
              </a:rPr>
              <a:t>$9,700,000 the first year is for the grant program authorized by Minnesota Statutes, section 381.125, and for grants to counties to employ county technical staff to aid surveyors making land survey corners. Up to six percent of this appropriation may be used by the chief geospatial information officer for the administration of the grant program. This is a onetime appropriation and is available until June 30, 2027.</a:t>
            </a:r>
          </a:p>
          <a:p>
            <a:endParaRPr lang="en-US" dirty="0"/>
          </a:p>
        </p:txBody>
      </p:sp>
    </p:spTree>
    <p:extLst>
      <p:ext uri="{BB962C8B-B14F-4D97-AF65-F5344CB8AC3E}">
        <p14:creationId xmlns:p14="http://schemas.microsoft.com/office/powerpoint/2010/main" val="2594492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D52216-0C82-0EC8-5653-44ED016A0497}"/>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The Next Steps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401C49E-3385-840C-BA52-454DEC4A6646}"/>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719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FA03A07-2826-4238-8263-9EAD59C5276D}"/>
              </a:ext>
            </a:extLst>
          </p:cNvPr>
          <p:cNvPicPr>
            <a:picLocks noChangeAspect="1"/>
          </p:cNvPicPr>
          <p:nvPr/>
        </p:nvPicPr>
        <p:blipFill rotWithShape="1">
          <a:blip r:embed="rId2"/>
          <a:srcRect r="4872" b="1"/>
          <a:stretch/>
        </p:blipFill>
        <p:spPr>
          <a:xfrm>
            <a:off x="20" y="1282"/>
            <a:ext cx="12191980" cy="6856718"/>
          </a:xfrm>
          <a:prstGeom prst="rect">
            <a:avLst/>
          </a:prstGeom>
        </p:spPr>
      </p:pic>
    </p:spTree>
    <p:extLst>
      <p:ext uri="{BB962C8B-B14F-4D97-AF65-F5344CB8AC3E}">
        <p14:creationId xmlns:p14="http://schemas.microsoft.com/office/powerpoint/2010/main" val="444928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PLSS remonumentation grant oversight </a:t>
            </a:r>
          </a:p>
          <a:p>
            <a:pPr marL="0" indent="0">
              <a:buNone/>
            </a:pPr>
            <a:r>
              <a:rPr lang="en-US" dirty="0">
                <a:cs typeface="Calibri"/>
              </a:rPr>
              <a:t>Chris Mavis</a:t>
            </a:r>
          </a:p>
        </p:txBody>
      </p:sp>
    </p:spTree>
    <p:extLst>
      <p:ext uri="{BB962C8B-B14F-4D97-AF65-F5344CB8AC3E}">
        <p14:creationId xmlns:p14="http://schemas.microsoft.com/office/powerpoint/2010/main" val="93721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8</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Utilizing First Generation Legacy </a:t>
            </a:r>
            <a:r>
              <a:rPr lang="en-US" b="1" dirty="0" err="1"/>
              <a:t>Breachlines</a:t>
            </a:r>
            <a:r>
              <a:rPr lang="en-US" b="1" dirty="0"/>
              <a:t> with new High-Resolution Lidar Derived DEM’s </a:t>
            </a:r>
          </a:p>
          <a:p>
            <a:pPr marL="0" indent="0">
              <a:buNone/>
            </a:pPr>
            <a:r>
              <a:rPr lang="en-US" dirty="0">
                <a:cs typeface="Calibri"/>
              </a:rPr>
              <a:t>Rick Moore</a:t>
            </a:r>
          </a:p>
        </p:txBody>
      </p:sp>
    </p:spTree>
    <p:extLst>
      <p:ext uri="{BB962C8B-B14F-4D97-AF65-F5344CB8AC3E}">
        <p14:creationId xmlns:p14="http://schemas.microsoft.com/office/powerpoint/2010/main" val="351716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77837"/>
            <a:ext cx="12192000" cy="1567254"/>
          </a:xfrm>
        </p:spPr>
        <p:txBody>
          <a:bodyPr>
            <a:normAutofit/>
          </a:bodyPr>
          <a:lstStyle/>
          <a:p>
            <a:r>
              <a:rPr lang="en-US">
                <a:solidFill>
                  <a:schemeClr val="bg1">
                    <a:lumMod val="95000"/>
                  </a:schemeClr>
                </a:solidFill>
                <a:cs typeface="Calibri"/>
              </a:rPr>
              <a:t>3D Geomatics DEM Hydro-modification Subgroup</a:t>
            </a:r>
            <a:br>
              <a:rPr lang="en-US">
                <a:solidFill>
                  <a:schemeClr val="bg1">
                    <a:lumMod val="95000"/>
                  </a:schemeClr>
                </a:solidFill>
                <a:cs typeface="Calibri"/>
              </a:rPr>
            </a:br>
            <a:r>
              <a:rPr lang="en-US">
                <a:solidFill>
                  <a:schemeClr val="bg1">
                    <a:lumMod val="95000"/>
                  </a:schemeClr>
                </a:solidFill>
                <a:cs typeface="Calibri"/>
              </a:rPr>
              <a:t>Standards, Methodology &amp; Breachline Pilot Project</a:t>
            </a:r>
          </a:p>
        </p:txBody>
      </p:sp>
      <p:pic>
        <p:nvPicPr>
          <p:cNvPr id="6" name="Picture Placeholder 5"/>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7831508" y="6855"/>
            <a:ext cx="4360491" cy="3477837"/>
          </a:xfrm>
          <a:ln w="15875">
            <a:solidFill>
              <a:srgbClr val="78BE2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585300"/>
            <a:ext cx="4566082" cy="1892536"/>
          </a:xfrm>
          <a:prstGeom prst="rect">
            <a:avLst/>
          </a:prstGeom>
          <a:ln w="15875">
            <a:solidFill>
              <a:srgbClr val="78BE2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r="-283"/>
          <a:stretch/>
        </p:blipFill>
        <p:spPr>
          <a:xfrm>
            <a:off x="0" y="13713"/>
            <a:ext cx="4566082" cy="1571348"/>
          </a:xfrm>
          <a:prstGeom prst="rect">
            <a:avLst/>
          </a:prstGeom>
          <a:ln w="15875">
            <a:solidFill>
              <a:srgbClr val="78BE21"/>
            </a:solidFill>
          </a:ln>
        </p:spPr>
      </p:pic>
      <p:sp>
        <p:nvSpPr>
          <p:cNvPr id="11" name="Rectangle 10"/>
          <p:cNvSpPr/>
          <p:nvPr/>
        </p:nvSpPr>
        <p:spPr>
          <a:xfrm>
            <a:off x="9142388" y="5377468"/>
            <a:ext cx="2918869" cy="830997"/>
          </a:xfrm>
          <a:prstGeom prst="rect">
            <a:avLst/>
          </a:prstGeom>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Calibri"/>
                <a:ea typeface="Calibri" panose="020F0502020204030204" pitchFamily="34" charset="0"/>
                <a:cs typeface="Times New Roman"/>
              </a:rPr>
              <a:t>Tuesday, May 24, 2023</a:t>
            </a:r>
            <a:br>
              <a:rPr kumimoji="0" lang="en-US" sz="1600" b="0" i="0" u="none" strike="noStrike" kern="1200" cap="none" spc="0" normalizeH="0" baseline="0" noProof="0" dirty="0">
                <a:ln>
                  <a:noFill/>
                </a:ln>
                <a:solidFill>
                  <a:srgbClr val="003865"/>
                </a:solidFill>
                <a:effectLst/>
                <a:uLnTx/>
                <a:uFillTx/>
                <a:latin typeface="Calibri"/>
                <a:ea typeface="Calibri" panose="020F0502020204030204" pitchFamily="34" charset="0"/>
                <a:cs typeface="Times New Roman" panose="02020603050405020304" pitchFamily="18" charset="0"/>
              </a:rPr>
            </a:br>
            <a:r>
              <a:rPr kumimoji="0" lang="en-US" sz="1600" b="0" i="0" u="none" strike="noStrike" kern="1200" cap="none" spc="0" normalizeH="0" baseline="0" noProof="0" dirty="0">
                <a:ln>
                  <a:noFill/>
                </a:ln>
                <a:solidFill>
                  <a:srgbClr val="003865"/>
                </a:solidFill>
                <a:effectLst/>
                <a:uLnTx/>
                <a:uFillTx/>
                <a:latin typeface="Calibri"/>
                <a:ea typeface="Calibri" panose="020F0502020204030204" pitchFamily="34" charset="0"/>
                <a:cs typeface="Times New Roman"/>
              </a:rPr>
              <a:t>11:00 PM</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GAC </a:t>
            </a:r>
            <a:r>
              <a:rPr kumimoji="0" lang="en-US" sz="1600" b="0" i="0" u="none" strike="noStrike" kern="1200" cap="none" spc="0" normalizeH="0" baseline="0" noProof="0" dirty="0" err="1">
                <a:ln>
                  <a:noFill/>
                </a:ln>
                <a:solidFill>
                  <a:srgbClr val="003865"/>
                </a:solidFill>
                <a:effectLst/>
                <a:uLnTx/>
                <a:uFillTx/>
                <a:latin typeface="Calibri"/>
                <a:ea typeface="+mn-ea"/>
                <a:cs typeface="+mn-cs"/>
              </a:rPr>
              <a:t>hydroMOD</a:t>
            </a:r>
            <a:r>
              <a:rPr kumimoji="0" lang="en-US" sz="1600" b="0" i="0" u="none" strike="noStrike" kern="1200" cap="none" spc="0" normalizeH="0" baseline="0" noProof="0" dirty="0">
                <a:ln>
                  <a:noFill/>
                </a:ln>
                <a:solidFill>
                  <a:srgbClr val="003865"/>
                </a:solidFill>
                <a:effectLst/>
                <a:uLnTx/>
                <a:uFillTx/>
                <a:latin typeface="Calibri"/>
                <a:ea typeface="+mn-ea"/>
                <a:cs typeface="+mn-cs"/>
              </a:rPr>
              <a:t> Presentation</a:t>
            </a:r>
            <a:endParaRPr kumimoji="0" lang="en-US" sz="1600" b="0" i="0" u="none" strike="noStrike" kern="1200" cap="none" spc="0" normalizeH="0" baseline="0" noProof="0" dirty="0">
              <a:ln>
                <a:noFill/>
              </a:ln>
              <a:solidFill>
                <a:srgbClr val="003865"/>
              </a:solidFill>
              <a:effectLst/>
              <a:uLnTx/>
              <a:uFillTx/>
              <a:latin typeface="Calibri"/>
              <a:ea typeface="+mn-ea"/>
              <a:cs typeface="Calibri"/>
            </a:endParaRPr>
          </a:p>
        </p:txBody>
      </p:sp>
      <p:pic>
        <p:nvPicPr>
          <p:cNvPr id="10" name="Picture 9">
            <a:extLst>
              <a:ext uri="{FF2B5EF4-FFF2-40B4-BE49-F238E27FC236}">
                <a16:creationId xmlns:a16="http://schemas.microsoft.com/office/drawing/2014/main" id="{2FFED8A2-4CE5-4BD7-BE5A-8DA831D6FB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55195" y="0"/>
            <a:ext cx="3255380" cy="3484692"/>
          </a:xfrm>
          <a:prstGeom prst="rect">
            <a:avLst/>
          </a:prstGeom>
          <a:ln>
            <a:solidFill>
              <a:schemeClr val="accent1"/>
            </a:solidFill>
          </a:ln>
        </p:spPr>
      </p:pic>
      <p:graphicFrame>
        <p:nvGraphicFramePr>
          <p:cNvPr id="3" name="Table 3">
            <a:extLst>
              <a:ext uri="{FF2B5EF4-FFF2-40B4-BE49-F238E27FC236}">
                <a16:creationId xmlns:a16="http://schemas.microsoft.com/office/drawing/2014/main" id="{E18B3EB5-C388-46AB-9B89-CF9EF11705FE}"/>
              </a:ext>
            </a:extLst>
          </p:cNvPr>
          <p:cNvGraphicFramePr>
            <a:graphicFrameLocks noGrp="1"/>
          </p:cNvGraphicFramePr>
          <p:nvPr/>
        </p:nvGraphicFramePr>
        <p:xfrm>
          <a:off x="272983" y="5098977"/>
          <a:ext cx="9302154" cy="2839720"/>
        </p:xfrm>
        <a:graphic>
          <a:graphicData uri="http://schemas.openxmlformats.org/drawingml/2006/table">
            <a:tbl>
              <a:tblPr firstRow="1" bandRow="1">
                <a:tableStyleId>{5C22544A-7EE6-4342-B048-85BDC9FD1C3A}</a:tableStyleId>
              </a:tblPr>
              <a:tblGrid>
                <a:gridCol w="4651077">
                  <a:extLst>
                    <a:ext uri="{9D8B030D-6E8A-4147-A177-3AD203B41FA5}">
                      <a16:colId xmlns:a16="http://schemas.microsoft.com/office/drawing/2014/main" val="1413340072"/>
                    </a:ext>
                  </a:extLst>
                </a:gridCol>
                <a:gridCol w="4651077">
                  <a:extLst>
                    <a:ext uri="{9D8B030D-6E8A-4147-A177-3AD203B41FA5}">
                      <a16:colId xmlns:a16="http://schemas.microsoft.com/office/drawing/2014/main" val="2230688176"/>
                    </a:ext>
                  </a:extLst>
                </a:gridCol>
              </a:tblGrid>
              <a:tr h="241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9A71D"/>
                          </a:solidFill>
                          <a:effectLst/>
                          <a:highlight>
                            <a:srgbClr val="E8E8E8"/>
                          </a:highlight>
                          <a:uLnTx/>
                          <a:uFillTx/>
                          <a:latin typeface="+mn-lt"/>
                          <a:ea typeface="+mn-lt"/>
                          <a:cs typeface="Times New Roman"/>
                        </a:rPr>
                        <a:t>Rick Moore</a:t>
                      </a:r>
                      <a:r>
                        <a:rPr kumimoji="0" lang="en-US" sz="2000" b="1" i="0" u="none" strike="noStrike" kern="1200" cap="none" spc="0" normalizeH="0" baseline="0" noProof="0" dirty="0">
                          <a:ln>
                            <a:noFill/>
                          </a:ln>
                          <a:solidFill>
                            <a:srgbClr val="69A71D"/>
                          </a:solidFill>
                          <a:effectLst/>
                          <a:highlight>
                            <a:srgbClr val="E8E8E8"/>
                          </a:highlight>
                          <a:uLnTx/>
                          <a:uFillTx/>
                          <a:latin typeface="+mn-lt"/>
                          <a:ea typeface="Calibri" panose="020F0502020204030204" pitchFamily="34" charset="0"/>
                          <a:cs typeface="Times New Roman"/>
                        </a:rPr>
                        <a:t> </a:t>
                      </a:r>
                      <a:r>
                        <a:rPr kumimoji="0" lang="en-US" sz="1800" b="1"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Calibri"/>
                        </a:rPr>
                        <a:t>, </a:t>
                      </a:r>
                      <a:r>
                        <a:rPr kumimoji="0" lang="en-US" sz="1600" b="1"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Calibri"/>
                        </a:rPr>
                        <a:t>MNIT@DNR</a:t>
                      </a:r>
                      <a:endParaRPr kumimoji="0" lang="en-US" sz="1600" b="1" i="0" u="none" strike="noStrike" kern="1200" cap="none" spc="0" normalizeH="0" baseline="0" dirty="0">
                        <a:ln>
                          <a:noFill/>
                        </a:ln>
                        <a:solidFill>
                          <a:srgbClr val="003865"/>
                        </a:solidFill>
                        <a:effectLst/>
                        <a:highlight>
                          <a:srgbClr val="E8E8E8"/>
                        </a:highligh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DEM Hydro-mod Subgroup Chair</a:t>
                      </a:r>
                      <a:endParaRPr kumimoji="0" lang="en-US" sz="1800" b="1" i="1" u="none" strike="noStrike" kern="1200" cap="none" spc="0" normalizeH="0" baseline="0" dirty="0">
                        <a:ln>
                          <a:noFill/>
                        </a:ln>
                        <a:solidFill>
                          <a:srgbClr val="003865"/>
                        </a:solidFill>
                        <a:effectLst/>
                        <a:highlight>
                          <a:srgbClr val="E8E8E8"/>
                        </a:highlight>
                        <a:uLnTx/>
                        <a:uFillTx/>
                        <a:latin typeface="+mn-lt"/>
                        <a:cs typeface="Times New Roman"/>
                      </a:endParaRPr>
                    </a:p>
                    <a:p>
                      <a:pPr algn="l"/>
                      <a:endParaRPr kumimoji="0" lang="en-US" sz="1800" b="1" i="0" u="none" strike="noStrike" kern="1200" cap="none" spc="0" normalizeH="0" baseline="0" noProof="0" dirty="0">
                        <a:ln>
                          <a:noFill/>
                        </a:ln>
                        <a:solidFill>
                          <a:srgbClr val="69A71D"/>
                        </a:solidFill>
                        <a:effectLst/>
                        <a:highlight>
                          <a:srgbClr val="E8E8E8"/>
                        </a:highlight>
                        <a:uLnTx/>
                        <a:uFillTx/>
                        <a:latin typeface="+mn-lt"/>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9A71D"/>
                          </a:solidFill>
                          <a:effectLst/>
                          <a:highlight>
                            <a:srgbClr val="E8E8E8"/>
                          </a:highlight>
                          <a:uLnTx/>
                          <a:uFillTx/>
                          <a:latin typeface="+mn-lt"/>
                          <a:ea typeface="+mn-lt"/>
                          <a:cs typeface="Calibri"/>
                        </a:rPr>
                        <a:t>Kiah Sagami</a:t>
                      </a:r>
                      <a:r>
                        <a:rPr kumimoji="0" lang="en-US" sz="1600" b="1"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Calibri"/>
                        </a:rPr>
                        <a:t>, Houston Engineering</a:t>
                      </a:r>
                      <a:endParaRPr kumimoji="0" lang="en-US" sz="1600" b="1" i="0" u="none" strike="noStrike" kern="1200" cap="none" spc="0" normalizeH="0" baseline="0" dirty="0">
                        <a:ln>
                          <a:noFill/>
                        </a:ln>
                        <a:solidFill>
                          <a:srgbClr val="003865"/>
                        </a:solidFill>
                        <a:effectLst/>
                        <a:highlight>
                          <a:srgbClr val="E8E8E8"/>
                        </a:highligh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DEM Hydro-mod Subgroup Member</a:t>
                      </a:r>
                    </a:p>
                    <a:p>
                      <a:pPr algn="l"/>
                      <a:endParaRPr lang="en-US" sz="1800" b="0" dirty="0">
                        <a:solidFill>
                          <a:srgbClr val="0038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kumimoji="0" lang="en-US" sz="1600" b="1" i="0" u="none" strike="noStrike" kern="1200" cap="none" spc="0" normalizeH="0" baseline="0" noProof="0" dirty="0">
                          <a:ln>
                            <a:noFill/>
                          </a:ln>
                          <a:solidFill>
                            <a:srgbClr val="69A71D"/>
                          </a:solidFill>
                          <a:effectLst/>
                          <a:highlight>
                            <a:srgbClr val="E8E8E8"/>
                          </a:highlight>
                          <a:uLnTx/>
                          <a:uFillTx/>
                          <a:latin typeface="+mn-lt"/>
                          <a:ea typeface="Calibri" panose="020F0502020204030204" pitchFamily="34" charset="0"/>
                          <a:cs typeface="Times New Roman"/>
                        </a:rPr>
                        <a:t>Sean Vaughn</a:t>
                      </a:r>
                      <a:r>
                        <a:rPr kumimoji="0" lang="en-US" sz="1600" b="0"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 </a:t>
                      </a:r>
                      <a:r>
                        <a:rPr kumimoji="0" lang="en-US" sz="1200" b="1"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Calibri"/>
                        </a:rPr>
                        <a:t>MNIT@DNR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DEM Hydro-mod Subgroup Liaison</a:t>
                      </a:r>
                      <a:endParaRPr kumimoji="0" lang="en-US" sz="1400" b="1" i="1" u="none" strike="noStrike" kern="1200" cap="none" spc="0" normalizeH="0" baseline="0" dirty="0">
                        <a:ln>
                          <a:noFill/>
                        </a:ln>
                        <a:solidFill>
                          <a:srgbClr val="003865"/>
                        </a:solidFill>
                        <a:effectLst/>
                        <a:highlight>
                          <a:srgbClr val="E8E8E8"/>
                        </a:highlight>
                        <a:uLnTx/>
                        <a:uFillTx/>
                        <a:latin typeface="+mn-lt"/>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b="0" dirty="0">
                        <a:solidFill>
                          <a:srgbClr val="003865"/>
                        </a:solidFill>
                        <a:highlight>
                          <a:srgbClr val="E8E8E8"/>
                        </a:highlight>
                      </a:endParaRPr>
                    </a:p>
                    <a:p>
                      <a:pPr algn="l"/>
                      <a:r>
                        <a:rPr kumimoji="0" lang="en-US" sz="1600" b="1" i="0" u="none" strike="noStrike" kern="1200" cap="none" spc="0" normalizeH="0" baseline="0" noProof="0" dirty="0">
                          <a:ln>
                            <a:noFill/>
                          </a:ln>
                          <a:solidFill>
                            <a:srgbClr val="69A71D"/>
                          </a:solidFill>
                          <a:effectLst/>
                          <a:highlight>
                            <a:srgbClr val="E8E8E8"/>
                          </a:highlight>
                          <a:uLnTx/>
                          <a:uFillTx/>
                          <a:latin typeface="+mn-lt"/>
                          <a:ea typeface="+mn-lt"/>
                          <a:cs typeface="Calibri"/>
                        </a:rPr>
                        <a:t>Sarah Porter</a:t>
                      </a:r>
                      <a:r>
                        <a:rPr kumimoji="0" lang="en-US" sz="1400" b="0"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 </a:t>
                      </a:r>
                      <a:r>
                        <a:rPr kumimoji="0" lang="en-US" sz="1200" b="1"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Calibri"/>
                        </a:rPr>
                        <a:t>USDA-ARS</a:t>
                      </a:r>
                      <a:r>
                        <a:rPr kumimoji="0" lang="en-US" sz="1400" b="0"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3865"/>
                          </a:solidFill>
                          <a:effectLst/>
                          <a:uLnTx/>
                          <a:uFillTx/>
                          <a:latin typeface="+mn-lt"/>
                          <a:ea typeface="Calibri" panose="020F0502020204030204" pitchFamily="34" charset="0"/>
                          <a:cs typeface="Times New Roman"/>
                        </a:rPr>
                        <a:t>DEM Hydro-mod Subgroup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b="0" dirty="0">
                        <a:solidFill>
                          <a:srgbClr val="003865"/>
                        </a:solidFill>
                      </a:endParaRPr>
                    </a:p>
                    <a:p>
                      <a:pPr algn="l"/>
                      <a:r>
                        <a:rPr kumimoji="0" lang="en-US" sz="1600" b="1" i="0" u="none" strike="noStrike" kern="1200" cap="none" spc="0" normalizeH="0" baseline="0" noProof="0" dirty="0">
                          <a:ln>
                            <a:noFill/>
                          </a:ln>
                          <a:solidFill>
                            <a:srgbClr val="69A71D"/>
                          </a:solidFill>
                          <a:effectLst/>
                          <a:highlight>
                            <a:srgbClr val="E8E8E8"/>
                          </a:highlight>
                          <a:uLnTx/>
                          <a:uFillTx/>
                          <a:latin typeface="+mn-lt"/>
                          <a:ea typeface="+mn-lt"/>
                          <a:cs typeface="Calibri"/>
                        </a:rPr>
                        <a:t>Jeff Knopf</a:t>
                      </a:r>
                      <a:r>
                        <a:rPr kumimoji="0" lang="en-US" sz="1400" b="0"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 </a:t>
                      </a:r>
                      <a:r>
                        <a:rPr kumimoji="0" lang="en-US" sz="1200" b="1"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Calibri"/>
                        </a:rPr>
                        <a:t>St. Mary’s University of Minnesota</a:t>
                      </a:r>
                      <a:r>
                        <a:rPr kumimoji="0" lang="en-US" sz="1400" b="0" i="0" u="none" strike="noStrike" kern="1200" cap="none" spc="0" normalizeH="0" baseline="0" noProof="0" dirty="0">
                          <a:ln>
                            <a:noFill/>
                          </a:ln>
                          <a:solidFill>
                            <a:srgbClr val="003865"/>
                          </a:solidFill>
                          <a:effectLst/>
                          <a:highlight>
                            <a:srgbClr val="E8E8E8"/>
                          </a:highlight>
                          <a:uLnTx/>
                          <a:uFillTx/>
                          <a:latin typeface="+mn-lt"/>
                          <a:ea typeface="Calibri" panose="020F0502020204030204" pitchFamily="34" charset="0"/>
                          <a:cs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3865"/>
                          </a:solidFill>
                          <a:effectLst/>
                          <a:uLnTx/>
                          <a:uFillTx/>
                          <a:latin typeface="+mn-lt"/>
                          <a:ea typeface="Calibri" panose="020F0502020204030204" pitchFamily="34" charset="0"/>
                          <a:cs typeface="Times New Roman"/>
                        </a:rPr>
                        <a:t>DEM Hydro-mod Subgroup Member</a:t>
                      </a:r>
                      <a:endParaRPr lang="en-US" sz="1050" b="0" dirty="0">
                        <a:solidFill>
                          <a:srgbClr val="003865"/>
                        </a:solidFill>
                      </a:endParaRPr>
                    </a:p>
                    <a:p>
                      <a:pPr algn="l"/>
                      <a:endParaRPr lang="en-US" sz="1600" b="0" dirty="0">
                        <a:solidFill>
                          <a:srgbClr val="0038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7303376"/>
                  </a:ext>
                </a:extLst>
              </a:tr>
              <a:tr h="241654">
                <a:tc>
                  <a:txBody>
                    <a:bodyPr/>
                    <a:lstStyle/>
                    <a:p>
                      <a:pPr algn="l"/>
                      <a:endParaRPr lang="en-US" sz="1600" b="0">
                        <a:solidFill>
                          <a:srgbClr val="0038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US" sz="1600" b="0">
                        <a:solidFill>
                          <a:srgbClr val="0038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7010223"/>
                  </a:ext>
                </a:extLst>
              </a:tr>
              <a:tr h="241654">
                <a:tc>
                  <a:txBody>
                    <a:bodyPr/>
                    <a:lstStyle/>
                    <a:p>
                      <a:pPr algn="l"/>
                      <a:endParaRPr lang="en-US" sz="1600" b="0">
                        <a:solidFill>
                          <a:srgbClr val="0038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US" sz="1600" b="0">
                        <a:solidFill>
                          <a:srgbClr val="003865"/>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6014040"/>
                  </a:ext>
                </a:extLst>
              </a:tr>
              <a:tr h="370840">
                <a:tc>
                  <a:txBody>
                    <a:bodyPr/>
                    <a:lstStyle/>
                    <a:p>
                      <a:pPr algn="l"/>
                      <a:endParaRPr lang="en-US" sz="160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5571855"/>
                  </a:ext>
                </a:extLst>
              </a:tr>
            </a:tbl>
          </a:graphicData>
        </a:graphic>
      </p:graphicFrame>
    </p:spTree>
    <p:extLst>
      <p:ext uri="{BB962C8B-B14F-4D97-AF65-F5344CB8AC3E}">
        <p14:creationId xmlns:p14="http://schemas.microsoft.com/office/powerpoint/2010/main" val="234166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erris wheel image displaying the makeup of the Geospatial Advisory Council' 3D Geomatics Committee. The Geospatial Advisory Committee serves as the base of wheel. The 3D Geomatics Committee Executive Steering Team is the wheel hub supporting key components of the team. Data acquisition, Hydr-geomorphology, Vegetation, Education, Human Infrastructure, Emergency Management, Data Governance, and Fish and Wildlife.">
            <a:extLst>
              <a:ext uri="{FF2B5EF4-FFF2-40B4-BE49-F238E27FC236}">
                <a16:creationId xmlns:a16="http://schemas.microsoft.com/office/drawing/2014/main" id="{0B60D119-9178-4626-BA0D-504B8F1C8C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35" r="1965"/>
          <a:stretch/>
        </p:blipFill>
        <p:spPr>
          <a:xfrm>
            <a:off x="3305" y="11830"/>
            <a:ext cx="6208946" cy="6540090"/>
          </a:xfrm>
          <a:prstGeom prst="rect">
            <a:avLst/>
          </a:prstGeom>
          <a:ln>
            <a:solidFill>
              <a:schemeClr val="accent1"/>
            </a:solidFill>
          </a:ln>
        </p:spPr>
      </p:pic>
      <p:sp>
        <p:nvSpPr>
          <p:cNvPr id="5" name="Content Placeholder 4">
            <a:extLst>
              <a:ext uri="{FF2B5EF4-FFF2-40B4-BE49-F238E27FC236}">
                <a16:creationId xmlns:a16="http://schemas.microsoft.com/office/drawing/2014/main" id="{402EF29D-1CB7-E281-FF5A-9202370FF8CE}"/>
              </a:ext>
            </a:extLst>
          </p:cNvPr>
          <p:cNvSpPr>
            <a:spLocks noGrp="1" noChangeAspect="1"/>
          </p:cNvSpPr>
          <p:nvPr>
            <p:ph idx="1"/>
          </p:nvPr>
        </p:nvSpPr>
        <p:spPr>
          <a:xfrm>
            <a:off x="6311606" y="1398105"/>
            <a:ext cx="5762170" cy="4718871"/>
          </a:xfrm>
        </p:spPr>
        <p:txBody>
          <a:bodyPr vert="horz" lIns="91440" tIns="45720" rIns="91440" bIns="45720" rtlCol="0" anchor="t">
            <a:noAutofit/>
          </a:bodyPr>
          <a:lstStyle/>
          <a:p>
            <a:pPr>
              <a:spcBef>
                <a:spcPts val="0"/>
              </a:spcBef>
              <a:spcAft>
                <a:spcPts val="0"/>
              </a:spcAft>
            </a:pPr>
            <a:endParaRPr lang="en-US" sz="1800">
              <a:solidFill>
                <a:srgbClr val="003865"/>
              </a:solidFill>
            </a:endParaRPr>
          </a:p>
          <a:p>
            <a:pPr marL="0" indent="0">
              <a:buNone/>
            </a:pPr>
            <a:r>
              <a:rPr lang="en-US" b="1">
                <a:solidFill>
                  <a:srgbClr val="003865"/>
                </a:solidFill>
              </a:rPr>
              <a:t>3D Geomatics Committee</a:t>
            </a:r>
          </a:p>
          <a:p>
            <a:pPr>
              <a:spcBef>
                <a:spcPts val="0"/>
              </a:spcBef>
              <a:spcAft>
                <a:spcPts val="0"/>
              </a:spcAft>
            </a:pPr>
            <a:r>
              <a:rPr lang="en-US" sz="1800">
                <a:solidFill>
                  <a:srgbClr val="003865"/>
                </a:solidFill>
              </a:rPr>
              <a:t>The </a:t>
            </a:r>
            <a:r>
              <a:rPr lang="en-US" sz="1800" b="1" i="1">
                <a:solidFill>
                  <a:srgbClr val="003865"/>
                </a:solidFill>
              </a:rPr>
              <a:t>3D Geomatics Committee </a:t>
            </a:r>
            <a:r>
              <a:rPr lang="en-US" sz="1800">
                <a:solidFill>
                  <a:srgbClr val="003865"/>
                </a:solidFill>
              </a:rPr>
              <a:t>(3DGeo) is a committee under GAC that works to identify and promote the need for planning, funding, acquisition, and management of three-dimensional geomatic data and derived products. </a:t>
            </a:r>
          </a:p>
        </p:txBody>
      </p:sp>
      <p:sp>
        <p:nvSpPr>
          <p:cNvPr id="2" name="Title 1">
            <a:extLst>
              <a:ext uri="{FF2B5EF4-FFF2-40B4-BE49-F238E27FC236}">
                <a16:creationId xmlns:a16="http://schemas.microsoft.com/office/drawing/2014/main" id="{C7322682-AB09-4FB2-8E6C-28BD57687F29}"/>
              </a:ext>
            </a:extLst>
          </p:cNvPr>
          <p:cNvSpPr>
            <a:spLocks noGrp="1"/>
          </p:cNvSpPr>
          <p:nvPr>
            <p:ph type="title"/>
          </p:nvPr>
        </p:nvSpPr>
        <p:spPr>
          <a:xfrm>
            <a:off x="6478197" y="133011"/>
            <a:ext cx="5428988" cy="1216025"/>
          </a:xfrm>
        </p:spPr>
        <p:txBody>
          <a:bodyPr/>
          <a:lstStyle/>
          <a:p>
            <a:pPr rtl="0" eaLnBrk="1" fontAlgn="auto" latinLnBrk="0" hangingPunct="1"/>
            <a:r>
              <a:rPr lang="en-US" sz="2800" b="0" i="0" kern="1200" spc="0" baseline="0">
                <a:ln>
                  <a:noFill/>
                </a:ln>
                <a:solidFill>
                  <a:srgbClr val="FFFFFF"/>
                </a:solidFill>
                <a:effectLst/>
                <a:latin typeface="Calibri" panose="020F0502020204030204" pitchFamily="34" charset="0"/>
                <a:ea typeface="+mn-ea"/>
                <a:cs typeface="+mn-cs"/>
              </a:rPr>
              <a:t>Geospatial Advisory Council (GAC)  </a:t>
            </a:r>
            <a:r>
              <a:rPr lang="en-US" sz="2800" b="1" i="0" kern="1200" spc="0" baseline="0">
                <a:ln>
                  <a:noFill/>
                </a:ln>
                <a:solidFill>
                  <a:srgbClr val="FFC000"/>
                </a:solidFill>
                <a:effectLst/>
                <a:latin typeface="Calibri" panose="020F0502020204030204" pitchFamily="34" charset="0"/>
                <a:ea typeface="+mn-ea"/>
                <a:cs typeface="+mn-cs"/>
              </a:rPr>
              <a:t>3D Geomatics Committee</a:t>
            </a:r>
            <a:endParaRPr lang="en-US">
              <a:effectLst/>
            </a:endParaRPr>
          </a:p>
          <a:p>
            <a:endParaRPr lang="en-US"/>
          </a:p>
        </p:txBody>
      </p:sp>
    </p:spTree>
    <p:extLst>
      <p:ext uri="{BB962C8B-B14F-4D97-AF65-F5344CB8AC3E}">
        <p14:creationId xmlns:p14="http://schemas.microsoft.com/office/powerpoint/2010/main" val="74927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956645"/>
          </a:xfrm>
        </p:spPr>
        <p:txBody>
          <a:bodyPr vert="horz" lIns="91440" tIns="45720" rIns="91440" bIns="45720" rtlCol="0" anchor="t">
            <a:normAutofit fontScale="62500" lnSpcReduction="20000"/>
          </a:bodyPr>
          <a:lstStyle/>
          <a:p>
            <a:pPr>
              <a:lnSpc>
                <a:spcPct val="120000"/>
              </a:lnSpc>
              <a:spcBef>
                <a:spcPts val="0"/>
              </a:spcBef>
              <a:spcAft>
                <a:spcPts val="0"/>
              </a:spcAft>
            </a:pPr>
            <a:endParaRPr lang="en-US" dirty="0">
              <a:cs typeface="Calibri"/>
            </a:endParaRPr>
          </a:p>
          <a:p>
            <a:pPr>
              <a:lnSpc>
                <a:spcPct val="120000"/>
              </a:lnSpc>
              <a:spcBef>
                <a:spcPts val="0"/>
              </a:spcBef>
              <a:spcAft>
                <a:spcPts val="0"/>
              </a:spcAft>
            </a:pPr>
            <a:r>
              <a:rPr lang="en-US" dirty="0">
                <a:ea typeface="+mn-lt"/>
                <a:cs typeface="+mn-lt"/>
              </a:rPr>
              <a:t>City, Greater Minnesota </a:t>
            </a:r>
            <a:endParaRPr lang="en-US" dirty="0">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dirty="0">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Mitch Bergeson, U.S. Geological Survey</a:t>
            </a: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vacant</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Business</a:t>
            </a:r>
            <a:endParaRPr lang="en-US" sz="1600" dirty="0"/>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a:ea typeface="+mn-lt"/>
                <a:cs typeface="+mn-lt"/>
              </a:rPr>
              <a:t>K-12 Education</a:t>
            </a:r>
          </a:p>
          <a:p>
            <a:pPr marL="742950" lvl="1" indent="-285750">
              <a:buFont typeface="Arial"/>
              <a:buChar char="•"/>
            </a:pPr>
            <a:r>
              <a:rPr lang="en-US" sz="1300" dirty="0">
                <a:ea typeface="+mn-lt"/>
                <a:cs typeface="+mn-lt"/>
              </a:rPr>
              <a:t>Shanna Crosson, U-Spatial / UMN Twin Cities</a:t>
            </a:r>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dirty="0">
              <a:cs typeface="Calibri"/>
            </a:endParaRPr>
          </a:p>
          <a:p>
            <a:pPr marL="742950" lvl="1" indent="-285750">
              <a:buFont typeface="Arial"/>
              <a:buChar char="•"/>
            </a:pPr>
            <a:r>
              <a:rPr lang="en-US" sz="1300" dirty="0">
                <a:ea typeface="+mn-lt"/>
                <a:cs typeface="+mn-lt"/>
              </a:rPr>
              <a:t>Heather Albrecht, Hennepin County</a:t>
            </a:r>
            <a:endParaRPr lang="en-US" sz="1300" dirty="0">
              <a:cs typeface="Calibri"/>
            </a:endParaRPr>
          </a:p>
          <a:p>
            <a:pPr marL="742950" lvl="1" indent="-285750">
              <a:buFont typeface="Arial"/>
              <a:buChar char="•"/>
            </a:pPr>
            <a:endParaRPr lang="en-US" sz="1300" dirty="0"/>
          </a:p>
          <a:p>
            <a:pPr marL="285750" indent="-285750">
              <a:buFont typeface="Arial"/>
              <a:buChar char="•"/>
            </a:pPr>
            <a:endParaRPr lang="en-US" sz="1600" dirty="0">
              <a:cs typeface="Calibri"/>
            </a:endParaRPr>
          </a:p>
          <a:p>
            <a:pPr algn="l"/>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60"/>
            <a:ext cx="10515600" cy="914400"/>
          </a:xfrm>
        </p:spPr>
        <p:txBody>
          <a:bodyPr/>
          <a:lstStyle/>
          <a:p>
            <a:r>
              <a:rPr lang="en-US" dirty="0"/>
              <a:t>3D Geomatics Organizational Chart</a:t>
            </a:r>
          </a:p>
        </p:txBody>
      </p:sp>
      <p:pic>
        <p:nvPicPr>
          <p:cNvPr id="4" name="Picture 3">
            <a:extLst>
              <a:ext uri="{FF2B5EF4-FFF2-40B4-BE49-F238E27FC236}">
                <a16:creationId xmlns:a16="http://schemas.microsoft.com/office/drawing/2014/main" id="{38277C9D-FF12-426A-BD55-17100062BFE6}"/>
              </a:ext>
            </a:extLst>
          </p:cNvPr>
          <p:cNvPicPr>
            <a:picLocks noChangeAspect="1"/>
          </p:cNvPicPr>
          <p:nvPr/>
        </p:nvPicPr>
        <p:blipFill>
          <a:blip r:embed="rId3"/>
          <a:stretch>
            <a:fillRect/>
          </a:stretch>
        </p:blipFill>
        <p:spPr>
          <a:xfrm>
            <a:off x="1221893" y="969818"/>
            <a:ext cx="9748213" cy="5888182"/>
          </a:xfrm>
          <a:prstGeom prst="rect">
            <a:avLst/>
          </a:prstGeom>
        </p:spPr>
      </p:pic>
    </p:spTree>
    <p:extLst>
      <p:ext uri="{BB962C8B-B14F-4D97-AF65-F5344CB8AC3E}">
        <p14:creationId xmlns:p14="http://schemas.microsoft.com/office/powerpoint/2010/main" val="3804784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Digital Elevation Model (DEM) HYDRO-MODIFICATION </a:t>
            </a:r>
          </a:p>
        </p:txBody>
      </p:sp>
      <p:sp>
        <p:nvSpPr>
          <p:cNvPr id="4" name="Title 1">
            <a:extLst>
              <a:ext uri="{FF2B5EF4-FFF2-40B4-BE49-F238E27FC236}">
                <a16:creationId xmlns:a16="http://schemas.microsoft.com/office/drawing/2014/main" id="{21B6CE8C-56F1-411C-99B4-A8EC125B3F16}"/>
              </a:ext>
            </a:extLst>
          </p:cNvPr>
          <p:cNvSpPr txBox="1">
            <a:spLocks/>
          </p:cNvSpPr>
          <p:nvPr/>
        </p:nvSpPr>
        <p:spPr>
          <a:xfrm>
            <a:off x="0" y="3620674"/>
            <a:ext cx="12192000" cy="712788"/>
          </a:xfrm>
          <a:prstGeom prst="rect">
            <a:avLst/>
          </a:prstGeom>
          <a:solidFill>
            <a:srgbClr val="003865"/>
          </a:solidFill>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a:ea typeface="+mj-ea"/>
                <a:cs typeface="+mj-cs"/>
              </a:rPr>
              <a:t> </a:t>
            </a:r>
            <a:endParaRPr kumimoji="0" lang="en-US" sz="3600" b="0" i="0" u="none" strike="noStrike" kern="1200" cap="none" spc="0" normalizeH="0" baseline="0" noProof="0">
              <a:ln>
                <a:noFill/>
              </a:ln>
              <a:solidFill>
                <a:srgbClr val="FFFFFF"/>
              </a:solidFill>
              <a:effectLst/>
              <a:uLnTx/>
              <a:uFillTx/>
              <a:latin typeface="Arial Narrow" panose="020B0606020202030204" pitchFamily="34" charset="0"/>
              <a:ea typeface="+mj-ea"/>
              <a:cs typeface="+mj-cs"/>
            </a:endParaRPr>
          </a:p>
        </p:txBody>
      </p:sp>
      <p:pic>
        <p:nvPicPr>
          <p:cNvPr id="5" name="Picture Placeholder 10">
            <a:extLst>
              <a:ext uri="{FF2B5EF4-FFF2-40B4-BE49-F238E27FC236}">
                <a16:creationId xmlns:a16="http://schemas.microsoft.com/office/drawing/2014/main" id="{75EA3FBE-02AE-4154-8D6C-6A91C388D24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321973"/>
            <a:ext cx="12192000" cy="2298700"/>
          </a:xfrm>
          <a:prstGeom prst="rect">
            <a:avLst/>
          </a:prstGeom>
        </p:spPr>
      </p:pic>
      <p:sp>
        <p:nvSpPr>
          <p:cNvPr id="3" name="TextBox 2">
            <a:extLst>
              <a:ext uri="{FF2B5EF4-FFF2-40B4-BE49-F238E27FC236}">
                <a16:creationId xmlns:a16="http://schemas.microsoft.com/office/drawing/2014/main" id="{C0777F24-15BC-432F-8B20-0E1D40D4CFCE}"/>
              </a:ext>
            </a:extLst>
          </p:cNvPr>
          <p:cNvSpPr txBox="1"/>
          <p:nvPr/>
        </p:nvSpPr>
        <p:spPr>
          <a:xfrm>
            <a:off x="2242983" y="3746235"/>
            <a:ext cx="71997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Note:</a:t>
            </a:r>
            <a:r>
              <a:rPr kumimoji="0" lang="en-US" sz="2400" b="0" i="0" u="none" strike="noStrike" kern="1200" cap="none" spc="0" normalizeH="0" baseline="0" noProof="0">
                <a:ln>
                  <a:noFill/>
                </a:ln>
                <a:solidFill>
                  <a:srgbClr val="FFFFFF"/>
                </a:solidFill>
                <a:effectLst/>
                <a:uLnTx/>
                <a:uFillTx/>
                <a:latin typeface="Calibri"/>
                <a:ea typeface="+mn-ea"/>
                <a:cs typeface="+mn-cs"/>
              </a:rPr>
              <a:t>        DEM </a:t>
            </a:r>
            <a:r>
              <a:rPr kumimoji="0" lang="en-US" sz="2400" b="1" i="0" u="none" strike="noStrike" kern="1200" cap="none" spc="0" normalizeH="0" baseline="0" noProof="0">
                <a:ln>
                  <a:noFill/>
                </a:ln>
                <a:solidFill>
                  <a:srgbClr val="78BE21"/>
                </a:solidFill>
                <a:effectLst/>
                <a:uLnTx/>
                <a:uFillTx/>
                <a:latin typeface="Calibri"/>
                <a:ea typeface="+mn-ea"/>
                <a:cs typeface="+mn-cs"/>
              </a:rPr>
              <a:t>Hydro-modification</a:t>
            </a:r>
            <a:r>
              <a:rPr kumimoji="0" lang="en-US" sz="2400" b="0" i="0" u="none" strike="noStrike" kern="1200" cap="none" spc="0" normalizeH="0" baseline="0" noProof="0">
                <a:ln>
                  <a:noFill/>
                </a:ln>
                <a:solidFill>
                  <a:srgbClr val="003865"/>
                </a:solidFill>
                <a:effectLst/>
                <a:uLnTx/>
                <a:uFillTx/>
                <a:latin typeface="Calibri"/>
                <a:ea typeface="+mn-ea"/>
                <a:cs typeface="+mn-cs"/>
              </a:rPr>
              <a:t> </a:t>
            </a:r>
            <a:r>
              <a:rPr kumimoji="0" lang="en-US" sz="2400" b="0" i="0" u="none" strike="noStrike" kern="1200" cap="none" spc="0" normalizeH="0" baseline="0" noProof="0">
                <a:ln>
                  <a:noFill/>
                </a:ln>
                <a:solidFill>
                  <a:srgbClr val="FFFFFF"/>
                </a:solidFill>
                <a:effectLst/>
                <a:uLnTx/>
                <a:uFillTx/>
                <a:latin typeface="Calibri"/>
                <a:ea typeface="+mn-ea"/>
                <a:cs typeface="+mn-cs"/>
              </a:rPr>
              <a:t>= DEM </a:t>
            </a:r>
            <a:r>
              <a:rPr kumimoji="0" lang="en-US" sz="2400" b="1" i="0" u="none" strike="noStrike" kern="1200" cap="none" spc="0" normalizeH="0" baseline="0" noProof="0">
                <a:ln>
                  <a:noFill/>
                </a:ln>
                <a:solidFill>
                  <a:srgbClr val="78BE21"/>
                </a:solidFill>
                <a:effectLst/>
                <a:uLnTx/>
                <a:uFillTx/>
                <a:latin typeface="Calibri"/>
                <a:ea typeface="+mn-ea"/>
                <a:cs typeface="+mn-cs"/>
              </a:rPr>
              <a:t>Conditioning</a:t>
            </a:r>
          </a:p>
        </p:txBody>
      </p:sp>
      <p:sp>
        <p:nvSpPr>
          <p:cNvPr id="6" name="TextBox 5">
            <a:extLst>
              <a:ext uri="{FF2B5EF4-FFF2-40B4-BE49-F238E27FC236}">
                <a16:creationId xmlns:a16="http://schemas.microsoft.com/office/drawing/2014/main" id="{8230D939-F688-4DD0-B604-C304A6A2727F}"/>
              </a:ext>
            </a:extLst>
          </p:cNvPr>
          <p:cNvSpPr txBox="1"/>
          <p:nvPr/>
        </p:nvSpPr>
        <p:spPr>
          <a:xfrm>
            <a:off x="346549" y="5152272"/>
            <a:ext cx="116586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DEM Hydro-modification:  </a:t>
            </a:r>
            <a:r>
              <a:rPr kumimoji="0" lang="en-US" sz="2400" b="0" i="0" u="none" strike="noStrike" kern="1200" cap="none" spc="0" normalizeH="0" baseline="0" noProof="0" dirty="0">
                <a:ln>
                  <a:noFill/>
                </a:ln>
                <a:solidFill>
                  <a:srgbClr val="003865"/>
                </a:solidFill>
                <a:effectLst/>
                <a:uLnTx/>
                <a:uFillTx/>
                <a:latin typeface="Calibri"/>
                <a:ea typeface="+mn-ea"/>
                <a:cs typeface="+mn-cs"/>
              </a:rPr>
              <a:t>is a digital depression examination process that uses terrain analysis tools in a geographic information system (GIS) to modify lidar-derived, raster-cell elevation values (Z-values) in digital elevation models (DEM) resulting in a hydro-modified DEM (</a:t>
            </a:r>
            <a:r>
              <a:rPr kumimoji="0" lang="en-US" sz="2400" b="0" i="0" u="none" strike="noStrike" kern="1200" cap="none" spc="0" normalizeH="0" baseline="0" noProof="0" dirty="0" err="1">
                <a:ln>
                  <a:noFill/>
                </a:ln>
                <a:solidFill>
                  <a:srgbClr val="003865"/>
                </a:solidFill>
                <a:effectLst/>
                <a:uLnTx/>
                <a:uFillTx/>
                <a:latin typeface="Calibri"/>
                <a:ea typeface="+mn-ea"/>
                <a:cs typeface="+mn-cs"/>
              </a:rPr>
              <a:t>hDEM</a:t>
            </a:r>
            <a:r>
              <a:rPr kumimoji="0" lang="en-US" sz="2400" b="0" i="0" u="none" strike="noStrike" kern="1200" cap="none" spc="0" normalizeH="0" baseline="0" noProof="0" dirty="0">
                <a:ln>
                  <a:noFill/>
                </a:ln>
                <a:solidFill>
                  <a:srgbClr val="003865"/>
                </a:solidFill>
                <a:effectLst/>
                <a:uLnTx/>
                <a:uFillTx/>
                <a:latin typeface="Calibri"/>
                <a:ea typeface="+mn-ea"/>
                <a:cs typeface="+mn-cs"/>
              </a:rPr>
              <a:t>). </a:t>
            </a:r>
          </a:p>
        </p:txBody>
      </p:sp>
      <p:sp>
        <p:nvSpPr>
          <p:cNvPr id="8" name="TextBox 7">
            <a:extLst>
              <a:ext uri="{FF2B5EF4-FFF2-40B4-BE49-F238E27FC236}">
                <a16:creationId xmlns:a16="http://schemas.microsoft.com/office/drawing/2014/main" id="{8AD720E1-FF87-0AA7-CE3A-6253B1E6F18D}"/>
              </a:ext>
            </a:extLst>
          </p:cNvPr>
          <p:cNvSpPr txBox="1"/>
          <p:nvPr/>
        </p:nvSpPr>
        <p:spPr>
          <a:xfrm>
            <a:off x="517237" y="4558201"/>
            <a:ext cx="110282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65"/>
                </a:solidFill>
                <a:effectLst/>
                <a:uLnTx/>
                <a:uFillTx/>
                <a:latin typeface="Calibri"/>
                <a:ea typeface="+mn-ea"/>
                <a:cs typeface="+mn-cs"/>
              </a:rPr>
              <a:t>DEM HYDRO-MODIFICATION  - IS -  DIGITAL DAM REMOVAL</a:t>
            </a:r>
          </a:p>
        </p:txBody>
      </p:sp>
    </p:spTree>
    <p:extLst>
      <p:ext uri="{BB962C8B-B14F-4D97-AF65-F5344CB8AC3E}">
        <p14:creationId xmlns:p14="http://schemas.microsoft.com/office/powerpoint/2010/main" val="32072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a:t>
            </a:r>
          </a:p>
        </p:txBody>
      </p:sp>
      <p:sp>
        <p:nvSpPr>
          <p:cNvPr id="8" name="Content Placeholder 2"/>
          <p:cNvSpPr txBox="1">
            <a:spLocks/>
          </p:cNvSpPr>
          <p:nvPr/>
        </p:nvSpPr>
        <p:spPr>
          <a:xfrm>
            <a:off x="2316480" y="5098472"/>
            <a:ext cx="9037320" cy="845127"/>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8325" marR="0" lvl="0" indent="-568325" algn="r" defTabSz="914400" rtl="0" eaLnBrk="1" fontAlgn="auto" latinLnBrk="0" hangingPunct="1">
              <a:lnSpc>
                <a:spcPct val="100000"/>
              </a:lnSpc>
              <a:spcBef>
                <a:spcPts val="1000"/>
              </a:spcBef>
              <a:spcAft>
                <a:spcPts val="1000"/>
              </a:spcAft>
              <a:buClr>
                <a:srgbClr val="003865"/>
              </a:buClr>
              <a:buSzPct val="80000"/>
              <a:buFont typeface="Wingdings" panose="05000000000000000000" pitchFamily="2" charset="2"/>
              <a:buChar char="Ø"/>
              <a:tabLst/>
              <a:defRPr/>
            </a:pPr>
            <a:r>
              <a:rPr kumimoji="0" lang="en-US" sz="40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DEM Hydro-modification Subgroup</a:t>
            </a:r>
          </a:p>
          <a:p>
            <a:pPr marL="0" marR="0" lvl="0" indent="0" algn="r"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3600" b="0" i="0" u="none" strike="noStrike" kern="1200" cap="none" spc="190" normalizeH="0" baseline="0" noProof="0">
                <a:ln>
                  <a:noFill/>
                </a:ln>
                <a:solidFill>
                  <a:srgbClr val="78BE21"/>
                </a:solidFill>
                <a:effectLst>
                  <a:outerShdw blurRad="38100" dist="38100" dir="2700000" algn="tl">
                    <a:srgbClr val="000000">
                      <a:alpha val="43137"/>
                    </a:srgbClr>
                  </a:outerShdw>
                </a:effectLst>
                <a:uLnTx/>
                <a:uFillTx/>
                <a:latin typeface="Arial Narrow" panose="020B0606020202030204" pitchFamily="34" charset="0"/>
                <a:ea typeface="+mn-ea"/>
                <a:cs typeface="+mn-cs"/>
              </a:rPr>
              <a:t>  </a:t>
            </a:r>
          </a:p>
        </p:txBody>
      </p:sp>
    </p:spTree>
    <p:extLst>
      <p:ext uri="{BB962C8B-B14F-4D97-AF65-F5344CB8AC3E}">
        <p14:creationId xmlns:p14="http://schemas.microsoft.com/office/powerpoint/2010/main" val="3369797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p:cNvSpPr>
            <a:spLocks noGrp="1"/>
          </p:cNvSpPr>
          <p:nvPr>
            <p:ph type="title"/>
          </p:nvPr>
        </p:nvSpPr>
        <p:spPr/>
        <p:txBody>
          <a:bodyPr>
            <a:normAutofit/>
          </a:bodyPr>
          <a:lstStyle/>
          <a:p>
            <a:r>
              <a:rPr lang="en-US" sz="2200" b="1"/>
              <a:t>3D-Geomatics </a:t>
            </a:r>
            <a:r>
              <a:rPr lang="en-US" sz="2200" b="1">
                <a:sym typeface="Wingdings" panose="05000000000000000000" pitchFamily="2" charset="2"/>
              </a:rPr>
              <a:t></a:t>
            </a:r>
            <a:r>
              <a:rPr lang="en-US" sz="2200" b="1"/>
              <a:t> Hydro Workgroup </a:t>
            </a:r>
            <a:r>
              <a:rPr lang="en-US" sz="2200" b="1">
                <a:sym typeface="Wingdings" panose="05000000000000000000" pitchFamily="2" charset="2"/>
              </a:rPr>
              <a:t> </a:t>
            </a:r>
            <a:r>
              <a:rPr lang="en-US" sz="2800" b="1"/>
              <a:t>DEM Hydro-modification Subgroup</a:t>
            </a:r>
            <a:endParaRPr lang="en-US" b="1"/>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7222" y="1825625"/>
            <a:ext cx="5460699" cy="4271905"/>
          </a:xfrm>
          <a:prstGeom prst="rect">
            <a:avLst/>
          </a:prstGeom>
          <a:effectLst>
            <a:glow rad="254000">
              <a:schemeClr val="accent1">
                <a:alpha val="40000"/>
              </a:schemeClr>
            </a:glow>
            <a:softEdge rad="0"/>
          </a:effectLst>
        </p:spPr>
      </p:pic>
      <p:sp>
        <p:nvSpPr>
          <p:cNvPr id="5" name="Text Placeholder 1">
            <a:extLst>
              <a:ext uri="{FF2B5EF4-FFF2-40B4-BE49-F238E27FC236}">
                <a16:creationId xmlns:a16="http://schemas.microsoft.com/office/drawing/2014/main" id="{B8B498F1-07B1-4F5F-88E9-7BA20EBA2CF4}"/>
              </a:ext>
            </a:extLst>
          </p:cNvPr>
          <p:cNvSpPr txBox="1">
            <a:spLocks/>
          </p:cNvSpPr>
          <p:nvPr/>
        </p:nvSpPr>
        <p:spPr>
          <a:xfrm>
            <a:off x="383458" y="1514168"/>
            <a:ext cx="6361471" cy="5191432"/>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700" b="1" i="0" u="none" strike="noStrike" kern="1200" cap="none" spc="0" normalizeH="0" baseline="0" noProof="0">
                <a:ln>
                  <a:noFill/>
                </a:ln>
                <a:solidFill>
                  <a:srgbClr val="003865"/>
                </a:solidFill>
                <a:effectLst/>
                <a:uLnTx/>
                <a:uFillTx/>
                <a:latin typeface="Calibri"/>
                <a:ea typeface="+mn-ea"/>
                <a:cs typeface="+mn-cs"/>
              </a:rPr>
              <a:t>Mission:</a:t>
            </a:r>
            <a:r>
              <a:rPr kumimoji="0" lang="en-US" sz="2700" b="0" i="0" u="none" strike="noStrike" kern="1200" cap="none" spc="0" normalizeH="0" baseline="0" noProof="0">
                <a:ln>
                  <a:noFill/>
                </a:ln>
                <a:solidFill>
                  <a:srgbClr val="003865"/>
                </a:solidFill>
                <a:effectLst/>
                <a:uLnTx/>
                <a:uFillTx/>
                <a:latin typeface="Calibri"/>
                <a:ea typeface="+mn-ea"/>
                <a:cs typeface="+mn-cs"/>
              </a:rPr>
              <a:t>  </a:t>
            </a: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0" i="0" u="none" strike="noStrike" kern="1200" cap="none" spc="120" normalizeH="0" baseline="0" noProof="0">
                <a:ln>
                  <a:noFill/>
                </a:ln>
                <a:solidFill>
                  <a:srgbClr val="003865"/>
                </a:solidFill>
                <a:effectLst/>
                <a:uLnTx/>
                <a:uFillTx/>
                <a:latin typeface="Calibri"/>
                <a:ea typeface="+mn-ea"/>
                <a:cs typeface="+mn-cs"/>
              </a:rPr>
              <a:t>Dedicated to developing the foundation for single, </a:t>
            </a:r>
            <a:r>
              <a:rPr kumimoji="0" lang="en-US" sz="2400" b="1" i="0" u="none" strike="noStrike" kern="1200" cap="none" spc="120" normalizeH="0" baseline="0" noProof="0">
                <a:ln>
                  <a:noFill/>
                </a:ln>
                <a:solidFill>
                  <a:srgbClr val="78BE21"/>
                </a:solidFill>
                <a:effectLst/>
                <a:uLnTx/>
                <a:uFillTx/>
                <a:latin typeface="Calibri"/>
                <a:ea typeface="+mn-ea"/>
                <a:cs typeface="+mn-cs"/>
              </a:rPr>
              <a:t>authoritative</a:t>
            </a:r>
            <a:r>
              <a:rPr kumimoji="0" lang="en-US" sz="2400" b="0" i="0" u="none" strike="noStrike" kern="1200" cap="none" spc="120" normalizeH="0" baseline="0" noProof="0">
                <a:ln>
                  <a:noFill/>
                </a:ln>
                <a:solidFill>
                  <a:srgbClr val="003865"/>
                </a:solidFill>
                <a:effectLst/>
                <a:uLnTx/>
                <a:uFillTx/>
                <a:latin typeface="Calibri"/>
                <a:ea typeface="+mn-ea"/>
                <a:cs typeface="+mn-cs"/>
              </a:rPr>
              <a:t>, digital dam </a:t>
            </a:r>
            <a:r>
              <a:rPr kumimoji="0" lang="en-US" sz="2400" b="1" i="0" u="none" strike="noStrike" kern="1200" cap="none" spc="120" normalizeH="0" baseline="0" noProof="0">
                <a:ln>
                  <a:noFill/>
                </a:ln>
                <a:solidFill>
                  <a:srgbClr val="78BE21"/>
                </a:solidFill>
                <a:effectLst/>
                <a:uLnTx/>
                <a:uFillTx/>
                <a:latin typeface="Calibri"/>
                <a:ea typeface="+mn-ea"/>
                <a:cs typeface="+mn-cs"/>
              </a:rPr>
              <a:t>breachline</a:t>
            </a:r>
            <a:r>
              <a:rPr kumimoji="0" lang="en-US" sz="2400" b="0" i="0" u="none" strike="noStrike" kern="1200" cap="none" spc="120" normalizeH="0" baseline="0" noProof="0">
                <a:ln>
                  <a:noFill/>
                </a:ln>
                <a:solidFill>
                  <a:srgbClr val="003865"/>
                </a:solidFill>
                <a:effectLst/>
                <a:uLnTx/>
                <a:uFillTx/>
                <a:latin typeface="Calibri"/>
                <a:ea typeface="+mn-ea"/>
                <a:cs typeface="+mn-cs"/>
              </a:rPr>
              <a:t> and </a:t>
            </a:r>
            <a:r>
              <a:rPr kumimoji="0" lang="en-US" sz="2400" b="1" i="0" u="none" strike="noStrike" kern="1200" cap="none" spc="120" normalizeH="0" baseline="0" noProof="0">
                <a:ln>
                  <a:noFill/>
                </a:ln>
                <a:solidFill>
                  <a:srgbClr val="78BE21"/>
                </a:solidFill>
                <a:effectLst/>
                <a:uLnTx/>
                <a:uFillTx/>
                <a:latin typeface="Calibri"/>
                <a:ea typeface="+mn-ea"/>
                <a:cs typeface="+mn-cs"/>
              </a:rPr>
              <a:t>hDEM datasets </a:t>
            </a:r>
            <a:r>
              <a:rPr kumimoji="0" lang="en-US" sz="2400" b="0" i="0" u="none" strike="noStrike" kern="1200" cap="none" spc="120" normalizeH="0" baseline="0" noProof="0">
                <a:ln>
                  <a:noFill/>
                </a:ln>
                <a:solidFill>
                  <a:srgbClr val="003865"/>
                </a:solidFill>
                <a:effectLst/>
                <a:uLnTx/>
                <a:uFillTx/>
                <a:latin typeface="Calibri"/>
                <a:ea typeface="+mn-ea"/>
                <a:cs typeface="+mn-cs"/>
              </a:rPr>
              <a:t>for Minnesota utilizing standards and methodology developed through collaboration with breachline </a:t>
            </a:r>
            <a:r>
              <a:rPr kumimoji="0" lang="en-US" sz="2400" b="1" i="0" u="none" strike="noStrike" kern="1200" cap="none" spc="120" normalizeH="0" baseline="0" noProof="0">
                <a:ln>
                  <a:noFill/>
                </a:ln>
                <a:solidFill>
                  <a:srgbClr val="78BE21"/>
                </a:solidFill>
                <a:effectLst/>
                <a:uLnTx/>
                <a:uFillTx/>
                <a:latin typeface="Calibri"/>
                <a:ea typeface="+mn-ea"/>
                <a:cs typeface="+mn-cs"/>
              </a:rPr>
              <a:t>subject matter experts</a:t>
            </a:r>
            <a:endParaRPr kumimoji="0" lang="en-US" sz="2400" b="1" i="0" u="none" strike="noStrike" kern="1200" cap="none" spc="120" normalizeH="0" baseline="0" noProof="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000" b="1" i="0" u="none" strike="noStrike" kern="1200" cap="none" spc="120" normalizeH="0" baseline="0" noProof="0">
                <a:ln>
                  <a:noFill/>
                </a:ln>
                <a:solidFill>
                  <a:srgbClr val="003865"/>
                </a:solidFill>
                <a:effectLst/>
                <a:uLnTx/>
                <a:uFillTx/>
                <a:latin typeface="Calibri"/>
                <a:ea typeface="+mn-ea"/>
                <a:cs typeface="+mn-cs"/>
              </a:rPr>
              <a:t> </a:t>
            </a:r>
            <a:r>
              <a:rPr kumimoji="0" lang="en-US" sz="2700" b="1" i="0" u="none" strike="noStrike" kern="1200" cap="none" spc="120" normalizeH="0" baseline="0" noProof="0">
                <a:ln>
                  <a:noFill/>
                </a:ln>
                <a:solidFill>
                  <a:srgbClr val="003865"/>
                </a:solidFill>
                <a:effectLst/>
                <a:uLnTx/>
                <a:uFillTx/>
                <a:latin typeface="Calibri"/>
                <a:ea typeface="+mn-ea"/>
                <a:cs typeface="+mn-cs"/>
              </a:rPr>
              <a:t>Workgroup</a:t>
            </a:r>
          </a:p>
          <a:p>
            <a:pPr marL="228600" marR="0" lvl="0" indent="-228600" algn="l" defTabSz="914400" rtl="0" eaLnBrk="1" fontAlgn="auto" latinLnBrk="0" hangingPunct="1">
              <a:lnSpc>
                <a:spcPct val="100000"/>
              </a:lnSpc>
              <a:spcBef>
                <a:spcPts val="1000"/>
              </a:spcBef>
              <a:spcAft>
                <a:spcPts val="1000"/>
              </a:spcAft>
              <a:buClr>
                <a:srgbClr val="003865"/>
              </a:buClr>
              <a:buSzTx/>
              <a:buFont typeface="Wingdings" panose="05000000000000000000" pitchFamily="2" charset="2"/>
              <a:buChar char="§"/>
              <a:tabLst/>
              <a:defRPr/>
            </a:pPr>
            <a:r>
              <a:rPr kumimoji="0" lang="en-US" sz="2000" b="0" i="0" u="none" strike="noStrike" kern="1200" cap="none" spc="120" normalizeH="0" baseline="0" noProof="0">
                <a:ln>
                  <a:noFill/>
                </a:ln>
                <a:solidFill>
                  <a:srgbClr val="003865"/>
                </a:solidFill>
                <a:effectLst/>
                <a:uLnTx/>
                <a:uFillTx/>
                <a:latin typeface="Calibri"/>
                <a:ea typeface="+mn-ea"/>
                <a:cs typeface="+mn-cs"/>
              </a:rPr>
              <a:t>Co-chairs</a:t>
            </a:r>
          </a:p>
          <a:p>
            <a:pPr marL="685800" marR="0" lvl="1"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1900" b="1" i="0" u="none" strike="noStrike" kern="1200" cap="none" spc="120" normalizeH="0" baseline="0" noProof="0">
                <a:ln>
                  <a:noFill/>
                </a:ln>
                <a:solidFill>
                  <a:srgbClr val="69A71D"/>
                </a:solidFill>
                <a:effectLst/>
                <a:uLnTx/>
                <a:uFillTx/>
                <a:latin typeface="Calibri"/>
                <a:ea typeface="+mn-ea"/>
                <a:cs typeface="+mn-cs"/>
              </a:rPr>
              <a:t>Rick Moore</a:t>
            </a:r>
            <a:endParaRPr kumimoji="0" lang="en-US" sz="1900" b="0" i="0" u="none" strike="noStrike" kern="1200" cap="none" spc="120" normalizeH="0" baseline="0" noProof="0">
              <a:ln>
                <a:noFill/>
              </a:ln>
              <a:solidFill>
                <a:srgbClr val="003865"/>
              </a:solidFill>
              <a:effectLst/>
              <a:uLnTx/>
              <a:uFillTx/>
              <a:latin typeface="Calibri"/>
              <a:ea typeface="+mn-ea"/>
              <a:cs typeface="+mn-cs"/>
            </a:endParaRPr>
          </a:p>
          <a:p>
            <a:pPr marL="228600" marR="0" lvl="1" indent="-228600" algn="l" defTabSz="914400" rtl="0" eaLnBrk="1" fontAlgn="auto" latinLnBrk="0" hangingPunct="1">
              <a:lnSpc>
                <a:spcPct val="100000"/>
              </a:lnSpc>
              <a:spcBef>
                <a:spcPts val="500"/>
              </a:spcBef>
              <a:spcAft>
                <a:spcPts val="1000"/>
              </a:spcAft>
              <a:buClr>
                <a:srgbClr val="003865"/>
              </a:buClr>
              <a:buSzTx/>
              <a:buFont typeface="Wingdings" panose="05000000000000000000" pitchFamily="2" charset="2"/>
              <a:buChar char="§"/>
              <a:tabLst/>
              <a:defRPr/>
            </a:pPr>
            <a:r>
              <a:rPr kumimoji="0" lang="en-US" sz="2000" b="0" i="0" u="none" strike="noStrike" kern="1200" cap="none" spc="120" normalizeH="0" baseline="0" noProof="0">
                <a:ln>
                  <a:noFill/>
                </a:ln>
                <a:solidFill>
                  <a:srgbClr val="003865"/>
                </a:solidFill>
                <a:effectLst/>
                <a:uLnTx/>
                <a:uFillTx/>
                <a:latin typeface="Calibri"/>
                <a:ea typeface="+mn-ea"/>
                <a:cs typeface="+mn-cs"/>
              </a:rPr>
              <a:t>Liaison</a:t>
            </a:r>
          </a:p>
          <a:p>
            <a:pPr marL="685800" marR="0" lvl="2" indent="-228600" algn="l" defTabSz="914400" rtl="0" eaLnBrk="1" fontAlgn="auto" latinLnBrk="0" hangingPunct="1">
              <a:lnSpc>
                <a:spcPct val="100000"/>
              </a:lnSpc>
              <a:spcBef>
                <a:spcPts val="500"/>
              </a:spcBef>
              <a:spcAft>
                <a:spcPts val="1000"/>
              </a:spcAft>
              <a:buClr>
                <a:srgbClr val="003865"/>
              </a:buClr>
              <a:buSzTx/>
              <a:buFont typeface="Arial" panose="020B0604020202020204" pitchFamily="34" charset="0"/>
              <a:buChar char="•"/>
              <a:tabLst/>
              <a:defRPr/>
            </a:pPr>
            <a:r>
              <a:rPr kumimoji="0" lang="en-US" sz="1900" b="1" i="0" u="none" strike="noStrike" kern="1200" cap="none" spc="120" normalizeH="0" baseline="0" noProof="0">
                <a:ln>
                  <a:noFill/>
                </a:ln>
                <a:solidFill>
                  <a:srgbClr val="69A71D"/>
                </a:solidFill>
                <a:effectLst/>
                <a:uLnTx/>
                <a:uFillTx/>
                <a:latin typeface="Calibri"/>
                <a:ea typeface="+mn-ea"/>
                <a:cs typeface="+mn-cs"/>
              </a:rPr>
              <a:t>Sean Vaughn </a:t>
            </a: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1" i="1" u="none" strike="noStrike" kern="1200" cap="none" spc="120" normalizeH="0" baseline="0" noProof="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1"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45790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2829" y="1677010"/>
            <a:ext cx="2508186" cy="2664801"/>
          </a:xfrm>
          <a:prstGeom prst="rect">
            <a:avLst/>
          </a:prstGeom>
          <a:effectLst>
            <a:glow rad="254000">
              <a:schemeClr val="accent1">
                <a:alpha val="40000"/>
              </a:schemeClr>
            </a:glow>
            <a:innerShdw blurRad="114300">
              <a:prstClr val="black"/>
            </a:innerShdw>
            <a:softEdge rad="0"/>
          </a:effectLst>
        </p:spPr>
      </p:pic>
      <p:sp>
        <p:nvSpPr>
          <p:cNvPr id="6" name="Text Placeholder 1"/>
          <p:cNvSpPr txBox="1">
            <a:spLocks/>
          </p:cNvSpPr>
          <p:nvPr/>
        </p:nvSpPr>
        <p:spPr>
          <a:xfrm>
            <a:off x="247651" y="1565977"/>
            <a:ext cx="6988528" cy="5032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1" i="1" u="none" strike="noStrike" kern="1200" cap="none" spc="120" normalizeH="0" baseline="0" noProof="0">
                <a:ln>
                  <a:noFill/>
                </a:ln>
                <a:solidFill>
                  <a:srgbClr val="003865"/>
                </a:solidFill>
                <a:effectLst/>
                <a:uLnTx/>
                <a:uFillTx/>
                <a:latin typeface="Calibri"/>
                <a:ea typeface="+mn-ea"/>
                <a:cs typeface="+mn-cs"/>
              </a:rPr>
              <a:t>Purpose of the DEM Hydro-modification Subgroup</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78BE21"/>
                </a:solidFill>
                <a:effectLst/>
                <a:uLnTx/>
                <a:uFillTx/>
                <a:latin typeface="Calibri"/>
                <a:ea typeface="+mn-ea"/>
                <a:cs typeface="+mn-cs"/>
              </a:rPr>
              <a:t>Capitalize on knowledge of subject matter experts </a:t>
            </a:r>
            <a:r>
              <a:rPr kumimoji="0" lang="en-US" sz="2000" b="0" i="0" u="none" strike="noStrike" kern="1200" cap="none" spc="120" normalizeH="0" baseline="0" noProof="0">
                <a:ln>
                  <a:noFill/>
                </a:ln>
                <a:solidFill>
                  <a:srgbClr val="003865"/>
                </a:solidFill>
                <a:effectLst/>
                <a:uLnTx/>
                <a:uFillTx/>
                <a:latin typeface="Calibri"/>
                <a:ea typeface="+mn-ea"/>
                <a:cs typeface="+mn-cs"/>
              </a:rPr>
              <a:t>who have built their own individual digital dam breachline datasets and perform hydro-modification. </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0" i="0" u="none" strike="noStrike" kern="1200" cap="none" spc="120" normalizeH="0" baseline="0" noProof="0">
                <a:ln>
                  <a:noFill/>
                </a:ln>
                <a:solidFill>
                  <a:srgbClr val="003865"/>
                </a:solidFill>
                <a:effectLst/>
                <a:uLnTx/>
                <a:uFillTx/>
                <a:latin typeface="Calibri"/>
                <a:ea typeface="+mn-ea"/>
                <a:cs typeface="+mn-cs"/>
              </a:rPr>
              <a:t>Develop </a:t>
            </a:r>
            <a:r>
              <a:rPr kumimoji="0" lang="en-US" sz="2000" b="1" i="0" u="none" strike="noStrike" kern="1200" cap="none" spc="120" normalizeH="0" baseline="0" noProof="0">
                <a:ln>
                  <a:noFill/>
                </a:ln>
                <a:solidFill>
                  <a:srgbClr val="78BE21"/>
                </a:solidFill>
                <a:effectLst/>
                <a:uLnTx/>
                <a:uFillTx/>
                <a:latin typeface="Calibri"/>
                <a:ea typeface="+mn-ea"/>
                <a:cs typeface="+mn-cs"/>
              </a:rPr>
              <a:t>Standards</a:t>
            </a:r>
            <a:r>
              <a:rPr kumimoji="0" lang="en-US" sz="2000" b="0" i="0" u="none" strike="noStrike" kern="1200" cap="none" spc="120" normalizeH="0" baseline="0" noProof="0">
                <a:ln>
                  <a:noFill/>
                </a:ln>
                <a:solidFill>
                  <a:srgbClr val="003865"/>
                </a:solidFill>
                <a:effectLst/>
                <a:uLnTx/>
                <a:uFillTx/>
                <a:latin typeface="Calibri"/>
                <a:ea typeface="+mn-ea"/>
                <a:cs typeface="+mn-cs"/>
              </a:rPr>
              <a:t>, </a:t>
            </a:r>
            <a:r>
              <a:rPr kumimoji="0" lang="en-US" sz="2000" b="1" i="0" u="none" strike="noStrike" kern="1200" cap="none" spc="120" normalizeH="0" baseline="0" noProof="0">
                <a:ln>
                  <a:noFill/>
                </a:ln>
                <a:solidFill>
                  <a:srgbClr val="78BE21"/>
                </a:solidFill>
                <a:effectLst/>
                <a:uLnTx/>
                <a:uFillTx/>
                <a:latin typeface="Calibri"/>
                <a:ea typeface="+mn-ea"/>
                <a:cs typeface="+mn-cs"/>
              </a:rPr>
              <a:t>Methodology</a:t>
            </a:r>
            <a:r>
              <a:rPr kumimoji="0" lang="en-US" sz="2000" b="0" i="0" u="none" strike="noStrike" kern="1200" cap="none" spc="120" normalizeH="0" baseline="0" noProof="0">
                <a:ln>
                  <a:noFill/>
                </a:ln>
                <a:solidFill>
                  <a:srgbClr val="003865"/>
                </a:solidFill>
                <a:effectLst/>
                <a:uLnTx/>
                <a:uFillTx/>
                <a:latin typeface="Calibri"/>
                <a:ea typeface="+mn-ea"/>
                <a:cs typeface="+mn-cs"/>
              </a:rPr>
              <a:t>, and QA/QC </a:t>
            </a:r>
            <a:r>
              <a:rPr kumimoji="0" lang="en-US" sz="2000" b="1" i="0" u="none" strike="noStrike" kern="1200" cap="none" spc="120" normalizeH="0" baseline="0" noProof="0">
                <a:ln>
                  <a:noFill/>
                </a:ln>
                <a:solidFill>
                  <a:srgbClr val="78BE21"/>
                </a:solidFill>
                <a:effectLst/>
                <a:uLnTx/>
                <a:uFillTx/>
                <a:latin typeface="Calibri"/>
                <a:ea typeface="+mn-ea"/>
                <a:cs typeface="+mn-cs"/>
              </a:rPr>
              <a:t>Protocol</a:t>
            </a:r>
            <a:r>
              <a:rPr kumimoji="0" lang="en-US" sz="2000" b="0" i="0" u="none" strike="noStrike" kern="1200" cap="none" spc="120" normalizeH="0" baseline="0" noProof="0">
                <a:ln>
                  <a:noFill/>
                </a:ln>
                <a:solidFill>
                  <a:srgbClr val="003865"/>
                </a:solidFill>
                <a:effectLst/>
                <a:uLnTx/>
                <a:uFillTx/>
                <a:latin typeface="Calibri"/>
                <a:ea typeface="+mn-ea"/>
                <a:cs typeface="+mn-cs"/>
              </a:rPr>
              <a:t> to support DEM hydro-modification and development of the breachline dataset.</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0" i="0" u="none" strike="noStrike" kern="1200" cap="none" spc="120" normalizeH="0" baseline="0" noProof="0">
                <a:ln>
                  <a:noFill/>
                </a:ln>
                <a:solidFill>
                  <a:srgbClr val="003865"/>
                </a:solidFill>
                <a:effectLst/>
                <a:uLnTx/>
                <a:uFillTx/>
                <a:latin typeface="Calibri"/>
                <a:ea typeface="+mn-ea"/>
                <a:cs typeface="+mn-cs"/>
              </a:rPr>
              <a:t>Publish these features into </a:t>
            </a:r>
            <a:r>
              <a:rPr kumimoji="0" lang="en-US" sz="2000" b="1" i="0" u="none" strike="noStrike" kern="1200" cap="none" spc="120" normalizeH="0" baseline="0" noProof="0">
                <a:ln>
                  <a:noFill/>
                </a:ln>
                <a:solidFill>
                  <a:srgbClr val="78BE21"/>
                </a:solidFill>
                <a:effectLst/>
                <a:uLnTx/>
                <a:uFillTx/>
                <a:latin typeface="Calibri"/>
                <a:ea typeface="+mn-ea"/>
                <a:cs typeface="+mn-cs"/>
              </a:rPr>
              <a:t>one authoritative breachline dataset </a:t>
            </a:r>
            <a:r>
              <a:rPr kumimoji="0" lang="en-US" sz="2000" b="0" i="0" u="none" strike="noStrike" kern="1200" cap="none" spc="120" normalizeH="0" baseline="0" noProof="0">
                <a:ln>
                  <a:noFill/>
                </a:ln>
                <a:solidFill>
                  <a:srgbClr val="003865"/>
                </a:solidFill>
                <a:effectLst/>
                <a:uLnTx/>
                <a:uFillTx/>
                <a:latin typeface="Calibri"/>
                <a:ea typeface="+mn-ea"/>
                <a:cs typeface="+mn-cs"/>
              </a:rPr>
              <a:t>for use in developing                hydro-modified digital elevation models (</a:t>
            </a:r>
            <a:r>
              <a:rPr kumimoji="0" lang="en-US" sz="2000" b="0" i="0" u="none" strike="noStrike" kern="1200" cap="none" spc="120" normalizeH="0" baseline="0" noProof="0" err="1">
                <a:ln>
                  <a:noFill/>
                </a:ln>
                <a:solidFill>
                  <a:srgbClr val="003865"/>
                </a:solidFill>
                <a:effectLst/>
                <a:uLnTx/>
                <a:uFillTx/>
                <a:latin typeface="Calibri"/>
                <a:ea typeface="+mn-ea"/>
                <a:cs typeface="+mn-cs"/>
              </a:rPr>
              <a:t>hDEMs</a:t>
            </a:r>
            <a:r>
              <a:rPr kumimoji="0" lang="en-US" sz="2000" b="0" i="0" u="none" strike="noStrike" kern="1200" cap="none" spc="120" normalizeH="0" baseline="0" noProof="0">
                <a:ln>
                  <a:noFill/>
                </a:ln>
                <a:solidFill>
                  <a:srgbClr val="003865"/>
                </a:solidFill>
                <a:effectLst/>
                <a:uLnTx/>
                <a:uFillTx/>
                <a:latin typeface="Calibri"/>
                <a:ea typeface="+mn-ea"/>
                <a:cs typeface="+mn-cs"/>
              </a:rPr>
              <a:t>). </a:t>
            </a:r>
          </a:p>
          <a:p>
            <a:pPr marL="228600" marR="0" lvl="0" indent="-228600" algn="l" defTabSz="914400" rtl="0" eaLnBrk="1" fontAlgn="auto" latinLnBrk="0" hangingPunct="1">
              <a:lnSpc>
                <a:spcPct val="100000"/>
              </a:lnSpc>
              <a:spcBef>
                <a:spcPts val="600"/>
              </a:spcBef>
              <a:spcAft>
                <a:spcPts val="1200"/>
              </a:spcAft>
              <a:buClr>
                <a:srgbClr val="003865"/>
              </a:buClr>
              <a:buSzTx/>
              <a:buFont typeface="Arial" panose="020B0604020202020204" pitchFamily="34" charset="0"/>
              <a:buChar char="•"/>
              <a:tabLst/>
              <a:defRPr/>
            </a:pPr>
            <a:r>
              <a:rPr kumimoji="0" lang="en-US" sz="2000" b="1" i="0" u="none" strike="noStrike" kern="1200" cap="none" spc="120" normalizeH="0" baseline="0" noProof="0">
                <a:ln>
                  <a:noFill/>
                </a:ln>
                <a:solidFill>
                  <a:srgbClr val="78BE21"/>
                </a:solidFill>
                <a:effectLst/>
                <a:uLnTx/>
                <a:uFillTx/>
                <a:latin typeface="Calibri"/>
                <a:ea typeface="+mn-ea"/>
                <a:cs typeface="+mn-cs"/>
              </a:rPr>
              <a:t>Support public and private business needs </a:t>
            </a:r>
            <a:r>
              <a:rPr kumimoji="0" lang="en-US" sz="2000" b="0" i="0" u="none" strike="noStrike" kern="1200" cap="none" spc="120" normalizeH="0" baseline="0" noProof="0">
                <a:ln>
                  <a:noFill/>
                </a:ln>
                <a:solidFill>
                  <a:srgbClr val="003865"/>
                </a:solidFill>
                <a:effectLst/>
                <a:uLnTx/>
                <a:uFillTx/>
                <a:latin typeface="Calibri"/>
                <a:ea typeface="+mn-ea"/>
                <a:cs typeface="+mn-cs"/>
              </a:rPr>
              <a:t>associated with hydrologic modeling of the landscape using   hydro-terrain analysis tools  (e.g., </a:t>
            </a:r>
            <a:r>
              <a:rPr kumimoji="0" lang="en-US" sz="2000" b="0" i="0" u="none" strike="noStrike" kern="1200" cap="none" spc="120" normalizeH="0" baseline="0" noProof="0" err="1">
                <a:ln>
                  <a:noFill/>
                </a:ln>
                <a:solidFill>
                  <a:srgbClr val="003865"/>
                </a:solidFill>
                <a:effectLst/>
                <a:uLnTx/>
                <a:uFillTx/>
                <a:latin typeface="Calibri"/>
                <a:ea typeface="+mn-ea"/>
                <a:cs typeface="+mn-cs"/>
                <a:hlinkClick r:id="rId4"/>
              </a:rPr>
              <a:t>PTMApp</a:t>
            </a:r>
            <a:r>
              <a:rPr kumimoji="0" lang="en-US" sz="2000" b="0" i="0" u="none" strike="noStrike" kern="1200" cap="none" spc="120" normalizeH="0" baseline="0" noProof="0">
                <a:ln>
                  <a:noFill/>
                </a:ln>
                <a:solidFill>
                  <a:srgbClr val="003865"/>
                </a:solidFill>
                <a:effectLst/>
                <a:uLnTx/>
                <a:uFillTx/>
                <a:latin typeface="Calibri"/>
                <a:ea typeface="+mn-ea"/>
                <a:cs typeface="+mn-cs"/>
              </a:rPr>
              <a:t> and </a:t>
            </a:r>
            <a:r>
              <a:rPr kumimoji="0" lang="en-US" sz="2000" b="0" i="0" u="none" strike="noStrike" kern="1200" cap="none" spc="120" normalizeH="0" baseline="0" noProof="0">
                <a:ln>
                  <a:noFill/>
                </a:ln>
                <a:solidFill>
                  <a:srgbClr val="003865"/>
                </a:solidFill>
                <a:effectLst/>
                <a:uLnTx/>
                <a:uFillTx/>
                <a:latin typeface="Calibri"/>
                <a:ea typeface="+mn-ea"/>
                <a:cs typeface="+mn-cs"/>
                <a:hlinkClick r:id="rId5"/>
              </a:rPr>
              <a:t>ACPF</a:t>
            </a:r>
            <a:r>
              <a:rPr kumimoji="0" lang="en-US" sz="2000" b="0" i="0" u="none" strike="noStrike" kern="1200" cap="none" spc="120" normalizeH="0" baseline="0" noProof="0">
                <a:ln>
                  <a:noFill/>
                </a:ln>
                <a:solidFill>
                  <a:srgbClr val="003865"/>
                </a:solidFill>
                <a:effectLst/>
                <a:uLnTx/>
                <a:uFillTx/>
                <a:latin typeface="Calibri"/>
                <a:ea typeface="+mn-ea"/>
                <a:cs typeface="+mn-cs"/>
              </a:rPr>
              <a:t>).</a:t>
            </a:r>
          </a:p>
        </p:txBody>
      </p: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01200" y="3894616"/>
            <a:ext cx="2343150" cy="2664801"/>
          </a:xfrm>
          <a:prstGeom prst="rect">
            <a:avLst/>
          </a:prstGeom>
          <a:effectLst>
            <a:glow rad="254000">
              <a:schemeClr val="accent1">
                <a:alpha val="40000"/>
              </a:schemeClr>
            </a:glow>
            <a:innerShdw blurRad="63500" dist="50800" dir="13500000">
              <a:prstClr val="black">
                <a:alpha val="50000"/>
              </a:prstClr>
            </a:innerShdw>
            <a:softEdge rad="0"/>
          </a:effectLst>
        </p:spPr>
      </p:pic>
      <p:sp>
        <p:nvSpPr>
          <p:cNvPr id="8" name="Title 9"/>
          <p:cNvSpPr>
            <a:spLocks noGrp="1"/>
          </p:cNvSpPr>
          <p:nvPr>
            <p:ph type="title"/>
          </p:nvPr>
        </p:nvSpPr>
        <p:spPr/>
        <p:txBody>
          <a:bodyPr>
            <a:normAutofit/>
          </a:bodyPr>
          <a:lstStyle/>
          <a:p>
            <a:r>
              <a:rPr lang="en-US" sz="2200" b="1"/>
              <a:t>3D-Geomatics </a:t>
            </a:r>
            <a:r>
              <a:rPr lang="en-US" sz="2200" b="1">
                <a:sym typeface="Wingdings" panose="05000000000000000000" pitchFamily="2" charset="2"/>
              </a:rPr>
              <a:t></a:t>
            </a:r>
            <a:r>
              <a:rPr lang="en-US" sz="2200" b="1"/>
              <a:t> Hydro Workgroup </a:t>
            </a:r>
            <a:r>
              <a:rPr lang="en-US" sz="2200" b="1">
                <a:sym typeface="Wingdings" panose="05000000000000000000" pitchFamily="2" charset="2"/>
              </a:rPr>
              <a:t> </a:t>
            </a:r>
            <a:r>
              <a:rPr lang="en-US" sz="2800" b="1"/>
              <a:t>DEM Hydro-modification Subgroup</a:t>
            </a:r>
            <a:endParaRPr lang="en-US" b="1"/>
          </a:p>
        </p:txBody>
      </p:sp>
    </p:spTree>
    <p:extLst>
      <p:ext uri="{BB962C8B-B14F-4D97-AF65-F5344CB8AC3E}">
        <p14:creationId xmlns:p14="http://schemas.microsoft.com/office/powerpoint/2010/main" val="886166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a:spLocks noGrp="1"/>
          </p:cNvSpPr>
          <p:nvPr>
            <p:ph type="title"/>
          </p:nvPr>
        </p:nvSpPr>
        <p:spPr/>
        <p:txBody>
          <a:bodyPr>
            <a:normAutofit/>
          </a:bodyPr>
          <a:lstStyle/>
          <a:p>
            <a:r>
              <a:rPr lang="en-US" sz="3200" b="1"/>
              <a:t>Breachline Data and Work Area Identification</a:t>
            </a:r>
            <a:endParaRPr lang="en-US" sz="4800" b="1"/>
          </a:p>
        </p:txBody>
      </p:sp>
      <p:sp>
        <p:nvSpPr>
          <p:cNvPr id="8" name="Text Placeholder 1"/>
          <p:cNvSpPr txBox="1">
            <a:spLocks/>
          </p:cNvSpPr>
          <p:nvPr/>
        </p:nvSpPr>
        <p:spPr>
          <a:xfrm>
            <a:off x="184728" y="1594094"/>
            <a:ext cx="4156363" cy="50323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MN DEM Hydro-modification Review Application</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200" b="1" i="0" u="none" strike="noStrike" kern="1200" cap="none" spc="120" normalizeH="0" baseline="0" noProof="0">
                <a:ln>
                  <a:noFill/>
                </a:ln>
                <a:solidFill>
                  <a:srgbClr val="003865"/>
                </a:solidFill>
                <a:effectLst/>
                <a:uLnTx/>
                <a:uFillTx/>
                <a:latin typeface="Calibri"/>
                <a:ea typeface="+mn-ea"/>
                <a:cs typeface="+mn-cs"/>
              </a:rPr>
              <a:t>Clean Water Funded Breachline Database</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200" b="1" i="0" u="none" strike="noStrike" kern="1200" cap="none" spc="120" normalizeH="0" baseline="0" noProof="0">
                <a:ln>
                  <a:noFill/>
                </a:ln>
                <a:solidFill>
                  <a:srgbClr val="003865"/>
                </a:solidFill>
                <a:effectLst/>
                <a:uLnTx/>
                <a:uFillTx/>
                <a:latin typeface="Calibri"/>
                <a:ea typeface="+mn-ea"/>
                <a:cs typeface="+mn-cs"/>
              </a:rPr>
              <a:t>Confidence and Completeness of Breachlines</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200" b="1" i="0" u="none" strike="noStrike" kern="1200" cap="none" spc="120" normalizeH="0" baseline="0" noProof="0">
                <a:ln>
                  <a:noFill/>
                </a:ln>
                <a:solidFill>
                  <a:srgbClr val="003865"/>
                </a:solidFill>
                <a:effectLst/>
                <a:uLnTx/>
                <a:uFillTx/>
                <a:latin typeface="Calibri"/>
                <a:ea typeface="+mn-ea"/>
                <a:cs typeface="+mn-cs"/>
              </a:rPr>
              <a:t>Breachline Data and           Hydro-modification              Work Area Identification</a:t>
            </a:r>
          </a:p>
        </p:txBody>
      </p:sp>
      <p:pic>
        <p:nvPicPr>
          <p:cNvPr id="3" name="Picture 2">
            <a:extLst>
              <a:ext uri="{FF2B5EF4-FFF2-40B4-BE49-F238E27FC236}">
                <a16:creationId xmlns:a16="http://schemas.microsoft.com/office/drawing/2014/main" id="{02EE6210-FDC5-475E-B407-C63CC66F8B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7563" y="1362563"/>
            <a:ext cx="2654532" cy="4982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EE29987-07EE-483A-A76D-FEAF2558DFE8}"/>
              </a:ext>
            </a:extLst>
          </p:cNvPr>
          <p:cNvSpPr txBox="1"/>
          <p:nvPr/>
        </p:nvSpPr>
        <p:spPr>
          <a:xfrm>
            <a:off x="489527" y="6488668"/>
            <a:ext cx="103153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865"/>
                </a:solidFill>
                <a:effectLst/>
                <a:uLnTx/>
                <a:uFillTx/>
                <a:latin typeface="Calibri"/>
                <a:ea typeface="+mn-ea"/>
                <a:cs typeface="+mn-cs"/>
                <a:hlinkClick r:id="rId4"/>
              </a:rPr>
              <a:t>https://geospatialservices.smumn.edu/portal/apps/webappviewer/index.html?id=0ca8324417194a82b9b748192d1d175f</a:t>
            </a:r>
            <a:endParaRPr kumimoji="0" lang="en-US" sz="1600" b="0" i="0" u="none" strike="noStrike" kern="1200" cap="none" spc="0" normalizeH="0" baseline="0" noProof="0">
              <a:ln>
                <a:noFill/>
              </a:ln>
              <a:solidFill>
                <a:srgbClr val="003865"/>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A9DA952-4941-4048-9968-64B808340EA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23709" y="1388521"/>
            <a:ext cx="4474251" cy="4928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555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a:spLocks noGrp="1"/>
          </p:cNvSpPr>
          <p:nvPr>
            <p:ph type="title"/>
          </p:nvPr>
        </p:nvSpPr>
        <p:spPr/>
        <p:txBody>
          <a:bodyPr>
            <a:normAutofit/>
          </a:bodyPr>
          <a:lstStyle/>
          <a:p>
            <a:r>
              <a:rPr lang="en-US" sz="3200" b="1"/>
              <a:t>Breachline Data</a:t>
            </a:r>
            <a:endParaRPr lang="en-US" sz="4800" b="1"/>
          </a:p>
        </p:txBody>
      </p:sp>
      <p:pic>
        <p:nvPicPr>
          <p:cNvPr id="6" name="Picture 5">
            <a:extLst>
              <a:ext uri="{FF2B5EF4-FFF2-40B4-BE49-F238E27FC236}">
                <a16:creationId xmlns:a16="http://schemas.microsoft.com/office/drawing/2014/main" id="{1862680D-7C8D-4AC4-97E6-552E5E060B02}"/>
              </a:ext>
            </a:extLst>
          </p:cNvPr>
          <p:cNvPicPr>
            <a:picLocks noChangeAspect="1"/>
          </p:cNvPicPr>
          <p:nvPr/>
        </p:nvPicPr>
        <p:blipFill>
          <a:blip r:embed="rId3"/>
          <a:stretch>
            <a:fillRect/>
          </a:stretch>
        </p:blipFill>
        <p:spPr>
          <a:xfrm>
            <a:off x="129309" y="982000"/>
            <a:ext cx="11933382" cy="5804247"/>
          </a:xfrm>
          <a:prstGeom prst="rect">
            <a:avLst/>
          </a:prstGeom>
          <a:ln w="28575">
            <a:solidFill>
              <a:schemeClr val="tx1"/>
            </a:solidFill>
          </a:ln>
        </p:spPr>
      </p:pic>
    </p:spTree>
    <p:extLst>
      <p:ext uri="{BB962C8B-B14F-4D97-AF65-F5344CB8AC3E}">
        <p14:creationId xmlns:p14="http://schemas.microsoft.com/office/powerpoint/2010/main" val="2208123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High Resolution DEM – Breachline Pilot Project</a:t>
            </a:r>
          </a:p>
        </p:txBody>
      </p:sp>
      <p:pic>
        <p:nvPicPr>
          <p:cNvPr id="2" name="Picture 1">
            <a:extLst>
              <a:ext uri="{FF2B5EF4-FFF2-40B4-BE49-F238E27FC236}">
                <a16:creationId xmlns:a16="http://schemas.microsoft.com/office/drawing/2014/main" id="{9313FAD2-B95D-4963-9C4F-97BDB63D2365}"/>
              </a:ext>
            </a:extLst>
          </p:cNvPr>
          <p:cNvPicPr>
            <a:picLocks noChangeAspect="1"/>
          </p:cNvPicPr>
          <p:nvPr/>
        </p:nvPicPr>
        <p:blipFill>
          <a:blip r:embed="rId2"/>
          <a:stretch>
            <a:fillRect/>
          </a:stretch>
        </p:blipFill>
        <p:spPr>
          <a:xfrm>
            <a:off x="187731" y="1367906"/>
            <a:ext cx="3580706" cy="2553571"/>
          </a:xfrm>
          <a:prstGeom prst="rect">
            <a:avLst/>
          </a:prstGeom>
        </p:spPr>
      </p:pic>
      <p:pic>
        <p:nvPicPr>
          <p:cNvPr id="7" name="Picture 6">
            <a:extLst>
              <a:ext uri="{FF2B5EF4-FFF2-40B4-BE49-F238E27FC236}">
                <a16:creationId xmlns:a16="http://schemas.microsoft.com/office/drawing/2014/main" id="{67DED1E8-3B6E-43AA-A69E-22FD52634945}"/>
              </a:ext>
            </a:extLst>
          </p:cNvPr>
          <p:cNvPicPr>
            <a:picLocks noChangeAspect="1"/>
          </p:cNvPicPr>
          <p:nvPr/>
        </p:nvPicPr>
        <p:blipFill>
          <a:blip r:embed="rId3"/>
          <a:stretch>
            <a:fillRect/>
          </a:stretch>
        </p:blipFill>
        <p:spPr>
          <a:xfrm>
            <a:off x="204727" y="4169480"/>
            <a:ext cx="3580706" cy="2439830"/>
          </a:xfrm>
          <a:prstGeom prst="rect">
            <a:avLst/>
          </a:prstGeom>
        </p:spPr>
      </p:pic>
      <p:pic>
        <p:nvPicPr>
          <p:cNvPr id="9" name="Picture 8">
            <a:extLst>
              <a:ext uri="{FF2B5EF4-FFF2-40B4-BE49-F238E27FC236}">
                <a16:creationId xmlns:a16="http://schemas.microsoft.com/office/drawing/2014/main" id="{39B970C9-E2F5-4CF9-86E8-8C38573AA487}"/>
              </a:ext>
            </a:extLst>
          </p:cNvPr>
          <p:cNvPicPr>
            <a:picLocks noChangeAspect="1"/>
          </p:cNvPicPr>
          <p:nvPr/>
        </p:nvPicPr>
        <p:blipFill>
          <a:blip r:embed="rId4"/>
          <a:stretch>
            <a:fillRect/>
          </a:stretch>
        </p:blipFill>
        <p:spPr>
          <a:xfrm>
            <a:off x="7738022" y="3697937"/>
            <a:ext cx="4246305" cy="3052295"/>
          </a:xfrm>
          <a:prstGeom prst="rect">
            <a:avLst/>
          </a:prstGeom>
        </p:spPr>
      </p:pic>
      <p:sp>
        <p:nvSpPr>
          <p:cNvPr id="10" name="TextBox 9">
            <a:extLst>
              <a:ext uri="{FF2B5EF4-FFF2-40B4-BE49-F238E27FC236}">
                <a16:creationId xmlns:a16="http://schemas.microsoft.com/office/drawing/2014/main" id="{3A9625CA-1A00-4CA1-A216-C2F9095F9E80}"/>
              </a:ext>
            </a:extLst>
          </p:cNvPr>
          <p:cNvSpPr txBox="1"/>
          <p:nvPr/>
        </p:nvSpPr>
        <p:spPr>
          <a:xfrm>
            <a:off x="113403" y="3860813"/>
            <a:ext cx="38566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3-meter DEM (2008-2012 Lidar Collect)</a:t>
            </a:r>
          </a:p>
        </p:txBody>
      </p:sp>
      <p:sp>
        <p:nvSpPr>
          <p:cNvPr id="11" name="TextBox 10">
            <a:extLst>
              <a:ext uri="{FF2B5EF4-FFF2-40B4-BE49-F238E27FC236}">
                <a16:creationId xmlns:a16="http://schemas.microsoft.com/office/drawing/2014/main" id="{7186078F-B386-4A33-A2FB-56FDE294FE90}"/>
              </a:ext>
            </a:extLst>
          </p:cNvPr>
          <p:cNvSpPr txBox="1"/>
          <p:nvPr/>
        </p:nvSpPr>
        <p:spPr>
          <a:xfrm>
            <a:off x="113402" y="6548645"/>
            <a:ext cx="38566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1-meter DEM (2008-2012 Lidar Collect)</a:t>
            </a:r>
          </a:p>
        </p:txBody>
      </p:sp>
      <p:sp>
        <p:nvSpPr>
          <p:cNvPr id="12" name="TextBox 11">
            <a:extLst>
              <a:ext uri="{FF2B5EF4-FFF2-40B4-BE49-F238E27FC236}">
                <a16:creationId xmlns:a16="http://schemas.microsoft.com/office/drawing/2014/main" id="{E07B2E90-45DE-41E9-9AEF-B66A12E40100}"/>
              </a:ext>
            </a:extLst>
          </p:cNvPr>
          <p:cNvSpPr txBox="1"/>
          <p:nvPr/>
        </p:nvSpPr>
        <p:spPr>
          <a:xfrm>
            <a:off x="4331443" y="4858327"/>
            <a:ext cx="34800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1-foot DEM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(2021 30 Points per m</a:t>
            </a:r>
            <a:r>
              <a:rPr kumimoji="0" lang="en-US" sz="1800" b="0" i="0" u="none" strike="noStrike" kern="1200" cap="none" spc="0" normalizeH="0" baseline="30000" noProof="0">
                <a:ln>
                  <a:noFill/>
                </a:ln>
                <a:solidFill>
                  <a:srgbClr val="003865"/>
                </a:solidFill>
                <a:effectLst/>
                <a:uLnTx/>
                <a:uFillTx/>
                <a:latin typeface="Calibri"/>
                <a:ea typeface="+mn-ea"/>
                <a:cs typeface="+mn-cs"/>
              </a:rPr>
              <a:t>2</a:t>
            </a:r>
            <a:r>
              <a:rPr kumimoji="0" lang="en-US" sz="1800" b="0" i="0" u="none" strike="noStrike" kern="1200" cap="none" spc="0" normalizeH="0" baseline="0" noProof="0">
                <a:ln>
                  <a:noFill/>
                </a:ln>
                <a:solidFill>
                  <a:srgbClr val="003865"/>
                </a:solidFill>
                <a:effectLst/>
                <a:uLnTx/>
                <a:uFillTx/>
                <a:latin typeface="Calibri"/>
                <a:ea typeface="+mn-ea"/>
                <a:cs typeface="+mn-cs"/>
              </a:rPr>
              <a:t> Lidar Collect)</a:t>
            </a:r>
          </a:p>
        </p:txBody>
      </p:sp>
      <p:pic>
        <p:nvPicPr>
          <p:cNvPr id="8" name="Picture 7">
            <a:extLst>
              <a:ext uri="{FF2B5EF4-FFF2-40B4-BE49-F238E27FC236}">
                <a16:creationId xmlns:a16="http://schemas.microsoft.com/office/drawing/2014/main" id="{FDBCAB8D-7A8E-412A-A982-19F6BAAF0CF2}"/>
              </a:ext>
            </a:extLst>
          </p:cNvPr>
          <p:cNvPicPr>
            <a:picLocks noChangeAspect="1"/>
          </p:cNvPicPr>
          <p:nvPr/>
        </p:nvPicPr>
        <p:blipFill>
          <a:blip r:embed="rId5"/>
          <a:stretch>
            <a:fillRect/>
          </a:stretch>
        </p:blipFill>
        <p:spPr>
          <a:xfrm>
            <a:off x="4024271" y="1432558"/>
            <a:ext cx="4818665" cy="3425769"/>
          </a:xfrm>
          <a:prstGeom prst="rect">
            <a:avLst/>
          </a:prstGeom>
        </p:spPr>
      </p:pic>
    </p:spTree>
    <p:extLst>
      <p:ext uri="{BB962C8B-B14F-4D97-AF65-F5344CB8AC3E}">
        <p14:creationId xmlns:p14="http://schemas.microsoft.com/office/powerpoint/2010/main" val="1166785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a:spLocks noGrp="1"/>
          </p:cNvSpPr>
          <p:nvPr>
            <p:ph type="title"/>
          </p:nvPr>
        </p:nvSpPr>
        <p:spPr/>
        <p:txBody>
          <a:bodyPr>
            <a:normAutofit/>
          </a:bodyPr>
          <a:lstStyle/>
          <a:p>
            <a:r>
              <a:rPr lang="en-US" sz="3200" b="1"/>
              <a:t>High Resolution DEM – Breachline Pilot Project</a:t>
            </a:r>
            <a:endParaRPr lang="en-US" sz="4800" b="1"/>
          </a:p>
        </p:txBody>
      </p:sp>
      <p:pic>
        <p:nvPicPr>
          <p:cNvPr id="3" name="Picture 2">
            <a:extLst>
              <a:ext uri="{FF2B5EF4-FFF2-40B4-BE49-F238E27FC236}">
                <a16:creationId xmlns:a16="http://schemas.microsoft.com/office/drawing/2014/main" id="{90E2D729-127B-4F35-A95D-4811F336B7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75267" y="2842851"/>
            <a:ext cx="4139641" cy="3181810"/>
          </a:xfrm>
          <a:prstGeom prst="rect">
            <a:avLst/>
          </a:prstGeom>
          <a:ln w="28575">
            <a:solidFill>
              <a:schemeClr val="tx1"/>
            </a:solidFill>
          </a:ln>
        </p:spPr>
      </p:pic>
      <p:sp>
        <p:nvSpPr>
          <p:cNvPr id="6" name="TextBox 5">
            <a:extLst>
              <a:ext uri="{FF2B5EF4-FFF2-40B4-BE49-F238E27FC236}">
                <a16:creationId xmlns:a16="http://schemas.microsoft.com/office/drawing/2014/main" id="{A8523550-7250-4B55-B383-E10173DBB834}"/>
              </a:ext>
            </a:extLst>
          </p:cNvPr>
          <p:cNvSpPr txBox="1"/>
          <p:nvPr/>
        </p:nvSpPr>
        <p:spPr>
          <a:xfrm>
            <a:off x="0" y="1551709"/>
            <a:ext cx="12191999" cy="984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3865"/>
                </a:solidFill>
                <a:effectLst/>
                <a:uLnTx/>
                <a:uFillTx/>
                <a:latin typeface="Calibri"/>
                <a:ea typeface="+mn-ea"/>
                <a:cs typeface="+mn-cs"/>
              </a:rPr>
              <a:t>How well do the First Generation breachlines work with the newly collected LiDAR datasets?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3865"/>
                </a:solidFill>
                <a:effectLst/>
                <a:uLnTx/>
                <a:uFillTx/>
                <a:latin typeface="Calibri"/>
                <a:ea typeface="+mn-ea"/>
                <a:cs typeface="+mn-cs"/>
              </a:rPr>
              <a:t>1-foot (Pilot Project) and 0.5-meter Digital Elevation Models (DEMs)</a:t>
            </a:r>
            <a:endParaRPr kumimoji="0" lang="en-US" sz="2400" b="1" i="1" u="none" strike="noStrike" kern="1200" cap="none" spc="0" normalizeH="0" baseline="0" noProof="0" dirty="0">
              <a:ln>
                <a:noFill/>
              </a:ln>
              <a:solidFill>
                <a:srgbClr val="003865"/>
              </a:solidFill>
              <a:effectLst/>
              <a:uLnTx/>
              <a:uFillTx/>
              <a:latin typeface="Calibri"/>
              <a:ea typeface="+mn-ea"/>
              <a:cs typeface="Calibri"/>
            </a:endParaRPr>
          </a:p>
        </p:txBody>
      </p:sp>
      <p:pic>
        <p:nvPicPr>
          <p:cNvPr id="2" name="Picture 1">
            <a:extLst>
              <a:ext uri="{FF2B5EF4-FFF2-40B4-BE49-F238E27FC236}">
                <a16:creationId xmlns:a16="http://schemas.microsoft.com/office/drawing/2014/main" id="{4F7BD27D-6758-4C82-AEC5-8C8825F617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949" y="2811630"/>
            <a:ext cx="2826327" cy="3209779"/>
          </a:xfrm>
          <a:prstGeom prst="rect">
            <a:avLst/>
          </a:prstGeom>
          <a:ln w="19050">
            <a:solidFill>
              <a:schemeClr val="tx1"/>
            </a:solidFill>
          </a:ln>
        </p:spPr>
      </p:pic>
      <p:pic>
        <p:nvPicPr>
          <p:cNvPr id="5" name="Picture 4">
            <a:extLst>
              <a:ext uri="{FF2B5EF4-FFF2-40B4-BE49-F238E27FC236}">
                <a16:creationId xmlns:a16="http://schemas.microsoft.com/office/drawing/2014/main" id="{BAE22AA5-66CE-4E56-B68F-97AFE25BC0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48057" y="2811630"/>
            <a:ext cx="4469430" cy="3209779"/>
          </a:xfrm>
          <a:prstGeom prst="rect">
            <a:avLst/>
          </a:prstGeom>
          <a:ln w="19050">
            <a:solidFill>
              <a:schemeClr val="tx1"/>
            </a:solidFill>
          </a:ln>
        </p:spPr>
      </p:pic>
      <p:sp>
        <p:nvSpPr>
          <p:cNvPr id="8" name="TextBox 7">
            <a:extLst>
              <a:ext uri="{FF2B5EF4-FFF2-40B4-BE49-F238E27FC236}">
                <a16:creationId xmlns:a16="http://schemas.microsoft.com/office/drawing/2014/main" id="{CD8C48B5-0575-4955-90B1-ECEED0645877}"/>
              </a:ext>
            </a:extLst>
          </p:cNvPr>
          <p:cNvSpPr txBox="1"/>
          <p:nvPr/>
        </p:nvSpPr>
        <p:spPr>
          <a:xfrm>
            <a:off x="498764" y="6111779"/>
            <a:ext cx="1982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1stGen Breachlines</a:t>
            </a:r>
          </a:p>
        </p:txBody>
      </p:sp>
      <p:sp>
        <p:nvSpPr>
          <p:cNvPr id="9" name="TextBox 8">
            <a:extLst>
              <a:ext uri="{FF2B5EF4-FFF2-40B4-BE49-F238E27FC236}">
                <a16:creationId xmlns:a16="http://schemas.microsoft.com/office/drawing/2014/main" id="{C9B6AA06-84DE-4A3F-80F2-CC4155DAC093}"/>
              </a:ext>
            </a:extLst>
          </p:cNvPr>
          <p:cNvSpPr txBox="1"/>
          <p:nvPr/>
        </p:nvSpPr>
        <p:spPr>
          <a:xfrm>
            <a:off x="4657086" y="6111779"/>
            <a:ext cx="12634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1-foot DEM</a:t>
            </a:r>
          </a:p>
        </p:txBody>
      </p:sp>
      <p:sp>
        <p:nvSpPr>
          <p:cNvPr id="10" name="TextBox 9">
            <a:extLst>
              <a:ext uri="{FF2B5EF4-FFF2-40B4-BE49-F238E27FC236}">
                <a16:creationId xmlns:a16="http://schemas.microsoft.com/office/drawing/2014/main" id="{62DB2AFF-460E-490D-B424-8A1EFAE7F71F}"/>
              </a:ext>
            </a:extLst>
          </p:cNvPr>
          <p:cNvSpPr txBox="1"/>
          <p:nvPr/>
        </p:nvSpPr>
        <p:spPr>
          <a:xfrm>
            <a:off x="8455993" y="6111779"/>
            <a:ext cx="31803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Belle Creek HUC 12 Pilot Project</a:t>
            </a:r>
          </a:p>
        </p:txBody>
      </p:sp>
      <p:sp>
        <p:nvSpPr>
          <p:cNvPr id="11" name="Arrow: Right 10">
            <a:extLst>
              <a:ext uri="{FF2B5EF4-FFF2-40B4-BE49-F238E27FC236}">
                <a16:creationId xmlns:a16="http://schemas.microsoft.com/office/drawing/2014/main" id="{9BAAC263-7057-4DB4-BA74-9135C6F2129E}"/>
              </a:ext>
            </a:extLst>
          </p:cNvPr>
          <p:cNvSpPr/>
          <p:nvPr/>
        </p:nvSpPr>
        <p:spPr>
          <a:xfrm>
            <a:off x="2521527" y="6222557"/>
            <a:ext cx="2135559"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Arrow: Right 11">
            <a:extLst>
              <a:ext uri="{FF2B5EF4-FFF2-40B4-BE49-F238E27FC236}">
                <a16:creationId xmlns:a16="http://schemas.microsoft.com/office/drawing/2014/main" id="{014643BE-ABCC-44EE-8896-1980FAB13504}"/>
              </a:ext>
            </a:extLst>
          </p:cNvPr>
          <p:cNvSpPr/>
          <p:nvPr/>
        </p:nvSpPr>
        <p:spPr>
          <a:xfrm>
            <a:off x="6169888" y="6222557"/>
            <a:ext cx="2135559"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8689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a:spLocks noGrp="1"/>
          </p:cNvSpPr>
          <p:nvPr>
            <p:ph type="title"/>
          </p:nvPr>
        </p:nvSpPr>
        <p:spPr/>
        <p:txBody>
          <a:bodyPr>
            <a:normAutofit/>
          </a:bodyPr>
          <a:lstStyle/>
          <a:p>
            <a:r>
              <a:rPr lang="en-US" sz="3200" b="1"/>
              <a:t>High Resolution DEM – Breachline Pilot Project</a:t>
            </a:r>
            <a:endParaRPr lang="en-US" sz="4800" b="1"/>
          </a:p>
        </p:txBody>
      </p:sp>
      <p:sp>
        <p:nvSpPr>
          <p:cNvPr id="6" name="TextBox 5">
            <a:extLst>
              <a:ext uri="{FF2B5EF4-FFF2-40B4-BE49-F238E27FC236}">
                <a16:creationId xmlns:a16="http://schemas.microsoft.com/office/drawing/2014/main" id="{A8523550-7250-4B55-B383-E10173DBB834}"/>
              </a:ext>
            </a:extLst>
          </p:cNvPr>
          <p:cNvSpPr txBox="1"/>
          <p:nvPr/>
        </p:nvSpPr>
        <p:spPr>
          <a:xfrm>
            <a:off x="176334" y="1963289"/>
            <a:ext cx="4503383"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srgbClr val="003865"/>
                </a:solidFill>
                <a:effectLst/>
                <a:uLnTx/>
                <a:uFillTx/>
                <a:latin typeface="Calibri"/>
                <a:ea typeface="+mn-ea"/>
                <a:cs typeface="+mn-cs"/>
              </a:rPr>
              <a:t>Objectives: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Inform future efforts </a:t>
            </a:r>
            <a:r>
              <a:rPr kumimoji="0" lang="en-US" sz="2400" b="0" i="0" u="none" strike="noStrike" kern="1200" cap="none" spc="0" normalizeH="0" baseline="0" noProof="0" dirty="0">
                <a:ln>
                  <a:noFill/>
                </a:ln>
                <a:solidFill>
                  <a:srgbClr val="003865"/>
                </a:solidFill>
                <a:effectLst/>
                <a:uLnTx/>
                <a:uFillTx/>
                <a:latin typeface="Calibri"/>
                <a:ea typeface="+mn-ea"/>
                <a:cs typeface="+mn-cs"/>
              </a:rPr>
              <a:t>of using existing </a:t>
            </a:r>
            <a:r>
              <a:rPr kumimoji="0" lang="en-US" sz="2400" b="1" i="0" u="none" strike="noStrike" kern="1200" cap="none" spc="0" normalizeH="0" baseline="0" noProof="0" dirty="0">
                <a:ln>
                  <a:noFill/>
                </a:ln>
                <a:solidFill>
                  <a:srgbClr val="003865"/>
                </a:solidFill>
                <a:effectLst/>
                <a:uLnTx/>
                <a:uFillTx/>
                <a:latin typeface="Calibri"/>
                <a:ea typeface="+mn-ea"/>
                <a:cs typeface="+mn-cs"/>
              </a:rPr>
              <a:t>First Generation Breachlines </a:t>
            </a:r>
            <a:r>
              <a:rPr kumimoji="0" lang="en-US" sz="2400" b="0" i="0" u="none" strike="noStrike" kern="1200" cap="none" spc="0" normalizeH="0" baseline="0" noProof="0" dirty="0">
                <a:ln>
                  <a:noFill/>
                </a:ln>
                <a:solidFill>
                  <a:srgbClr val="003865"/>
                </a:solidFill>
                <a:effectLst/>
                <a:uLnTx/>
                <a:uFillTx/>
                <a:latin typeface="Calibri"/>
                <a:ea typeface="+mn-ea"/>
                <a:cs typeface="+mn-cs"/>
              </a:rPr>
              <a:t>with the high-resolution DEMs from the current Lidar collect.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Lessons Learned </a:t>
            </a:r>
            <a:r>
              <a:rPr kumimoji="0" lang="en-US" sz="2400" b="0" i="0" u="none" strike="noStrike" kern="1200" cap="none" spc="0" normalizeH="0" baseline="0" noProof="0" dirty="0">
                <a:ln>
                  <a:noFill/>
                </a:ln>
                <a:solidFill>
                  <a:srgbClr val="003865"/>
                </a:solidFill>
                <a:effectLst/>
                <a:uLnTx/>
                <a:uFillTx/>
                <a:latin typeface="Calibri"/>
                <a:ea typeface="+mn-ea"/>
                <a:cs typeface="+mn-cs"/>
              </a:rPr>
              <a:t>and</a:t>
            </a:r>
            <a:r>
              <a:rPr kumimoji="0" lang="en-US" sz="2400" b="1" i="0" u="none" strike="noStrike" kern="1200" cap="none" spc="0" normalizeH="0" baseline="0" noProof="0" dirty="0">
                <a:ln>
                  <a:noFill/>
                </a:ln>
                <a:solidFill>
                  <a:srgbClr val="003865"/>
                </a:solidFill>
                <a:effectLst/>
                <a:uLnTx/>
                <a:uFillTx/>
                <a:latin typeface="Calibri"/>
                <a:ea typeface="+mn-ea"/>
                <a:cs typeface="+mn-cs"/>
              </a:rPr>
              <a:t>                  Best Practices </a:t>
            </a:r>
            <a:r>
              <a:rPr kumimoji="0" lang="en-US" sz="2400" b="0" i="0" u="none" strike="noStrike" kern="1200" cap="none" spc="0" normalizeH="0" baseline="0" noProof="0" dirty="0">
                <a:ln>
                  <a:noFill/>
                </a:ln>
                <a:solidFill>
                  <a:srgbClr val="003865"/>
                </a:solidFill>
                <a:effectLst/>
                <a:uLnTx/>
                <a:uFillTx/>
                <a:latin typeface="Calibri"/>
                <a:ea typeface="+mn-ea"/>
                <a:cs typeface="+mn-cs"/>
              </a:rPr>
              <a:t>from the research will help inform future DEM hydro-modification projects.</a:t>
            </a:r>
          </a:p>
        </p:txBody>
      </p:sp>
      <p:pic>
        <p:nvPicPr>
          <p:cNvPr id="4" name="Picture 3">
            <a:extLst>
              <a:ext uri="{FF2B5EF4-FFF2-40B4-BE49-F238E27FC236}">
                <a16:creationId xmlns:a16="http://schemas.microsoft.com/office/drawing/2014/main" id="{4E711A6E-9C36-4A5E-8511-57C6A8074C5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679717" y="1430017"/>
            <a:ext cx="7335949" cy="5275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1269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3960149960"/>
              </p:ext>
            </p:extLst>
          </p:nvPr>
        </p:nvGraphicFramePr>
        <p:xfrm>
          <a:off x="341376" y="1336628"/>
          <a:ext cx="11545823" cy="5431726"/>
        </p:xfrm>
        <a:graphic>
          <a:graphicData uri="http://schemas.openxmlformats.org/drawingml/2006/table">
            <a:tbl>
              <a:tblPr firstRow="1" bandRow="1">
                <a:tableStyleId>{C083E6E3-FA7D-4D7B-A595-EF9225AFEA82}</a:tableStyleId>
              </a:tblPr>
              <a:tblGrid>
                <a:gridCol w="1028551">
                  <a:extLst>
                    <a:ext uri="{9D8B030D-6E8A-4147-A177-3AD203B41FA5}">
                      <a16:colId xmlns:a16="http://schemas.microsoft.com/office/drawing/2014/main" val="20000"/>
                    </a:ext>
                  </a:extLst>
                </a:gridCol>
                <a:gridCol w="4776604">
                  <a:extLst>
                    <a:ext uri="{9D8B030D-6E8A-4147-A177-3AD203B41FA5}">
                      <a16:colId xmlns:a16="http://schemas.microsoft.com/office/drawing/2014/main" val="20001"/>
                    </a:ext>
                  </a:extLst>
                </a:gridCol>
                <a:gridCol w="436283">
                  <a:extLst>
                    <a:ext uri="{9D8B030D-6E8A-4147-A177-3AD203B41FA5}">
                      <a16:colId xmlns:a16="http://schemas.microsoft.com/office/drawing/2014/main" val="4258693984"/>
                    </a:ext>
                  </a:extLst>
                </a:gridCol>
                <a:gridCol w="876608">
                  <a:extLst>
                    <a:ext uri="{9D8B030D-6E8A-4147-A177-3AD203B41FA5}">
                      <a16:colId xmlns:a16="http://schemas.microsoft.com/office/drawing/2014/main" val="268677829"/>
                    </a:ext>
                  </a:extLst>
                </a:gridCol>
                <a:gridCol w="4427777">
                  <a:extLst>
                    <a:ext uri="{9D8B030D-6E8A-4147-A177-3AD203B41FA5}">
                      <a16:colId xmlns:a16="http://schemas.microsoft.com/office/drawing/2014/main" val="888275951"/>
                    </a:ext>
                  </a:extLst>
                </a:gridCol>
              </a:tblGrid>
              <a:tr h="418943">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37882">
                <a:tc>
                  <a:txBody>
                    <a:bodyPr/>
                    <a:lstStyle/>
                    <a:p>
                      <a:pPr algn="ctr"/>
                      <a:r>
                        <a:rPr lang="en-US" sz="1400" dirty="0"/>
                        <a:t>11:00</a:t>
                      </a:r>
                      <a:endParaRPr lang="en-US" dirty="0"/>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12:05</a:t>
                      </a:r>
                      <a:endParaRPr lang="en-US" dirty="0"/>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t>Break &amp; networking</a:t>
                      </a:r>
                      <a:endParaRPr lang="en-US"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0448">
                <a:tc>
                  <a:txBody>
                    <a:bodyPr/>
                    <a:lstStyle/>
                    <a:p>
                      <a:pPr algn="ctr"/>
                      <a:r>
                        <a:rPr lang="en-US" sz="1400" dirty="0"/>
                        <a:t>11:15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Review and Accept Committee Reports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ctr">
                        <a:buNone/>
                      </a:pPr>
                      <a:r>
                        <a:rPr lang="en-US" sz="1400" dirty="0"/>
                        <a:t>12:35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Climate Resiliency Introductory Discussion</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448">
                <a:tc>
                  <a:txBody>
                    <a:bodyPr/>
                    <a:lstStyle/>
                    <a:p>
                      <a:pPr algn="ctr"/>
                      <a:r>
                        <a:rPr lang="en-US" sz="1400" dirty="0"/>
                        <a:t>11:25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Contributing to Nationwide and Commercial Data Assets Workgroup</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400" dirty="0"/>
                        <a:t>12:40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t>Types of LiDAR</a:t>
                      </a:r>
                      <a:endParaRPr lang="en-US" sz="1400" b="0" i="0" u="none" strike="noStrike" noProof="0" dirty="0">
                        <a:latin typeface="Calibri"/>
                      </a:endParaRP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6193">
                <a:tc>
                  <a:txBody>
                    <a:bodyPr/>
                    <a:lstStyle/>
                    <a:p>
                      <a:pPr algn="ctr"/>
                      <a:r>
                        <a:rPr lang="en-US" sz="1400" dirty="0"/>
                        <a:t>11:30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Governor's Certificate Awards for Exemplary Geospatial Projects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12:50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t>Sector Report: K-12 Education</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11:35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t>Next GAC term applications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1:00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Legislative Updates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11:40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PLSS Legislation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003865"/>
                          </a:solidFill>
                          <a:effectLst/>
                          <a:uLnTx/>
                          <a:uFillTx/>
                          <a:latin typeface="+mn-lt"/>
                          <a:ea typeface="+mn-ea"/>
                          <a:cs typeface="+mn-cs"/>
                        </a:rPr>
                        <a:t>1:10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kern="1200" cap="none" spc="0" normalizeH="0" baseline="0" noProof="0" dirty="0">
                          <a:ln>
                            <a:noFill/>
                          </a:ln>
                          <a:effectLst/>
                          <a:uLnTx/>
                          <a:uFillTx/>
                          <a:latin typeface="Calibri"/>
                        </a:rPr>
                        <a:t>GAC priority projects and initiatives update</a:t>
                      </a:r>
                      <a:endParaRPr lang="en-US" sz="1400" b="0" i="0" u="none" strike="noStrike" kern="1200" cap="none" spc="0" normalizeH="0" baseline="0" noProof="0" dirty="0">
                        <a:ln>
                          <a:noFill/>
                        </a:ln>
                        <a:effectLst/>
                        <a:uLnTx/>
                        <a:uFillTx/>
                      </a:endParaRP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328149"/>
                  </a:ext>
                </a:extLst>
              </a:tr>
              <a:tr h="560447">
                <a:tc>
                  <a:txBody>
                    <a:bodyPr/>
                    <a:lstStyle/>
                    <a:p>
                      <a:pPr marL="0" lvl="0" indent="0" algn="ctr" defTabSz="914400">
                        <a:lnSpc>
                          <a:spcPct val="100000"/>
                        </a:lnSpc>
                        <a:spcBef>
                          <a:spcPts val="0"/>
                        </a:spcBef>
                        <a:spcAft>
                          <a:spcPts val="0"/>
                        </a:spcAft>
                        <a:buNone/>
                        <a:tabLst/>
                        <a:defRPr/>
                      </a:pPr>
                      <a:r>
                        <a:rPr lang="en-US" sz="1400" dirty="0"/>
                        <a:t>11:50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l">
                        <a:lnSpc>
                          <a:spcPct val="100000"/>
                        </a:lnSpc>
                        <a:spcBef>
                          <a:spcPts val="0"/>
                        </a:spcBef>
                        <a:spcAft>
                          <a:spcPts val="0"/>
                        </a:spcAft>
                        <a:buNone/>
                      </a:pPr>
                      <a:r>
                        <a:rPr lang="en-US" sz="1400" b="0" i="0" u="none" strike="noStrike" baseline="0" noProof="0" dirty="0">
                          <a:latin typeface="Calibri"/>
                        </a:rPr>
                        <a:t>PLSS </a:t>
                      </a:r>
                      <a:r>
                        <a:rPr lang="en-US" sz="1400" b="0" i="0" u="none" strike="noStrike" baseline="0" noProof="0" dirty="0" err="1">
                          <a:latin typeface="Calibri"/>
                        </a:rPr>
                        <a:t>remonumentation</a:t>
                      </a:r>
                      <a:r>
                        <a:rPr lang="en-US" sz="1400" b="0" i="0" u="none" strike="noStrike" baseline="0" noProof="0" dirty="0">
                          <a:latin typeface="Calibri"/>
                        </a:rPr>
                        <a:t> grant oversight</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l" defTabSz="914400">
                        <a:lnSpc>
                          <a:spcPct val="100000"/>
                        </a:lnSpc>
                        <a:spcBef>
                          <a:spcPts val="0"/>
                        </a:spcBef>
                        <a:spcAft>
                          <a:spcPts val="0"/>
                        </a:spcAft>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ctr" defTabSz="914400">
                        <a:lnSpc>
                          <a:spcPct val="100000"/>
                        </a:lnSpc>
                        <a:spcBef>
                          <a:spcPts val="0"/>
                        </a:spcBef>
                        <a:spcAft>
                          <a:spcPts val="0"/>
                        </a:spcAft>
                        <a:buNone/>
                        <a:tabLst/>
                        <a:defRPr/>
                      </a:pPr>
                      <a:r>
                        <a:rPr lang="en-US" sz="1400" b="0" i="0" u="none" strike="noStrike" kern="1200" cap="none" spc="0" normalizeH="0" baseline="0" noProof="0" dirty="0">
                          <a:ln>
                            <a:noFill/>
                          </a:ln>
                          <a:solidFill>
                            <a:srgbClr val="003865"/>
                          </a:solidFill>
                          <a:effectLst/>
                          <a:uLnTx/>
                          <a:uFillTx/>
                          <a:latin typeface="+mn-lt"/>
                          <a:ea typeface="+mn-ea"/>
                          <a:cs typeface="+mn-cs"/>
                        </a:rPr>
                        <a:t>1:30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l" defTabSz="914400">
                        <a:lnSpc>
                          <a:spcPct val="100000"/>
                        </a:lnSpc>
                        <a:spcBef>
                          <a:spcPts val="0"/>
                        </a:spcBef>
                        <a:spcAft>
                          <a:spcPts val="0"/>
                        </a:spcAft>
                        <a:buNone/>
                        <a:tabLst/>
                        <a:defRPr/>
                      </a:pPr>
                      <a:r>
                        <a:rPr lang="en-US" sz="1400" b="0" i="0" u="none" strike="noStrike" kern="1200" cap="none" spc="0" normalizeH="0" baseline="0" noProof="0" dirty="0">
                          <a:ln>
                            <a:noFill/>
                          </a:ln>
                          <a:solidFill>
                            <a:srgbClr val="003865"/>
                          </a:solidFill>
                          <a:effectLst/>
                          <a:uLnTx/>
                          <a:uFillTx/>
                          <a:latin typeface="Calibri"/>
                        </a:rPr>
                        <a:t>Announcements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490926"/>
                  </a:ext>
                </a:extLst>
              </a:tr>
              <a:tr h="560447">
                <a:tc>
                  <a:txBody>
                    <a:bodyPr/>
                    <a:lstStyle/>
                    <a:p>
                      <a:pPr marL="0" lvl="0" indent="0" algn="ctr" defTabSz="914400">
                        <a:lnSpc>
                          <a:spcPct val="100000"/>
                        </a:lnSpc>
                        <a:spcBef>
                          <a:spcPts val="0"/>
                        </a:spcBef>
                        <a:spcAft>
                          <a:spcPts val="0"/>
                        </a:spcAft>
                        <a:buNone/>
                        <a:tabLst/>
                        <a:defRPr/>
                      </a:pPr>
                      <a:r>
                        <a:rPr lang="en-US" sz="1400" dirty="0"/>
                        <a:t>11:55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l">
                        <a:lnSpc>
                          <a:spcPct val="100000"/>
                        </a:lnSpc>
                        <a:spcBef>
                          <a:spcPts val="0"/>
                        </a:spcBef>
                        <a:spcAft>
                          <a:spcPts val="0"/>
                        </a:spcAft>
                        <a:buNone/>
                      </a:pPr>
                      <a:r>
                        <a:rPr lang="en-US" sz="1400" b="0" i="0" u="none" strike="noStrike" baseline="0" noProof="0" dirty="0">
                          <a:latin typeface="Calibri"/>
                        </a:rPr>
                        <a:t>Utilizing First Generation Legacy </a:t>
                      </a:r>
                      <a:r>
                        <a:rPr lang="en-US" sz="1400" b="0" i="0" u="none" strike="noStrike" baseline="0" noProof="0" dirty="0" err="1">
                          <a:latin typeface="Calibri"/>
                        </a:rPr>
                        <a:t>Breachlines</a:t>
                      </a:r>
                      <a:r>
                        <a:rPr lang="en-US" sz="1400" b="0" i="0" u="none" strike="noStrike" baseline="0" noProof="0" dirty="0">
                          <a:latin typeface="Calibri"/>
                        </a:rPr>
                        <a:t> with new High-Resolution </a:t>
                      </a:r>
                      <a:r>
                        <a:rPr lang="en-US" sz="1400" b="0" i="0" u="none" strike="noStrike" baseline="0" noProof="0" dirty="0"/>
                        <a:t>Lidar Derived DEM’s</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l" defTabSz="914400">
                        <a:lnSpc>
                          <a:spcPct val="100000"/>
                        </a:lnSpc>
                        <a:spcBef>
                          <a:spcPts val="0"/>
                        </a:spcBef>
                        <a:spcAft>
                          <a:spcPts val="0"/>
                        </a:spcAft>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ctr" defTabSz="914400">
                        <a:lnSpc>
                          <a:spcPct val="100000"/>
                        </a:lnSpc>
                        <a:spcBef>
                          <a:spcPts val="0"/>
                        </a:spcBef>
                        <a:spcAft>
                          <a:spcPts val="0"/>
                        </a:spcAft>
                        <a:buNone/>
                        <a:tabLst/>
                        <a:defRPr/>
                      </a:pPr>
                      <a:r>
                        <a:rPr lang="en-US" sz="1400" b="0" i="0" u="none" strike="noStrike" kern="1200" cap="none" spc="0" normalizeH="0" baseline="0" noProof="0" dirty="0">
                          <a:ln>
                            <a:noFill/>
                          </a:ln>
                          <a:solidFill>
                            <a:srgbClr val="003865"/>
                          </a:solidFill>
                          <a:effectLst/>
                          <a:uLnTx/>
                          <a:uFillTx/>
                          <a:latin typeface="+mn-lt"/>
                          <a:ea typeface="+mn-ea"/>
                          <a:cs typeface="+mn-cs"/>
                        </a:rPr>
                        <a:t>2:00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lvl="0" indent="0" algn="l" defTabSz="914400">
                        <a:lnSpc>
                          <a:spcPct val="100000"/>
                        </a:lnSpc>
                        <a:spcBef>
                          <a:spcPts val="0"/>
                        </a:spcBef>
                        <a:spcAft>
                          <a:spcPts val="0"/>
                        </a:spcAft>
                        <a:buNone/>
                        <a:tabLst/>
                        <a:defRPr/>
                      </a:pPr>
                      <a:r>
                        <a:rPr lang="en-US" sz="1400" b="0" i="0" u="none" strike="noStrike" kern="1200" cap="none" spc="0" normalizeH="0" baseline="0" noProof="0" dirty="0">
                          <a:ln>
                            <a:noFill/>
                          </a:ln>
                          <a:solidFill>
                            <a:srgbClr val="003865"/>
                          </a:solidFill>
                          <a:effectLst/>
                          <a:uLnTx/>
                          <a:uFillTx/>
                          <a:latin typeface="Calibri"/>
                        </a:rPr>
                        <a:t>Adjourn</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4104148"/>
                  </a:ext>
                </a:extLst>
              </a:tr>
            </a:tbl>
          </a:graphicData>
        </a:graphic>
      </p:graphicFrame>
    </p:spTree>
    <p:extLst>
      <p:ext uri="{BB962C8B-B14F-4D97-AF65-F5344CB8AC3E}">
        <p14:creationId xmlns:p14="http://schemas.microsoft.com/office/powerpoint/2010/main" val="56325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High Resolution DEM – Breachline Pilot Project</a:t>
            </a:r>
          </a:p>
        </p:txBody>
      </p:sp>
      <p:pic>
        <p:nvPicPr>
          <p:cNvPr id="3" name="Picture 2">
            <a:extLst>
              <a:ext uri="{FF2B5EF4-FFF2-40B4-BE49-F238E27FC236}">
                <a16:creationId xmlns:a16="http://schemas.microsoft.com/office/drawing/2014/main" id="{A8EA0138-9CEC-4D2F-80E8-D5B0D2F2522D}"/>
              </a:ext>
            </a:extLst>
          </p:cNvPr>
          <p:cNvPicPr>
            <a:picLocks noChangeAspect="1"/>
          </p:cNvPicPr>
          <p:nvPr/>
        </p:nvPicPr>
        <p:blipFill>
          <a:blip r:embed="rId2"/>
          <a:stretch>
            <a:fillRect/>
          </a:stretch>
        </p:blipFill>
        <p:spPr>
          <a:xfrm>
            <a:off x="6489054" y="1401001"/>
            <a:ext cx="5599043" cy="4572000"/>
          </a:xfrm>
          <a:prstGeom prst="rect">
            <a:avLst/>
          </a:prstGeom>
        </p:spPr>
      </p:pic>
      <p:pic>
        <p:nvPicPr>
          <p:cNvPr id="6" name="Picture 5">
            <a:extLst>
              <a:ext uri="{FF2B5EF4-FFF2-40B4-BE49-F238E27FC236}">
                <a16:creationId xmlns:a16="http://schemas.microsoft.com/office/drawing/2014/main" id="{9DB7B5D4-D21A-414E-A746-79883A9E4C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754" y="1428709"/>
            <a:ext cx="6309615" cy="4498054"/>
          </a:xfrm>
          <a:prstGeom prst="rect">
            <a:avLst/>
          </a:prstGeom>
          <a:ln w="28575">
            <a:solidFill>
              <a:schemeClr val="tx1"/>
            </a:solidFill>
          </a:ln>
        </p:spPr>
      </p:pic>
      <p:sp>
        <p:nvSpPr>
          <p:cNvPr id="2" name="TextBox 1">
            <a:extLst>
              <a:ext uri="{FF2B5EF4-FFF2-40B4-BE49-F238E27FC236}">
                <a16:creationId xmlns:a16="http://schemas.microsoft.com/office/drawing/2014/main" id="{9E09CEB2-DF62-4E08-9D29-2F92BD719BA7}"/>
              </a:ext>
            </a:extLst>
          </p:cNvPr>
          <p:cNvSpPr txBox="1"/>
          <p:nvPr/>
        </p:nvSpPr>
        <p:spPr>
          <a:xfrm>
            <a:off x="475882" y="5973001"/>
            <a:ext cx="480202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D0D0D"/>
                </a:solidFill>
                <a:effectLst/>
                <a:uLnTx/>
                <a:uFillTx/>
                <a:latin typeface="Calibri"/>
                <a:ea typeface="+mn-ea"/>
                <a:cs typeface="+mn-cs"/>
              </a:rPr>
              <a:t>Black and white dashed line </a:t>
            </a:r>
            <a:r>
              <a:rPr kumimoji="0" lang="en-US" sz="1800" b="0" i="0" u="none" strike="noStrike" kern="1200" cap="none" spc="0" normalizeH="0" baseline="0" noProof="0">
                <a:ln>
                  <a:noFill/>
                </a:ln>
                <a:solidFill>
                  <a:srgbClr val="003865"/>
                </a:solidFill>
                <a:effectLst/>
                <a:uLnTx/>
                <a:uFillTx/>
                <a:latin typeface="Calibri"/>
                <a:ea typeface="+mn-ea"/>
                <a:cs typeface="+mn-cs"/>
              </a:rPr>
              <a:t>= Legacy Breachline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mn-ea"/>
                <a:cs typeface="+mn-cs"/>
              </a:rPr>
              <a:t>Red line with arrow </a:t>
            </a:r>
            <a:r>
              <a:rPr kumimoji="0" lang="en-US" sz="1800" b="0" i="0" u="none" strike="noStrike" kern="1200" cap="none" spc="0" normalizeH="0" baseline="0" noProof="0">
                <a:ln>
                  <a:noFill/>
                </a:ln>
                <a:solidFill>
                  <a:srgbClr val="003865"/>
                </a:solidFill>
                <a:effectLst/>
                <a:uLnTx/>
                <a:uFillTx/>
                <a:latin typeface="Calibri"/>
                <a:ea typeface="+mn-ea"/>
                <a:cs typeface="+mn-cs"/>
              </a:rPr>
              <a:t>= High Resolution Breachline</a:t>
            </a:r>
          </a:p>
        </p:txBody>
      </p:sp>
      <p:sp>
        <p:nvSpPr>
          <p:cNvPr id="7" name="TextBox 6">
            <a:extLst>
              <a:ext uri="{FF2B5EF4-FFF2-40B4-BE49-F238E27FC236}">
                <a16:creationId xmlns:a16="http://schemas.microsoft.com/office/drawing/2014/main" id="{3B0AF543-8834-40D1-93C0-E11EB6B47480}"/>
              </a:ext>
            </a:extLst>
          </p:cNvPr>
          <p:cNvSpPr txBox="1"/>
          <p:nvPr/>
        </p:nvSpPr>
        <p:spPr>
          <a:xfrm>
            <a:off x="6584715" y="5954205"/>
            <a:ext cx="5080814"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D295F">
                    <a:lumMod val="60000"/>
                    <a:lumOff val="40000"/>
                  </a:srgbClr>
                </a:solidFill>
                <a:effectLst/>
                <a:uLnTx/>
                <a:uFillTx/>
                <a:latin typeface="Calibri"/>
                <a:ea typeface="+mn-ea"/>
                <a:cs typeface="+mn-cs"/>
              </a:rPr>
              <a:t>Purple line </a:t>
            </a:r>
            <a:r>
              <a:rPr kumimoji="0" lang="en-US" sz="1800" b="0" i="0" u="none" strike="noStrike" kern="1200" cap="none" spc="0" normalizeH="0" baseline="0" noProof="0">
                <a:ln>
                  <a:noFill/>
                </a:ln>
                <a:solidFill>
                  <a:srgbClr val="003865"/>
                </a:solidFill>
                <a:effectLst/>
                <a:uLnTx/>
                <a:uFillTx/>
                <a:latin typeface="Calibri"/>
                <a:ea typeface="+mn-ea"/>
                <a:cs typeface="+mn-cs"/>
              </a:rPr>
              <a:t>= Legacy Breachline Flow Pathway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75000"/>
                    <a:lumOff val="25000"/>
                  </a:srgbClr>
                </a:solidFill>
                <a:effectLst/>
                <a:uLnTx/>
                <a:uFillTx/>
                <a:latin typeface="Calibri"/>
                <a:ea typeface="+mn-ea"/>
                <a:cs typeface="+mn-cs"/>
              </a:rPr>
              <a:t>Blue line </a:t>
            </a:r>
            <a:r>
              <a:rPr kumimoji="0" lang="en-US" sz="1800" b="0" i="0" u="none" strike="noStrike" kern="1200" cap="none" spc="0" normalizeH="0" baseline="0" noProof="0">
                <a:ln>
                  <a:noFill/>
                </a:ln>
                <a:solidFill>
                  <a:srgbClr val="003865"/>
                </a:solidFill>
                <a:effectLst/>
                <a:uLnTx/>
                <a:uFillTx/>
                <a:latin typeface="Calibri"/>
                <a:ea typeface="+mn-ea"/>
                <a:cs typeface="+mn-cs"/>
              </a:rPr>
              <a:t>= High Resolution Breachline Flow Pathway</a:t>
            </a:r>
          </a:p>
        </p:txBody>
      </p:sp>
    </p:spTree>
    <p:extLst>
      <p:ext uri="{BB962C8B-B14F-4D97-AF65-F5344CB8AC3E}">
        <p14:creationId xmlns:p14="http://schemas.microsoft.com/office/powerpoint/2010/main" val="623636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93D1F6-2EA6-5E4F-0088-FA11999C9344}"/>
              </a:ext>
            </a:extLst>
          </p:cNvPr>
          <p:cNvSpPr>
            <a:spLocks noGrp="1"/>
          </p:cNvSpPr>
          <p:nvPr>
            <p:ph type="title"/>
          </p:nvPr>
        </p:nvSpPr>
        <p:spPr/>
        <p:txBody>
          <a:bodyPr/>
          <a:lstStyle/>
          <a:p>
            <a:r>
              <a:rPr lang="en-US">
                <a:ea typeface="+mj-lt"/>
                <a:cs typeface="+mj-lt"/>
              </a:rPr>
              <a:t>Question and Technique</a:t>
            </a:r>
            <a:endParaRPr lang="en-US"/>
          </a:p>
        </p:txBody>
      </p:sp>
      <p:sp>
        <p:nvSpPr>
          <p:cNvPr id="9" name="TextBox 8">
            <a:extLst>
              <a:ext uri="{FF2B5EF4-FFF2-40B4-BE49-F238E27FC236}">
                <a16:creationId xmlns:a16="http://schemas.microsoft.com/office/drawing/2014/main" id="{793517A2-2D77-E3FA-ED5A-C3B467202DBD}"/>
              </a:ext>
            </a:extLst>
          </p:cNvPr>
          <p:cNvSpPr txBox="1"/>
          <p:nvPr/>
        </p:nvSpPr>
        <p:spPr>
          <a:xfrm>
            <a:off x="637310" y="1559642"/>
            <a:ext cx="1112520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3865"/>
                </a:solidFill>
                <a:effectLst/>
                <a:uLnTx/>
                <a:uFillTx/>
                <a:latin typeface="Calibri"/>
                <a:ea typeface="+mn-ea"/>
                <a:cs typeface="+mn-cs"/>
              </a:rPr>
              <a:t>Question: </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3865"/>
                </a:solidFill>
                <a:effectLst/>
                <a:uLnTx/>
                <a:uFillTx/>
                <a:latin typeface="Calibri"/>
                <a:ea typeface="+mn-ea"/>
                <a:cs typeface="+mn-cs"/>
              </a:rPr>
              <a:t>How well do First Generation Breachlines work with the newly collected LiDAR dataset (1 ft DEM)</a:t>
            </a:r>
            <a:endParaRPr kumimoji="0" lang="en-US" sz="2400" b="1" i="1" u="none" strike="noStrike" kern="1200" cap="none" spc="0" normalizeH="0" baseline="0" noProof="0" dirty="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Technique</a:t>
            </a:r>
            <a:endParaRPr kumimoji="0" lang="en-US" sz="2000" b="1"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Run hydro-modification process using </a:t>
            </a:r>
            <a:r>
              <a:rPr kumimoji="0" lang="en-US" sz="2000" b="1" i="0" u="none" strike="noStrike" kern="1200" cap="none" spc="0" normalizeH="0" baseline="0" noProof="0" dirty="0">
                <a:ln>
                  <a:noFill/>
                </a:ln>
                <a:solidFill>
                  <a:srgbClr val="003865"/>
                </a:solidFill>
                <a:effectLst/>
                <a:uLnTx/>
                <a:uFillTx/>
                <a:latin typeface="Calibri"/>
                <a:ea typeface="+mn-ea"/>
                <a:cs typeface="+mn-cs"/>
              </a:rPr>
              <a:t>1stGen breachlines </a:t>
            </a:r>
            <a:r>
              <a:rPr kumimoji="0" lang="en-US" sz="2000" b="0" i="0" u="none" strike="noStrike" kern="1200" cap="none" spc="0" normalizeH="0" baseline="0" noProof="0" dirty="0">
                <a:ln>
                  <a:noFill/>
                </a:ln>
                <a:solidFill>
                  <a:srgbClr val="003865"/>
                </a:solidFill>
                <a:effectLst/>
                <a:uLnTx/>
                <a:uFillTx/>
                <a:latin typeface="Calibri"/>
                <a:ea typeface="+mn-ea"/>
                <a:cs typeface="+mn-cs"/>
              </a:rPr>
              <a:t>(digitized from 3-m DEM circa 2008-2012)</a:t>
            </a: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Create </a:t>
            </a:r>
            <a:r>
              <a:rPr kumimoji="0" lang="en-US" sz="2000" b="1" i="0" u="none" strike="noStrike" kern="1200" cap="none" spc="0" normalizeH="0" baseline="0" noProof="0" dirty="0">
                <a:ln>
                  <a:noFill/>
                </a:ln>
                <a:solidFill>
                  <a:srgbClr val="003865"/>
                </a:solidFill>
                <a:effectLst/>
                <a:uLnTx/>
                <a:uFillTx/>
                <a:latin typeface="Calibri"/>
                <a:ea typeface="+mn-ea"/>
                <a:cs typeface="+mn-cs"/>
              </a:rPr>
              <a:t>flowpaths </a:t>
            </a:r>
            <a:r>
              <a:rPr kumimoji="0" lang="en-US" sz="2000" b="0" i="0" u="none" strike="noStrike" kern="1200" cap="none" spc="0" normalizeH="0" baseline="0" noProof="0" dirty="0">
                <a:ln>
                  <a:noFill/>
                </a:ln>
                <a:solidFill>
                  <a:srgbClr val="003865"/>
                </a:solidFill>
                <a:effectLst/>
                <a:uLnTx/>
                <a:uFillTx/>
                <a:latin typeface="Calibri"/>
                <a:ea typeface="+mn-ea"/>
                <a:cs typeface="+mn-cs"/>
              </a:rPr>
              <a:t>for 1-acre drainage areas</a:t>
            </a:r>
            <a:r>
              <a:rPr kumimoji="0" lang="en-US" sz="2000" b="1" i="0" u="none" strike="noStrike" kern="1200" cap="none" spc="0" normalizeH="0" baseline="0" noProof="0" dirty="0">
                <a:ln>
                  <a:noFill/>
                </a:ln>
                <a:solidFill>
                  <a:srgbClr val="003865"/>
                </a:solidFill>
                <a:effectLst/>
                <a:uLnTx/>
                <a:uFillTx/>
                <a:latin typeface="Calibri"/>
                <a:ea typeface="+mn-ea"/>
                <a:cs typeface="+mn-cs"/>
              </a:rPr>
              <a:t> </a:t>
            </a:r>
            <a:endParaRPr kumimoji="0" lang="en-US" sz="2000" b="1"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Inspect</a:t>
            </a:r>
            <a:r>
              <a:rPr kumimoji="0" lang="en-US" sz="2000" b="0" i="0" u="none" strike="noStrike" kern="1200" cap="none" spc="0" normalizeH="0" baseline="0" noProof="0" dirty="0">
                <a:ln>
                  <a:noFill/>
                </a:ln>
                <a:solidFill>
                  <a:srgbClr val="003865"/>
                </a:solidFill>
                <a:effectLst/>
                <a:uLnTx/>
                <a:uFillTx/>
                <a:latin typeface="Calibri"/>
                <a:ea typeface="+mn-ea"/>
                <a:cs typeface="+mn-cs"/>
              </a:rPr>
              <a:t> every legacy breachline and resultant flowpath - </a:t>
            </a:r>
            <a:r>
              <a:rPr kumimoji="0" lang="en-US" sz="2000" b="1" i="0" u="none" strike="noStrike" kern="1200" cap="none" spc="0" normalizeH="0" baseline="0" noProof="0" dirty="0">
                <a:ln>
                  <a:noFill/>
                </a:ln>
                <a:solidFill>
                  <a:srgbClr val="003865"/>
                </a:solidFill>
                <a:effectLst/>
                <a:uLnTx/>
                <a:uFillTx/>
                <a:latin typeface="Calibri"/>
                <a:ea typeface="+mn-ea"/>
                <a:cs typeface="+mn-cs"/>
              </a:rPr>
              <a:t>classify</a:t>
            </a:r>
            <a:r>
              <a:rPr kumimoji="0" lang="en-US" sz="2000" b="0" i="0" u="none" strike="noStrike" kern="1200" cap="none" spc="0" normalizeH="0" baseline="0" noProof="0" dirty="0">
                <a:ln>
                  <a:noFill/>
                </a:ln>
                <a:solidFill>
                  <a:srgbClr val="003865"/>
                </a:solidFill>
                <a:effectLst/>
                <a:uLnTx/>
                <a:uFillTx/>
                <a:latin typeface="Calibri"/>
                <a:ea typeface="+mn-ea"/>
                <a:cs typeface="+mn-cs"/>
              </a:rPr>
              <a:t> breachline as “acceptable” or “not” based on business need</a:t>
            </a: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Adjust every legacy breachline to match the low cells upstream and downstream on the new DEM</a:t>
            </a: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Add new breachlines</a:t>
            </a:r>
            <a:r>
              <a:rPr kumimoji="0" lang="en-US" sz="2000" b="0" i="0" u="none" strike="noStrike" kern="1200" cap="none" spc="0" normalizeH="0" baseline="0" noProof="0" dirty="0">
                <a:ln>
                  <a:noFill/>
                </a:ln>
                <a:solidFill>
                  <a:srgbClr val="003865"/>
                </a:solidFill>
                <a:effectLst/>
                <a:uLnTx/>
                <a:uFillTx/>
                <a:latin typeface="Calibri"/>
                <a:ea typeface="+mn-ea"/>
                <a:cs typeface="+mn-cs"/>
              </a:rPr>
              <a:t> where necessary </a:t>
            </a: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Run hydro-modification process using </a:t>
            </a:r>
            <a:r>
              <a:rPr kumimoji="0" lang="en-US" sz="2000" b="1" i="0" u="none" strike="noStrike" kern="1200" cap="none" spc="0" normalizeH="0" baseline="0" noProof="0" dirty="0">
                <a:ln>
                  <a:noFill/>
                </a:ln>
                <a:solidFill>
                  <a:srgbClr val="003865"/>
                </a:solidFill>
                <a:effectLst/>
                <a:uLnTx/>
                <a:uFillTx/>
                <a:latin typeface="Calibri"/>
                <a:ea typeface="+mn-ea"/>
                <a:cs typeface="+mn-cs"/>
              </a:rPr>
              <a:t>edited 1stGEN </a:t>
            </a:r>
            <a:r>
              <a:rPr kumimoji="0" lang="en-US" sz="2000" b="0" i="0" u="none" strike="noStrike" kern="1200" cap="none" spc="0" normalizeH="0" baseline="0" noProof="0" dirty="0">
                <a:ln>
                  <a:noFill/>
                </a:ln>
                <a:solidFill>
                  <a:srgbClr val="003865"/>
                </a:solidFill>
                <a:effectLst/>
                <a:uLnTx/>
                <a:uFillTx/>
                <a:latin typeface="Calibri"/>
                <a:ea typeface="+mn-ea"/>
                <a:cs typeface="+mn-cs"/>
              </a:rPr>
              <a:t>(Step 4) and </a:t>
            </a:r>
            <a:r>
              <a:rPr kumimoji="0" lang="en-US" sz="2000" b="1" i="0" u="none" strike="noStrike" kern="1200" cap="none" spc="0" normalizeH="0" baseline="0" noProof="0" dirty="0">
                <a:ln>
                  <a:noFill/>
                </a:ln>
                <a:solidFill>
                  <a:srgbClr val="003865"/>
                </a:solidFill>
                <a:effectLst/>
                <a:uLnTx/>
                <a:uFillTx/>
                <a:latin typeface="Calibri"/>
                <a:ea typeface="+mn-ea"/>
                <a:cs typeface="+mn-cs"/>
              </a:rPr>
              <a:t>newly created breachlines </a:t>
            </a:r>
            <a:r>
              <a:rPr kumimoji="0" lang="en-US" sz="2000" b="0" i="0" u="none" strike="noStrike" kern="1200" cap="none" spc="0" normalizeH="0" baseline="0" noProof="0" dirty="0">
                <a:ln>
                  <a:noFill/>
                </a:ln>
                <a:solidFill>
                  <a:srgbClr val="003865"/>
                </a:solidFill>
                <a:effectLst/>
                <a:uLnTx/>
                <a:uFillTx/>
                <a:latin typeface="Calibri"/>
                <a:ea typeface="+mn-ea"/>
                <a:cs typeface="+mn-cs"/>
              </a:rPr>
              <a:t>(Step 5)</a:t>
            </a: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Create flowpaths </a:t>
            </a:r>
            <a:r>
              <a:rPr kumimoji="0" lang="en-US" sz="2000" b="0" i="0" u="none" strike="noStrike" kern="1200" cap="none" spc="0" normalizeH="0" baseline="0" noProof="0" dirty="0">
                <a:ln>
                  <a:noFill/>
                </a:ln>
                <a:solidFill>
                  <a:srgbClr val="003865"/>
                </a:solidFill>
                <a:effectLst/>
                <a:uLnTx/>
                <a:uFillTx/>
                <a:latin typeface="Calibri"/>
                <a:ea typeface="+mn-ea"/>
                <a:cs typeface="+mn-cs"/>
              </a:rPr>
              <a:t>for 1-acre drainage areas and </a:t>
            </a:r>
            <a:r>
              <a:rPr kumimoji="0" lang="en-US" sz="2000" b="1" i="0" u="none" strike="noStrike" kern="1200" cap="none" spc="0" normalizeH="0" baseline="0" noProof="0" dirty="0">
                <a:ln>
                  <a:noFill/>
                </a:ln>
                <a:solidFill>
                  <a:srgbClr val="003865"/>
                </a:solidFill>
                <a:effectLst/>
                <a:uLnTx/>
                <a:uFillTx/>
                <a:latin typeface="Calibri"/>
                <a:ea typeface="+mn-ea"/>
                <a:cs typeface="+mn-cs"/>
              </a:rPr>
              <a:t>compare</a:t>
            </a:r>
            <a:r>
              <a:rPr kumimoji="0" lang="en-US" sz="2000" b="0" i="0" u="none" strike="noStrike" kern="1200" cap="none" spc="0" normalizeH="0" baseline="0" noProof="0" dirty="0">
                <a:ln>
                  <a:noFill/>
                </a:ln>
                <a:solidFill>
                  <a:srgbClr val="003865"/>
                </a:solidFill>
                <a:effectLst/>
                <a:uLnTx/>
                <a:uFillTx/>
                <a:latin typeface="Calibri"/>
                <a:ea typeface="+mn-ea"/>
                <a:cs typeface="+mn-cs"/>
              </a:rPr>
              <a:t> with first generation breachline flowpaths</a:t>
            </a:r>
            <a:endParaRPr kumimoji="0" lang="en-US" sz="2000" b="0" i="0" u="none" strike="noStrike" kern="1200" cap="none" spc="0" normalizeH="0" baseline="0" noProof="0" dirty="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1740129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Technique</a:t>
            </a:r>
            <a:endParaRPr lang="en-US"/>
          </a:p>
        </p:txBody>
      </p:sp>
      <p:sp>
        <p:nvSpPr>
          <p:cNvPr id="5" name="TextBox 4">
            <a:extLst>
              <a:ext uri="{FF2B5EF4-FFF2-40B4-BE49-F238E27FC236}">
                <a16:creationId xmlns:a16="http://schemas.microsoft.com/office/drawing/2014/main" id="{983DEBC8-76D6-7589-62BD-1D5A03B2C2BF}"/>
              </a:ext>
            </a:extLst>
          </p:cNvPr>
          <p:cNvSpPr txBox="1"/>
          <p:nvPr/>
        </p:nvSpPr>
        <p:spPr>
          <a:xfrm>
            <a:off x="4375166" y="1288328"/>
            <a:ext cx="25064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Collateral Datasets</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4780" y="1487487"/>
            <a:ext cx="3658627" cy="2518753"/>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4780" y="4118616"/>
            <a:ext cx="3658627" cy="2526902"/>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620" y="4378626"/>
            <a:ext cx="3392967" cy="2222357"/>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620" y="1594262"/>
            <a:ext cx="3392968" cy="2524354"/>
          </a:xfrm>
          <a:prstGeom prst="rect">
            <a:avLst/>
          </a:prstGeom>
        </p:spPr>
      </p:pic>
      <p:grpSp>
        <p:nvGrpSpPr>
          <p:cNvPr id="16" name="Group 15"/>
          <p:cNvGrpSpPr/>
          <p:nvPr/>
        </p:nvGrpSpPr>
        <p:grpSpPr>
          <a:xfrm>
            <a:off x="3397900" y="2777028"/>
            <a:ext cx="5137653" cy="3053100"/>
            <a:chOff x="838200" y="2215196"/>
            <a:chExt cx="3763963" cy="2195646"/>
          </a:xfrm>
        </p:grpSpPr>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8200" y="2215197"/>
              <a:ext cx="2302193" cy="2195645"/>
            </a:xfrm>
            <a:prstGeom prst="rect">
              <a:avLst/>
            </a:prstGeom>
          </p:spPr>
        </p:pic>
        <p:pic>
          <p:nvPicPr>
            <p:cNvPr id="15" name="Picture 14"/>
            <p:cNvPicPr>
              <a:picLocks noChangeAspect="1"/>
            </p:cNvPicPr>
            <p:nvPr/>
          </p:nvPicPr>
          <p:blipFill>
            <a:blip r:embed="rId8"/>
            <a:stretch>
              <a:fillRect/>
            </a:stretch>
          </p:blipFill>
          <p:spPr>
            <a:xfrm>
              <a:off x="2974007" y="2215196"/>
              <a:ext cx="1628156" cy="2195645"/>
            </a:xfrm>
            <a:prstGeom prst="rect">
              <a:avLst/>
            </a:prstGeom>
          </p:spPr>
        </p:pic>
      </p:grpSp>
      <p:sp>
        <p:nvSpPr>
          <p:cNvPr id="3" name="TextBox 2">
            <a:extLst>
              <a:ext uri="{FF2B5EF4-FFF2-40B4-BE49-F238E27FC236}">
                <a16:creationId xmlns:a16="http://schemas.microsoft.com/office/drawing/2014/main" id="{156038C5-476C-D0B9-7B0D-2508B9A22CAF}"/>
              </a:ext>
            </a:extLst>
          </p:cNvPr>
          <p:cNvSpPr txBox="1"/>
          <p:nvPr/>
        </p:nvSpPr>
        <p:spPr>
          <a:xfrm>
            <a:off x="3520786" y="1936172"/>
            <a:ext cx="1712768"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Calibri"/>
                <a:ea typeface="+mn-ea"/>
                <a:cs typeface="Calibri"/>
              </a:rPr>
              <a:t>High Resolution</a:t>
            </a:r>
            <a:endParaRPr kumimoji="0" lang="en-US" sz="1600" b="0" i="0" u="none" strike="noStrike" kern="1200" cap="none" spc="0" normalizeH="0" baseline="0" noProof="0">
              <a:ln>
                <a:noFill/>
              </a:ln>
              <a:solidFill>
                <a:srgbClr val="003865"/>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Calibri"/>
                <a:ea typeface="+mn-ea"/>
                <a:cs typeface="Calibri"/>
              </a:rPr>
              <a:t>Imagery</a:t>
            </a:r>
            <a:endParaRPr kumimoji="0" lang="en-US" sz="1600" b="0" i="0" u="none" strike="noStrike" kern="1200" cap="none" spc="0" normalizeH="0" baseline="0" noProof="0">
              <a:ln>
                <a:noFill/>
              </a:ln>
              <a:solidFill>
                <a:srgbClr val="003865"/>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2ACEC845-2E4D-81ED-ECAC-BFDEDE12BAB6}"/>
              </a:ext>
            </a:extLst>
          </p:cNvPr>
          <p:cNvSpPr txBox="1"/>
          <p:nvPr/>
        </p:nvSpPr>
        <p:spPr>
          <a:xfrm>
            <a:off x="7374081" y="6300354"/>
            <a:ext cx="109797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D0D0D"/>
                </a:solidFill>
                <a:effectLst/>
                <a:uLnTx/>
                <a:uFillTx/>
                <a:latin typeface="Calibri"/>
                <a:ea typeface="+mn-ea"/>
                <a:cs typeface="Calibri"/>
              </a:rPr>
              <a:t>Hillshade</a:t>
            </a:r>
            <a:endParaRPr kumimoji="0" lang="en-US" sz="1600" b="0" i="0" u="none" strike="noStrike" kern="1200" cap="none" spc="0" normalizeH="0" baseline="0" noProof="0">
              <a:ln>
                <a:noFill/>
              </a:ln>
              <a:solidFill>
                <a:srgbClr val="0D0D0D"/>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D16CED2B-F299-BC64-0669-E659D15D3BC7}"/>
              </a:ext>
            </a:extLst>
          </p:cNvPr>
          <p:cNvSpPr txBox="1"/>
          <p:nvPr/>
        </p:nvSpPr>
        <p:spPr>
          <a:xfrm>
            <a:off x="3494808" y="6014603"/>
            <a:ext cx="1288472"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Calibri"/>
                <a:ea typeface="+mn-ea"/>
                <a:cs typeface="Calibri"/>
              </a:rPr>
              <a:t>Impeded Flow Model</a:t>
            </a:r>
          </a:p>
        </p:txBody>
      </p:sp>
      <p:sp>
        <p:nvSpPr>
          <p:cNvPr id="8" name="TextBox 7">
            <a:extLst>
              <a:ext uri="{FF2B5EF4-FFF2-40B4-BE49-F238E27FC236}">
                <a16:creationId xmlns:a16="http://schemas.microsoft.com/office/drawing/2014/main" id="{4E1B7A36-8B0A-6E85-4E3A-54B54BFE1290}"/>
              </a:ext>
            </a:extLst>
          </p:cNvPr>
          <p:cNvSpPr txBox="1"/>
          <p:nvPr/>
        </p:nvSpPr>
        <p:spPr>
          <a:xfrm>
            <a:off x="6386945" y="1936172"/>
            <a:ext cx="2111086"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Calibri"/>
                <a:ea typeface="+mn-ea"/>
                <a:cs typeface="Calibri"/>
              </a:rPr>
              <a:t>Hydrographic Position Index</a:t>
            </a:r>
          </a:p>
        </p:txBody>
      </p:sp>
    </p:spTree>
    <p:extLst>
      <p:ext uri="{BB962C8B-B14F-4D97-AF65-F5344CB8AC3E}">
        <p14:creationId xmlns:p14="http://schemas.microsoft.com/office/powerpoint/2010/main" val="2692132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593A-35CC-B029-2F10-D042FE6052C6}"/>
              </a:ext>
            </a:extLst>
          </p:cNvPr>
          <p:cNvSpPr>
            <a:spLocks noGrp="1"/>
          </p:cNvSpPr>
          <p:nvPr>
            <p:ph type="title"/>
          </p:nvPr>
        </p:nvSpPr>
        <p:spPr/>
        <p:txBody>
          <a:bodyPr/>
          <a:lstStyle/>
          <a:p>
            <a:r>
              <a:rPr lang="en-US">
                <a:cs typeface="Calibri"/>
              </a:rPr>
              <a:t>Results</a:t>
            </a:r>
            <a:endParaRPr lang="en-US">
              <a:ea typeface="+mj-lt"/>
              <a:cs typeface="+mj-lt"/>
            </a:endParaRPr>
          </a:p>
        </p:txBody>
      </p:sp>
      <p:sp>
        <p:nvSpPr>
          <p:cNvPr id="3" name="Content Placeholder 2">
            <a:extLst>
              <a:ext uri="{FF2B5EF4-FFF2-40B4-BE49-F238E27FC236}">
                <a16:creationId xmlns:a16="http://schemas.microsoft.com/office/drawing/2014/main" id="{D7E18945-AE85-D6DF-777A-31FC2C688E30}"/>
              </a:ext>
            </a:extLst>
          </p:cNvPr>
          <p:cNvSpPr>
            <a:spLocks noGrp="1"/>
          </p:cNvSpPr>
          <p:nvPr>
            <p:ph idx="1"/>
          </p:nvPr>
        </p:nvSpPr>
        <p:spPr>
          <a:xfrm>
            <a:off x="653845" y="1512222"/>
            <a:ext cx="11296034" cy="4351338"/>
          </a:xfrm>
        </p:spPr>
        <p:txBody>
          <a:bodyPr vert="horz" lIns="91440" tIns="45720" rIns="91440" bIns="45720" rtlCol="0" anchor="t">
            <a:normAutofit/>
          </a:bodyPr>
          <a:lstStyle/>
          <a:p>
            <a:pPr>
              <a:lnSpc>
                <a:spcPct val="114999"/>
              </a:lnSpc>
              <a:spcBef>
                <a:spcPts val="0"/>
              </a:spcBef>
              <a:spcAft>
                <a:spcPts val="0"/>
              </a:spcAft>
            </a:pPr>
            <a:r>
              <a:rPr lang="en-US" sz="2000" dirty="0">
                <a:ea typeface="+mn-lt"/>
                <a:cs typeface="+mn-lt"/>
              </a:rPr>
              <a:t>492 legacy breachlines: 475 (96%) produced acceptable output using new DEM</a:t>
            </a:r>
            <a:endParaRPr lang="en-US" sz="2000" dirty="0">
              <a:cs typeface="Calibri"/>
            </a:endParaRPr>
          </a:p>
          <a:p>
            <a:pPr>
              <a:lnSpc>
                <a:spcPct val="114999"/>
              </a:lnSpc>
              <a:spcBef>
                <a:spcPts val="0"/>
              </a:spcBef>
              <a:spcAft>
                <a:spcPts val="0"/>
              </a:spcAft>
            </a:pPr>
            <a:r>
              <a:rPr lang="en-US" sz="2000" dirty="0">
                <a:ea typeface="+mn-lt"/>
                <a:cs typeface="+mn-lt"/>
              </a:rPr>
              <a:t>310 new breachlines created – this is significant</a:t>
            </a:r>
          </a:p>
          <a:p>
            <a:pPr>
              <a:lnSpc>
                <a:spcPct val="114999"/>
              </a:lnSpc>
              <a:spcBef>
                <a:spcPts val="0"/>
              </a:spcBef>
              <a:spcAft>
                <a:spcPts val="0"/>
              </a:spcAft>
            </a:pPr>
            <a:r>
              <a:rPr lang="en-US" sz="2000" dirty="0">
                <a:ea typeface="+mn-lt"/>
                <a:cs typeface="+mn-lt"/>
              </a:rPr>
              <a:t>54% of omitted breachlines considered unacceptable given my intended usage </a:t>
            </a:r>
            <a:endParaRPr lang="en-US" sz="2000" dirty="0">
              <a:cs typeface="Calibri"/>
            </a:endParaRPr>
          </a:p>
          <a:p>
            <a:endParaRPr lang="en-US" dirty="0">
              <a:cs typeface="Calibri"/>
            </a:endParaRPr>
          </a:p>
        </p:txBody>
      </p:sp>
      <p:graphicFrame>
        <p:nvGraphicFramePr>
          <p:cNvPr id="5" name="Table 4">
            <a:extLst>
              <a:ext uri="{FF2B5EF4-FFF2-40B4-BE49-F238E27FC236}">
                <a16:creationId xmlns:a16="http://schemas.microsoft.com/office/drawing/2014/main" id="{23C5F95A-E4C3-64B4-FC05-0DE7A3639082}"/>
              </a:ext>
            </a:extLst>
          </p:cNvPr>
          <p:cNvGraphicFramePr>
            <a:graphicFrameLocks noGrp="1"/>
          </p:cNvGraphicFramePr>
          <p:nvPr/>
        </p:nvGraphicFramePr>
        <p:xfrm>
          <a:off x="663081" y="3040154"/>
          <a:ext cx="9804400" cy="1917192"/>
        </p:xfrm>
        <a:graphic>
          <a:graphicData uri="http://schemas.openxmlformats.org/drawingml/2006/table">
            <a:tbl>
              <a:tblPr firstRow="1" bandRow="1">
                <a:tableStyleId>{5C22544A-7EE6-4342-B048-85BDC9FD1C3A}</a:tableStyleId>
              </a:tblPr>
              <a:tblGrid>
                <a:gridCol w="2387828">
                  <a:extLst>
                    <a:ext uri="{9D8B030D-6E8A-4147-A177-3AD203B41FA5}">
                      <a16:colId xmlns:a16="http://schemas.microsoft.com/office/drawing/2014/main" val="1366896789"/>
                    </a:ext>
                  </a:extLst>
                </a:gridCol>
                <a:gridCol w="3708286">
                  <a:extLst>
                    <a:ext uri="{9D8B030D-6E8A-4147-A177-3AD203B41FA5}">
                      <a16:colId xmlns:a16="http://schemas.microsoft.com/office/drawing/2014/main" val="1898700637"/>
                    </a:ext>
                  </a:extLst>
                </a:gridCol>
                <a:gridCol w="3708286">
                  <a:extLst>
                    <a:ext uri="{9D8B030D-6E8A-4147-A177-3AD203B41FA5}">
                      <a16:colId xmlns:a16="http://schemas.microsoft.com/office/drawing/2014/main" val="1785048192"/>
                    </a:ext>
                  </a:extLst>
                </a:gridCol>
              </a:tblGrid>
              <a:tr h="370840">
                <a:tc>
                  <a:txBody>
                    <a:bodyPr/>
                    <a:lstStyle/>
                    <a:p>
                      <a:pPr marL="0" algn="l" rtl="0" eaLnBrk="1" latinLnBrk="0" hangingPunct="1">
                        <a:spcBef>
                          <a:spcPts val="0"/>
                        </a:spcBef>
                        <a:spcAft>
                          <a:spcPts val="0"/>
                        </a:spcAft>
                      </a:pPr>
                      <a:r>
                        <a:rPr lang="en-US" sz="1800" kern="1200">
                          <a:effectLst/>
                        </a:rPr>
                        <a:t>Category</a:t>
                      </a:r>
                      <a:endParaRPr lang="en-US">
                        <a:effectLst/>
                      </a:endParaRPr>
                    </a:p>
                  </a:txBody>
                  <a:tcPr marL="0" marR="0" marT="0" marB="0" anchor="ctr"/>
                </a:tc>
                <a:tc>
                  <a:txBody>
                    <a:bodyPr/>
                    <a:lstStyle/>
                    <a:p>
                      <a:pPr marL="0" algn="l" rtl="0" eaLnBrk="1" latinLnBrk="0" hangingPunct="1">
                        <a:spcBef>
                          <a:spcPts val="0"/>
                        </a:spcBef>
                        <a:spcAft>
                          <a:spcPts val="0"/>
                        </a:spcAft>
                      </a:pPr>
                      <a:r>
                        <a:rPr lang="en-US" sz="1800" kern="1200" err="1">
                          <a:effectLst/>
                        </a:rPr>
                        <a:t>Breachline</a:t>
                      </a:r>
                      <a:r>
                        <a:rPr lang="en-US" sz="1800" kern="1200">
                          <a:effectLst/>
                        </a:rPr>
                        <a:t> Acceptance</a:t>
                      </a:r>
                      <a:endParaRPr lang="en-US">
                        <a:effectLst/>
                      </a:endParaRPr>
                    </a:p>
                  </a:txBody>
                  <a:tcPr marL="0" marR="0" marT="0" marB="0" anchor="ctr"/>
                </a:tc>
                <a:tc>
                  <a:txBody>
                    <a:bodyPr/>
                    <a:lstStyle/>
                    <a:p>
                      <a:pPr marL="0" algn="l" rtl="0" eaLnBrk="1" latinLnBrk="0" hangingPunct="1">
                        <a:spcBef>
                          <a:spcPts val="0"/>
                        </a:spcBef>
                        <a:spcAft>
                          <a:spcPts val="0"/>
                        </a:spcAft>
                      </a:pPr>
                      <a:r>
                        <a:rPr lang="en-US" sz="1800" kern="1200">
                          <a:effectLst/>
                        </a:rPr>
                        <a:t>Count of </a:t>
                      </a:r>
                      <a:r>
                        <a:rPr lang="en-US" sz="1800" kern="1200" err="1">
                          <a:effectLst/>
                        </a:rPr>
                        <a:t>Breachlines</a:t>
                      </a:r>
                      <a:endParaRPr lang="en-US" err="1">
                        <a:effectLst/>
                      </a:endParaRPr>
                    </a:p>
                  </a:txBody>
                  <a:tcPr marL="0" marR="0" marT="0" marB="0" anchor="ctr"/>
                </a:tc>
                <a:extLst>
                  <a:ext uri="{0D108BD9-81ED-4DB2-BD59-A6C34878D82A}">
                    <a16:rowId xmlns:a16="http://schemas.microsoft.com/office/drawing/2014/main" val="2565758952"/>
                  </a:ext>
                </a:extLst>
              </a:tr>
              <a:tr h="370840">
                <a:tc rowSpan="2">
                  <a:txBody>
                    <a:bodyPr/>
                    <a:lstStyle/>
                    <a:p>
                      <a:pPr marL="0" algn="l" rtl="0" eaLnBrk="1" latinLnBrk="0" hangingPunct="1">
                        <a:spcBef>
                          <a:spcPts val="0"/>
                        </a:spcBef>
                        <a:spcAft>
                          <a:spcPts val="0"/>
                        </a:spcAft>
                      </a:pPr>
                      <a:r>
                        <a:rPr lang="en-US" sz="1800" b="1" kern="1200">
                          <a:effectLst/>
                        </a:rPr>
                        <a:t>Legacy</a:t>
                      </a:r>
                      <a:endParaRPr lang="en-US" b="1">
                        <a:effectLst/>
                      </a:endParaRPr>
                    </a:p>
                  </a:txBody>
                  <a:tcPr marL="0" marR="0" marT="0" marB="0" anchor="ctr"/>
                </a:tc>
                <a:tc>
                  <a:txBody>
                    <a:bodyPr/>
                    <a:lstStyle/>
                    <a:p>
                      <a:pPr marL="0" algn="l" rtl="0" eaLnBrk="1" latinLnBrk="0" hangingPunct="1">
                        <a:spcBef>
                          <a:spcPts val="0"/>
                        </a:spcBef>
                        <a:spcAft>
                          <a:spcPts val="0"/>
                        </a:spcAft>
                      </a:pPr>
                      <a:r>
                        <a:rPr lang="en-US" sz="1800" b="0" kern="1200">
                          <a:effectLst/>
                        </a:rPr>
                        <a:t>Acceptable (without editing)</a:t>
                      </a:r>
                      <a:endParaRPr lang="en-US" b="0">
                        <a:effectLst/>
                      </a:endParaRPr>
                    </a:p>
                  </a:txBody>
                  <a:tcPr marL="0" marR="0" marT="0" marB="0" anchor="ctr"/>
                </a:tc>
                <a:tc>
                  <a:txBody>
                    <a:bodyPr/>
                    <a:lstStyle/>
                    <a:p>
                      <a:pPr marL="0" algn="l" rtl="0" eaLnBrk="1" latinLnBrk="0" hangingPunct="1">
                        <a:spcBef>
                          <a:spcPts val="0"/>
                        </a:spcBef>
                        <a:spcAft>
                          <a:spcPts val="0"/>
                        </a:spcAft>
                      </a:pPr>
                      <a:r>
                        <a:rPr lang="en-US" sz="1800" kern="1200">
                          <a:effectLst/>
                        </a:rPr>
                        <a:t>475</a:t>
                      </a:r>
                      <a:endParaRPr lang="en-US">
                        <a:effectLst/>
                      </a:endParaRPr>
                    </a:p>
                  </a:txBody>
                  <a:tcPr marL="0" marR="0" marT="0" marB="0" anchor="ctr"/>
                </a:tc>
                <a:extLst>
                  <a:ext uri="{0D108BD9-81ED-4DB2-BD59-A6C34878D82A}">
                    <a16:rowId xmlns:a16="http://schemas.microsoft.com/office/drawing/2014/main" val="1760768543"/>
                  </a:ext>
                </a:extLst>
              </a:tr>
              <a:tr h="370840">
                <a:tc vMerge="1">
                  <a:txBody>
                    <a:bodyPr/>
                    <a:lstStyle/>
                    <a:p>
                      <a:endParaRPr lang="en-US"/>
                    </a:p>
                  </a:txBody>
                  <a:tcPr/>
                </a:tc>
                <a:tc>
                  <a:txBody>
                    <a:bodyPr/>
                    <a:lstStyle/>
                    <a:p>
                      <a:pPr marL="0" algn="l" rtl="0" eaLnBrk="1" latinLnBrk="0" hangingPunct="1">
                        <a:spcBef>
                          <a:spcPts val="0"/>
                        </a:spcBef>
                        <a:spcAft>
                          <a:spcPts val="0"/>
                        </a:spcAft>
                      </a:pPr>
                      <a:r>
                        <a:rPr lang="en-US" sz="1800" b="0" kern="1200">
                          <a:effectLst/>
                        </a:rPr>
                        <a:t>Not Acceptable (without editing)</a:t>
                      </a:r>
                      <a:endParaRPr lang="en-US" b="0">
                        <a:effectLst/>
                      </a:endParaRPr>
                    </a:p>
                  </a:txBody>
                  <a:tcPr marL="0" marR="0" marT="0" marB="0" anchor="ctr"/>
                </a:tc>
                <a:tc>
                  <a:txBody>
                    <a:bodyPr/>
                    <a:lstStyle/>
                    <a:p>
                      <a:pPr marL="0" algn="l" rtl="0" eaLnBrk="1" latinLnBrk="0" hangingPunct="1">
                        <a:spcBef>
                          <a:spcPts val="0"/>
                        </a:spcBef>
                        <a:spcAft>
                          <a:spcPts val="0"/>
                        </a:spcAft>
                      </a:pPr>
                      <a:r>
                        <a:rPr lang="en-US" sz="1800" kern="1200">
                          <a:effectLst/>
                        </a:rPr>
                        <a:t>17</a:t>
                      </a:r>
                      <a:endParaRPr lang="en-US">
                        <a:effectLst/>
                      </a:endParaRPr>
                    </a:p>
                  </a:txBody>
                  <a:tcPr marL="0" marR="0" marT="0" marB="0" anchor="ctr"/>
                </a:tc>
                <a:extLst>
                  <a:ext uri="{0D108BD9-81ED-4DB2-BD59-A6C34878D82A}">
                    <a16:rowId xmlns:a16="http://schemas.microsoft.com/office/drawing/2014/main" val="3968582372"/>
                  </a:ext>
                </a:extLst>
              </a:tr>
              <a:tr h="370840">
                <a:tc rowSpan="2">
                  <a:txBody>
                    <a:bodyPr/>
                    <a:lstStyle/>
                    <a:p>
                      <a:pPr marL="0" algn="l" rtl="0" eaLnBrk="1" latinLnBrk="0" hangingPunct="1">
                        <a:spcBef>
                          <a:spcPts val="0"/>
                        </a:spcBef>
                        <a:spcAft>
                          <a:spcPts val="0"/>
                        </a:spcAft>
                      </a:pPr>
                      <a:r>
                        <a:rPr lang="en-US" sz="1800" b="1" kern="1200">
                          <a:effectLst/>
                        </a:rPr>
                        <a:t>New </a:t>
                      </a:r>
                      <a:endParaRPr lang="en-US" b="1">
                        <a:effectLst/>
                      </a:endParaRPr>
                    </a:p>
                  </a:txBody>
                  <a:tcPr marL="0" marR="0" marT="0" marB="0" anchor="ctr"/>
                </a:tc>
                <a:tc>
                  <a:txBody>
                    <a:bodyPr/>
                    <a:lstStyle/>
                    <a:p>
                      <a:pPr marL="0" algn="l" rtl="0" eaLnBrk="1" latinLnBrk="0" hangingPunct="1">
                        <a:spcBef>
                          <a:spcPts val="0"/>
                        </a:spcBef>
                        <a:spcAft>
                          <a:spcPts val="0"/>
                        </a:spcAft>
                      </a:pPr>
                      <a:r>
                        <a:rPr lang="en-US" sz="1800" b="0" kern="1200">
                          <a:effectLst/>
                        </a:rPr>
                        <a:t>Acceptable (if omitted)</a:t>
                      </a:r>
                      <a:endParaRPr lang="en-US" b="0">
                        <a:effectLst/>
                      </a:endParaRPr>
                    </a:p>
                  </a:txBody>
                  <a:tcPr marL="0" marR="0" marT="0" marB="0" anchor="ctr"/>
                </a:tc>
                <a:tc>
                  <a:txBody>
                    <a:bodyPr/>
                    <a:lstStyle/>
                    <a:p>
                      <a:pPr marL="0" algn="l" rtl="0" eaLnBrk="1" latinLnBrk="0" hangingPunct="1">
                        <a:spcBef>
                          <a:spcPts val="0"/>
                        </a:spcBef>
                        <a:spcAft>
                          <a:spcPts val="0"/>
                        </a:spcAft>
                      </a:pPr>
                      <a:r>
                        <a:rPr lang="en-US" sz="1800" kern="1200">
                          <a:effectLst/>
                        </a:rPr>
                        <a:t>142</a:t>
                      </a:r>
                      <a:endParaRPr lang="en-US">
                        <a:effectLst/>
                      </a:endParaRPr>
                    </a:p>
                  </a:txBody>
                  <a:tcPr marL="0" marR="0" marT="0" marB="0" anchor="ctr"/>
                </a:tc>
                <a:extLst>
                  <a:ext uri="{0D108BD9-81ED-4DB2-BD59-A6C34878D82A}">
                    <a16:rowId xmlns:a16="http://schemas.microsoft.com/office/drawing/2014/main" val="707712443"/>
                  </a:ext>
                </a:extLst>
              </a:tr>
              <a:tr h="433832">
                <a:tc vMerge="1">
                  <a:txBody>
                    <a:bodyPr/>
                    <a:lstStyle/>
                    <a:p>
                      <a:endParaRPr lang="en-US"/>
                    </a:p>
                  </a:txBody>
                  <a:tcPr/>
                </a:tc>
                <a:tc>
                  <a:txBody>
                    <a:bodyPr/>
                    <a:lstStyle/>
                    <a:p>
                      <a:pPr marL="0" algn="l" rtl="0" eaLnBrk="1" latinLnBrk="0" hangingPunct="1">
                        <a:spcBef>
                          <a:spcPts val="0"/>
                        </a:spcBef>
                        <a:spcAft>
                          <a:spcPts val="0"/>
                        </a:spcAft>
                      </a:pPr>
                      <a:r>
                        <a:rPr lang="en-US" sz="1800" b="0" kern="1200">
                          <a:effectLst/>
                        </a:rPr>
                        <a:t>Not Acceptable (if omitted)</a:t>
                      </a:r>
                      <a:endParaRPr lang="en-US" b="0">
                        <a:effectLst/>
                      </a:endParaRPr>
                    </a:p>
                  </a:txBody>
                  <a:tcPr marL="0" marR="0" marT="0" marB="0" anchor="ctr"/>
                </a:tc>
                <a:tc>
                  <a:txBody>
                    <a:bodyPr/>
                    <a:lstStyle/>
                    <a:p>
                      <a:pPr marL="0" algn="l" rtl="0" eaLnBrk="1" latinLnBrk="0" hangingPunct="1">
                        <a:spcBef>
                          <a:spcPts val="0"/>
                        </a:spcBef>
                        <a:spcAft>
                          <a:spcPts val="0"/>
                        </a:spcAft>
                      </a:pPr>
                      <a:r>
                        <a:rPr lang="en-US" sz="1800" kern="1200" dirty="0">
                          <a:effectLst/>
                        </a:rPr>
                        <a:t>168</a:t>
                      </a:r>
                      <a:endParaRPr lang="en-US" dirty="0">
                        <a:effectLst/>
                      </a:endParaRPr>
                    </a:p>
                  </a:txBody>
                  <a:tcPr marL="0" marR="0" marT="0" marB="0" anchor="ctr"/>
                </a:tc>
                <a:extLst>
                  <a:ext uri="{0D108BD9-81ED-4DB2-BD59-A6C34878D82A}">
                    <a16:rowId xmlns:a16="http://schemas.microsoft.com/office/drawing/2014/main" val="2333215522"/>
                  </a:ext>
                </a:extLst>
              </a:tr>
            </a:tbl>
          </a:graphicData>
        </a:graphic>
      </p:graphicFrame>
    </p:spTree>
    <p:extLst>
      <p:ext uri="{BB962C8B-B14F-4D97-AF65-F5344CB8AC3E}">
        <p14:creationId xmlns:p14="http://schemas.microsoft.com/office/powerpoint/2010/main" val="2147924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030-9B61-D298-5CBE-45074FA38954}"/>
              </a:ext>
            </a:extLst>
          </p:cNvPr>
          <p:cNvSpPr>
            <a:spLocks noGrp="1"/>
          </p:cNvSpPr>
          <p:nvPr>
            <p:ph type="title"/>
          </p:nvPr>
        </p:nvSpPr>
        <p:spPr/>
        <p:txBody>
          <a:bodyPr/>
          <a:lstStyle/>
          <a:p>
            <a:r>
              <a:rPr lang="en-US">
                <a:cs typeface="Calibri"/>
              </a:rPr>
              <a:t>Acceptable </a:t>
            </a:r>
            <a:r>
              <a:rPr lang="en-US" err="1">
                <a:cs typeface="Calibri"/>
              </a:rPr>
              <a:t>Breachline</a:t>
            </a:r>
            <a:endParaRPr lang="en-US"/>
          </a:p>
        </p:txBody>
      </p:sp>
      <p:pic>
        <p:nvPicPr>
          <p:cNvPr id="6" name="Picture 6" descr="LegacyOK1.jpg">
            <a:extLst>
              <a:ext uri="{FF2B5EF4-FFF2-40B4-BE49-F238E27FC236}">
                <a16:creationId xmlns:a16="http://schemas.microsoft.com/office/drawing/2014/main" id="{2F0D9BE2-0BF3-5BAA-ED0D-3EBA29EBE9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2255" y="1312158"/>
            <a:ext cx="7186152" cy="5548745"/>
          </a:xfrm>
          <a:prstGeom prst="rect">
            <a:avLst/>
          </a:prstGeom>
        </p:spPr>
      </p:pic>
      <p:pic>
        <p:nvPicPr>
          <p:cNvPr id="7" name="Picture 7" descr="LegacyOK2.jpg">
            <a:extLst>
              <a:ext uri="{FF2B5EF4-FFF2-40B4-BE49-F238E27FC236}">
                <a16:creationId xmlns:a16="http://schemas.microsoft.com/office/drawing/2014/main" id="{3155C5D4-7FB8-62DB-4789-FF72B3223C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2255" y="1312159"/>
            <a:ext cx="7186151" cy="5548744"/>
          </a:xfrm>
          <a:prstGeom prst="rect">
            <a:avLst/>
          </a:prstGeom>
        </p:spPr>
      </p:pic>
      <p:pic>
        <p:nvPicPr>
          <p:cNvPr id="8" name="Picture 8" descr="LegacyOK3.jpg">
            <a:extLst>
              <a:ext uri="{FF2B5EF4-FFF2-40B4-BE49-F238E27FC236}">
                <a16:creationId xmlns:a16="http://schemas.microsoft.com/office/drawing/2014/main" id="{9FCBB772-8D39-662A-FF18-A994919BFC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2255" y="1312160"/>
            <a:ext cx="7186151" cy="5548744"/>
          </a:xfrm>
          <a:prstGeom prst="rect">
            <a:avLst/>
          </a:prstGeom>
        </p:spPr>
      </p:pic>
      <p:pic>
        <p:nvPicPr>
          <p:cNvPr id="9" name="Picture 9" descr="LegacyOK_extendsalltheway.jpg">
            <a:extLst>
              <a:ext uri="{FF2B5EF4-FFF2-40B4-BE49-F238E27FC236}">
                <a16:creationId xmlns:a16="http://schemas.microsoft.com/office/drawing/2014/main" id="{400B7861-3420-42FA-7607-875E4C363C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2255" y="1312159"/>
            <a:ext cx="7186151" cy="5548744"/>
          </a:xfrm>
          <a:prstGeom prst="rect">
            <a:avLst/>
          </a:prstGeom>
        </p:spPr>
      </p:pic>
      <p:pic>
        <p:nvPicPr>
          <p:cNvPr id="10" name="Picture 10" descr="LegacyOK4.jpg">
            <a:extLst>
              <a:ext uri="{FF2B5EF4-FFF2-40B4-BE49-F238E27FC236}">
                <a16:creationId xmlns:a16="http://schemas.microsoft.com/office/drawing/2014/main" id="{72293D7F-F77F-CABD-8206-5ADDB143E4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2255" y="1312159"/>
            <a:ext cx="7186151" cy="5548744"/>
          </a:xfrm>
          <a:prstGeom prst="rect">
            <a:avLst/>
          </a:prstGeom>
        </p:spPr>
      </p:pic>
      <p:sp>
        <p:nvSpPr>
          <p:cNvPr id="3" name="TextBox 2">
            <a:extLst>
              <a:ext uri="{FF2B5EF4-FFF2-40B4-BE49-F238E27FC236}">
                <a16:creationId xmlns:a16="http://schemas.microsoft.com/office/drawing/2014/main" id="{B4DE3561-E2C4-4874-8688-ACE605EF48FB}"/>
              </a:ext>
            </a:extLst>
          </p:cNvPr>
          <p:cNvSpPr txBox="1"/>
          <p:nvPr/>
        </p:nvSpPr>
        <p:spPr>
          <a:xfrm rot="734835">
            <a:off x="8548615" y="5361173"/>
            <a:ext cx="67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75000"/>
                    <a:lumOff val="25000"/>
                  </a:srgbClr>
                </a:solidFill>
                <a:effectLst/>
                <a:uLnTx/>
                <a:uFillTx/>
                <a:latin typeface="Calibri"/>
                <a:ea typeface="+mn-ea"/>
                <a:cs typeface="+mn-cs"/>
              </a:rPr>
              <a:t>Road</a:t>
            </a:r>
          </a:p>
        </p:txBody>
      </p:sp>
    </p:spTree>
    <p:extLst>
      <p:ext uri="{BB962C8B-B14F-4D97-AF65-F5344CB8AC3E}">
        <p14:creationId xmlns:p14="http://schemas.microsoft.com/office/powerpoint/2010/main" val="54071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A5DC-2C88-10DE-0328-91A35BE251D2}"/>
              </a:ext>
            </a:extLst>
          </p:cNvPr>
          <p:cNvSpPr>
            <a:spLocks noGrp="1"/>
          </p:cNvSpPr>
          <p:nvPr>
            <p:ph type="title"/>
          </p:nvPr>
        </p:nvSpPr>
        <p:spPr/>
        <p:txBody>
          <a:bodyPr/>
          <a:lstStyle/>
          <a:p>
            <a:r>
              <a:rPr lang="en-US"/>
              <a:t>Not Acceptable </a:t>
            </a:r>
            <a:r>
              <a:rPr lang="en-US" err="1"/>
              <a:t>Breachline</a:t>
            </a:r>
            <a:endParaRPr lang="en-US"/>
          </a:p>
        </p:txBody>
      </p:sp>
      <p:pic>
        <p:nvPicPr>
          <p:cNvPr id="4" name="Picture 4" descr="LegacyNOTOK1.jpg">
            <a:extLst>
              <a:ext uri="{FF2B5EF4-FFF2-40B4-BE49-F238E27FC236}">
                <a16:creationId xmlns:a16="http://schemas.microsoft.com/office/drawing/2014/main" id="{D8B18D80-7FC5-F03F-0367-6C1FAACB61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0691" y="1324450"/>
            <a:ext cx="7192296" cy="5536454"/>
          </a:xfrm>
          <a:prstGeom prst="rect">
            <a:avLst/>
          </a:prstGeom>
        </p:spPr>
      </p:pic>
      <p:pic>
        <p:nvPicPr>
          <p:cNvPr id="5" name="Picture 5" descr="LegacyNOTOK2.jpg">
            <a:extLst>
              <a:ext uri="{FF2B5EF4-FFF2-40B4-BE49-F238E27FC236}">
                <a16:creationId xmlns:a16="http://schemas.microsoft.com/office/drawing/2014/main" id="{DC5EA62B-8E63-BA0A-17AC-0999BF61C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0690" y="1324450"/>
            <a:ext cx="7192296" cy="5536454"/>
          </a:xfrm>
          <a:prstGeom prst="rect">
            <a:avLst/>
          </a:prstGeom>
        </p:spPr>
      </p:pic>
      <p:pic>
        <p:nvPicPr>
          <p:cNvPr id="6" name="Picture 6" descr="LegacyNOTOK3.jpg">
            <a:extLst>
              <a:ext uri="{FF2B5EF4-FFF2-40B4-BE49-F238E27FC236}">
                <a16:creationId xmlns:a16="http://schemas.microsoft.com/office/drawing/2014/main" id="{06507086-5E4E-B51E-72CF-2909D939D0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0691" y="1324450"/>
            <a:ext cx="7192296" cy="5536454"/>
          </a:xfrm>
          <a:prstGeom prst="rect">
            <a:avLst/>
          </a:prstGeom>
        </p:spPr>
      </p:pic>
      <p:pic>
        <p:nvPicPr>
          <p:cNvPr id="7" name="Picture 7" descr="LegacyNOTOK_extendsalltheway.jpg">
            <a:extLst>
              <a:ext uri="{FF2B5EF4-FFF2-40B4-BE49-F238E27FC236}">
                <a16:creationId xmlns:a16="http://schemas.microsoft.com/office/drawing/2014/main" id="{4086D100-3E17-590D-B8B3-5FA85982A6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0691" y="1324450"/>
            <a:ext cx="7192296" cy="5536454"/>
          </a:xfrm>
          <a:prstGeom prst="rect">
            <a:avLst/>
          </a:prstGeom>
        </p:spPr>
      </p:pic>
      <p:pic>
        <p:nvPicPr>
          <p:cNvPr id="8" name="Picture 8" descr="LegacyNOTOK4.jpg">
            <a:extLst>
              <a:ext uri="{FF2B5EF4-FFF2-40B4-BE49-F238E27FC236}">
                <a16:creationId xmlns:a16="http://schemas.microsoft.com/office/drawing/2014/main" id="{5CBDDEAB-806E-A247-0642-B4E90E3E64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0691" y="1324450"/>
            <a:ext cx="7192296" cy="5536454"/>
          </a:xfrm>
          <a:prstGeom prst="rect">
            <a:avLst/>
          </a:prstGeom>
        </p:spPr>
      </p:pic>
      <p:sp>
        <p:nvSpPr>
          <p:cNvPr id="9" name="TextBox 8">
            <a:extLst>
              <a:ext uri="{FF2B5EF4-FFF2-40B4-BE49-F238E27FC236}">
                <a16:creationId xmlns:a16="http://schemas.microsoft.com/office/drawing/2014/main" id="{49D42624-9EB6-47E7-B454-1A52EF8AD267}"/>
              </a:ext>
            </a:extLst>
          </p:cNvPr>
          <p:cNvSpPr txBox="1"/>
          <p:nvPr/>
        </p:nvSpPr>
        <p:spPr>
          <a:xfrm>
            <a:off x="8802255" y="4608945"/>
            <a:ext cx="67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75000"/>
                    <a:lumOff val="25000"/>
                  </a:srgbClr>
                </a:solidFill>
                <a:effectLst/>
                <a:uLnTx/>
                <a:uFillTx/>
                <a:latin typeface="Calibri"/>
                <a:ea typeface="+mn-ea"/>
                <a:cs typeface="+mn-cs"/>
              </a:rPr>
              <a:t>Road</a:t>
            </a:r>
          </a:p>
        </p:txBody>
      </p:sp>
    </p:spTree>
    <p:extLst>
      <p:ext uri="{BB962C8B-B14F-4D97-AF65-F5344CB8AC3E}">
        <p14:creationId xmlns:p14="http://schemas.microsoft.com/office/powerpoint/2010/main" val="24118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Findings</a:t>
            </a:r>
          </a:p>
        </p:txBody>
      </p:sp>
      <p:sp>
        <p:nvSpPr>
          <p:cNvPr id="6" name="TextBox 1">
            <a:extLst>
              <a:ext uri="{FF2B5EF4-FFF2-40B4-BE49-F238E27FC236}">
                <a16:creationId xmlns:a16="http://schemas.microsoft.com/office/drawing/2014/main" id="{BB1D001D-B285-75D9-7A0E-3331CA77DDEC}"/>
              </a:ext>
            </a:extLst>
          </p:cNvPr>
          <p:cNvSpPr txBox="1"/>
          <p:nvPr/>
        </p:nvSpPr>
        <p:spPr>
          <a:xfrm>
            <a:off x="3352339" y="1584234"/>
            <a:ext cx="548732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lt"/>
                <a:cs typeface="Calibri"/>
              </a:rPr>
              <a:t>How will DEM resolution affect processing speed?</a:t>
            </a:r>
            <a:r>
              <a:rPr kumimoji="0" lang="en-US" sz="1800" b="0" i="0" u="none" strike="noStrike" kern="1200" cap="none" spc="0" normalizeH="0" baseline="0" noProof="0">
                <a:ln>
                  <a:noFill/>
                </a:ln>
                <a:solidFill>
                  <a:srgbClr val="000000"/>
                </a:solidFill>
                <a:effectLst/>
                <a:uLnTx/>
                <a:uFillTx/>
                <a:latin typeface="Calibri"/>
                <a:ea typeface="+mn-lt"/>
                <a:cs typeface="Calibri"/>
              </a:rPr>
              <a:t> </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5" name="Group 4"/>
          <p:cNvGrpSpPr/>
          <p:nvPr/>
        </p:nvGrpSpPr>
        <p:grpSpPr>
          <a:xfrm>
            <a:off x="589935" y="2706344"/>
            <a:ext cx="4200525" cy="1126490"/>
            <a:chOff x="0" y="0"/>
            <a:chExt cx="4200525" cy="1126869"/>
          </a:xfrm>
        </p:grpSpPr>
        <p:pic>
          <p:nvPicPr>
            <p:cNvPr id="7" name="Picture 6"/>
            <p:cNvPicPr>
              <a:picLocks noChangeAspect="1"/>
            </p:cNvPicPr>
            <p:nvPr/>
          </p:nvPicPr>
          <p:blipFill>
            <a:blip r:embed="rId3"/>
            <a:stretch>
              <a:fillRect/>
            </a:stretch>
          </p:blipFill>
          <p:spPr>
            <a:xfrm>
              <a:off x="0" y="0"/>
              <a:ext cx="4200525" cy="695325"/>
            </a:xfrm>
            <a:prstGeom prst="rect">
              <a:avLst/>
            </a:prstGeom>
          </p:spPr>
        </p:pic>
        <p:pic>
          <p:nvPicPr>
            <p:cNvPr id="8" name="Picture 7"/>
            <p:cNvPicPr>
              <a:picLocks noChangeAspect="1"/>
            </p:cNvPicPr>
            <p:nvPr/>
          </p:nvPicPr>
          <p:blipFill>
            <a:blip r:embed="rId4"/>
            <a:stretch>
              <a:fillRect/>
            </a:stretch>
          </p:blipFill>
          <p:spPr>
            <a:xfrm>
              <a:off x="0" y="695325"/>
              <a:ext cx="2157720" cy="431544"/>
            </a:xfrm>
            <a:prstGeom prst="rect">
              <a:avLst/>
            </a:prstGeom>
          </p:spPr>
        </p:pic>
      </p:grpSp>
      <p:sp>
        <p:nvSpPr>
          <p:cNvPr id="9" name="TextBox 8"/>
          <p:cNvSpPr txBox="1"/>
          <p:nvPr/>
        </p:nvSpPr>
        <p:spPr>
          <a:xfrm>
            <a:off x="589935" y="4621161"/>
            <a:ext cx="5230762"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0D0D0D"/>
                </a:solidFill>
                <a:effectLst/>
                <a:uLnTx/>
                <a:uFillTx/>
                <a:latin typeface="Calibri"/>
                <a:ea typeface="+mn-ea"/>
                <a:cs typeface="+mn-cs"/>
              </a:rPr>
              <a:t>Processing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D0D"/>
                </a:solidFill>
                <a:effectLst/>
                <a:uLnTx/>
                <a:uFillTx/>
                <a:latin typeface="Calibri"/>
                <a:ea typeface="+mn-ea"/>
                <a:cs typeface="+mn-cs"/>
              </a:rPr>
              <a:t>1-foot DEM =  1 hour  42 minutes</a:t>
            </a:r>
            <a:endParaRPr kumimoji="0" lang="en-US" sz="1800" b="0" i="0" u="none" strike="noStrike" kern="1200" cap="none" spc="0" normalizeH="0" baseline="0" noProof="0">
              <a:ln>
                <a:noFill/>
              </a:ln>
              <a:solidFill>
                <a:srgbClr val="0D0D0D"/>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D0D"/>
                </a:solidFill>
                <a:effectLst/>
                <a:uLnTx/>
                <a:uFillTx/>
                <a:latin typeface="Calibri"/>
                <a:ea typeface="+mn-ea"/>
                <a:cs typeface="+mn-cs"/>
              </a:rPr>
              <a:t>3-meter DEM =  3 minutes  12 seconds</a:t>
            </a:r>
            <a:endParaRPr kumimoji="0" lang="en-US" sz="1800" b="0" i="0" u="none" strike="noStrike" kern="1200" cap="none" spc="0" normalizeH="0" baseline="0" noProof="0">
              <a:ln>
                <a:noFill/>
              </a:ln>
              <a:solidFill>
                <a:srgbClr val="0D0D0D"/>
              </a:solidFill>
              <a:effectLst/>
              <a:uLnTx/>
              <a:uFillTx/>
              <a:latin typeface="Calibri"/>
              <a:ea typeface="+mn-ea"/>
              <a:cs typeface="Calibri"/>
            </a:endParaRPr>
          </a:p>
        </p:txBody>
      </p:sp>
      <p:pic>
        <p:nvPicPr>
          <p:cNvPr id="11" name="Picture 10"/>
          <p:cNvPicPr>
            <a:picLocks noChangeAspect="1"/>
          </p:cNvPicPr>
          <p:nvPr/>
        </p:nvPicPr>
        <p:blipFill>
          <a:blip r:embed="rId5"/>
          <a:stretch>
            <a:fillRect/>
          </a:stretch>
        </p:blipFill>
        <p:spPr>
          <a:xfrm>
            <a:off x="6674033" y="2178452"/>
            <a:ext cx="4829482" cy="4203438"/>
          </a:xfrm>
          <a:prstGeom prst="rect">
            <a:avLst/>
          </a:prstGeom>
        </p:spPr>
      </p:pic>
    </p:spTree>
    <p:extLst>
      <p:ext uri="{BB962C8B-B14F-4D97-AF65-F5344CB8AC3E}">
        <p14:creationId xmlns:p14="http://schemas.microsoft.com/office/powerpoint/2010/main" val="3211036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a:rPr>
              <a:t>Acceptability Depends on Business Need</a:t>
            </a:r>
          </a:p>
        </p:txBody>
      </p:sp>
      <p:sp>
        <p:nvSpPr>
          <p:cNvPr id="3" name="TextBox 2">
            <a:extLst>
              <a:ext uri="{FF2B5EF4-FFF2-40B4-BE49-F238E27FC236}">
                <a16:creationId xmlns:a16="http://schemas.microsoft.com/office/drawing/2014/main" id="{1CFF00FE-1BB6-3413-C916-0CCBF35DB45E}"/>
              </a:ext>
            </a:extLst>
          </p:cNvPr>
          <p:cNvSpPr txBox="1"/>
          <p:nvPr/>
        </p:nvSpPr>
        <p:spPr>
          <a:xfrm>
            <a:off x="598449" y="1566866"/>
            <a:ext cx="501061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The First-generation LiDAR and DEM are from (2008/2012) </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The Breach line data depends on the business need and acceptability of existing data.</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What was the original data created for?</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In This case </a:t>
            </a:r>
            <a:r>
              <a:rPr kumimoji="0" lang="en-US" sz="1800" b="0" i="0" u="none" strike="noStrike" kern="1200" cap="none" spc="0" normalizeH="0" baseline="0" noProof="0" dirty="0" err="1">
                <a:ln>
                  <a:noFill/>
                </a:ln>
                <a:solidFill>
                  <a:srgbClr val="003865"/>
                </a:solidFill>
                <a:effectLst/>
                <a:uLnTx/>
                <a:uFillTx/>
                <a:latin typeface="Calibri"/>
                <a:ea typeface="+mn-ea"/>
                <a:cs typeface="Calibri"/>
              </a:rPr>
              <a:t>PTMApp</a:t>
            </a:r>
            <a:r>
              <a:rPr kumimoji="0" lang="en-US" sz="1800" b="0" i="0" u="none" strike="noStrike" kern="1200" cap="none" spc="0" normalizeH="0" baseline="0" noProof="0" dirty="0">
                <a:ln>
                  <a:noFill/>
                </a:ln>
                <a:solidFill>
                  <a:srgbClr val="003865"/>
                </a:solidFill>
                <a:effectLst/>
                <a:uLnTx/>
                <a:uFillTx/>
                <a:latin typeface="Calibri"/>
                <a:ea typeface="+mn-ea"/>
                <a:cs typeface="Calibri"/>
              </a:rPr>
              <a:t> was run for the 1w1p</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Was scale a factor?</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For a large size watershed HUC 3-meter cell size was chosen.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For new projects, evaluation of the existing data is needed if the business need has changed.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p:txBody>
      </p:sp>
      <p:pic>
        <p:nvPicPr>
          <p:cNvPr id="4" name="Picture 4">
            <a:extLst>
              <a:ext uri="{FF2B5EF4-FFF2-40B4-BE49-F238E27FC236}">
                <a16:creationId xmlns:a16="http://schemas.microsoft.com/office/drawing/2014/main" id="{2FF89DF5-5316-E374-92EA-8CB35A238D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9166" y="1621664"/>
            <a:ext cx="5967760" cy="4352073"/>
          </a:xfrm>
          <a:prstGeom prst="rect">
            <a:avLst/>
          </a:prstGeom>
        </p:spPr>
      </p:pic>
      <p:pic>
        <p:nvPicPr>
          <p:cNvPr id="5" name="Picture 4">
            <a:extLst>
              <a:ext uri="{FF2B5EF4-FFF2-40B4-BE49-F238E27FC236}">
                <a16:creationId xmlns:a16="http://schemas.microsoft.com/office/drawing/2014/main" id="{02FF7CDE-57ED-46EA-F13F-87D55D72B2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66" y="5350144"/>
            <a:ext cx="1898931" cy="1355455"/>
          </a:xfrm>
          <a:prstGeom prst="rect">
            <a:avLst/>
          </a:prstGeom>
        </p:spPr>
      </p:pic>
      <p:pic>
        <p:nvPicPr>
          <p:cNvPr id="6" name="Picture 5">
            <a:extLst>
              <a:ext uri="{FF2B5EF4-FFF2-40B4-BE49-F238E27FC236}">
                <a16:creationId xmlns:a16="http://schemas.microsoft.com/office/drawing/2014/main" id="{20281DFD-041E-D407-9D5C-30D59A452A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9578" y="5350144"/>
            <a:ext cx="1989131" cy="1355455"/>
          </a:xfrm>
          <a:prstGeom prst="rect">
            <a:avLst/>
          </a:prstGeom>
        </p:spPr>
      </p:pic>
      <p:pic>
        <p:nvPicPr>
          <p:cNvPr id="7" name="Picture 6">
            <a:extLst>
              <a:ext uri="{FF2B5EF4-FFF2-40B4-BE49-F238E27FC236}">
                <a16:creationId xmlns:a16="http://schemas.microsoft.com/office/drawing/2014/main" id="{AFFA3403-27C7-D398-9C1F-E81AC1CEEE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25790" y="5342055"/>
            <a:ext cx="1907766" cy="1355455"/>
          </a:xfrm>
          <a:prstGeom prst="rect">
            <a:avLst/>
          </a:prstGeom>
        </p:spPr>
      </p:pic>
    </p:spTree>
    <p:extLst>
      <p:ext uri="{BB962C8B-B14F-4D97-AF65-F5344CB8AC3E}">
        <p14:creationId xmlns:p14="http://schemas.microsoft.com/office/powerpoint/2010/main" val="3266796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91EF-DEDD-436E-F9FC-43586EC2E431}"/>
              </a:ext>
            </a:extLst>
          </p:cNvPr>
          <p:cNvSpPr>
            <a:spLocks noGrp="1"/>
          </p:cNvSpPr>
          <p:nvPr>
            <p:ph type="title"/>
          </p:nvPr>
        </p:nvSpPr>
        <p:spPr/>
        <p:txBody>
          <a:bodyPr/>
          <a:lstStyle/>
          <a:p>
            <a:r>
              <a:rPr lang="en-US">
                <a:cs typeface="Calibri"/>
              </a:rPr>
              <a:t>New Project – New Business need</a:t>
            </a:r>
            <a:endParaRPr lang="en-US"/>
          </a:p>
        </p:txBody>
      </p:sp>
      <p:sp>
        <p:nvSpPr>
          <p:cNvPr id="3" name="Table Placeholder 2">
            <a:extLst>
              <a:ext uri="{FF2B5EF4-FFF2-40B4-BE49-F238E27FC236}">
                <a16:creationId xmlns:a16="http://schemas.microsoft.com/office/drawing/2014/main" id="{6595806F-EA67-1C62-631B-67A021998CE9}"/>
              </a:ext>
            </a:extLst>
          </p:cNvPr>
          <p:cNvSpPr>
            <a:spLocks noGrp="1"/>
          </p:cNvSpPr>
          <p:nvPr>
            <p:ph type="tbl" sz="quarter" idx="13"/>
          </p:nvPr>
        </p:nvSpPr>
        <p:spPr>
          <a:xfrm>
            <a:off x="2325028" y="7003624"/>
            <a:ext cx="4289504" cy="743802"/>
          </a:xfrm>
        </p:spPr>
      </p:sp>
      <p:pic>
        <p:nvPicPr>
          <p:cNvPr id="4" name="Picture 4">
            <a:extLst>
              <a:ext uri="{FF2B5EF4-FFF2-40B4-BE49-F238E27FC236}">
                <a16:creationId xmlns:a16="http://schemas.microsoft.com/office/drawing/2014/main" id="{78391AFB-8E5F-3CAC-D18A-4393DAF655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144" y="1939113"/>
            <a:ext cx="5141591" cy="4051997"/>
          </a:xfrm>
          <a:prstGeom prst="rect">
            <a:avLst/>
          </a:prstGeom>
        </p:spPr>
      </p:pic>
      <p:pic>
        <p:nvPicPr>
          <p:cNvPr id="5" name="Picture 5">
            <a:extLst>
              <a:ext uri="{FF2B5EF4-FFF2-40B4-BE49-F238E27FC236}">
                <a16:creationId xmlns:a16="http://schemas.microsoft.com/office/drawing/2014/main" id="{73482013-32C6-77C8-79A3-1AD5A78A3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0996" y="1939112"/>
            <a:ext cx="5596933" cy="4079876"/>
          </a:xfrm>
          <a:prstGeom prst="rect">
            <a:avLst/>
          </a:prstGeom>
        </p:spPr>
      </p:pic>
      <p:sp>
        <p:nvSpPr>
          <p:cNvPr id="6" name="Arrow: Right 5">
            <a:extLst>
              <a:ext uri="{FF2B5EF4-FFF2-40B4-BE49-F238E27FC236}">
                <a16:creationId xmlns:a16="http://schemas.microsoft.com/office/drawing/2014/main" id="{0D1AFFFD-8CBA-4658-0CC3-F3CE6AF08503}"/>
              </a:ext>
            </a:extLst>
          </p:cNvPr>
          <p:cNvSpPr/>
          <p:nvPr/>
        </p:nvSpPr>
        <p:spPr>
          <a:xfrm>
            <a:off x="4733283" y="3186683"/>
            <a:ext cx="1793487" cy="48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A19FA23C-0BAD-0237-5943-F001420FF434}"/>
              </a:ext>
            </a:extLst>
          </p:cNvPr>
          <p:cNvSpPr txBox="1"/>
          <p:nvPr/>
        </p:nvSpPr>
        <p:spPr>
          <a:xfrm>
            <a:off x="3296812" y="1410397"/>
            <a:ext cx="55402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Going from Large HUC 8 to a small HUC12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865"/>
              </a:solidFill>
              <a:effectLst/>
              <a:uLnTx/>
              <a:uFillTx/>
              <a:latin typeface="Calibri"/>
              <a:ea typeface="+mn-ea"/>
              <a:cs typeface="Calibri"/>
            </a:endParaRPr>
          </a:p>
        </p:txBody>
      </p:sp>
      <p:sp>
        <p:nvSpPr>
          <p:cNvPr id="8" name="TextBox 7">
            <a:extLst>
              <a:ext uri="{FF2B5EF4-FFF2-40B4-BE49-F238E27FC236}">
                <a16:creationId xmlns:a16="http://schemas.microsoft.com/office/drawing/2014/main" id="{6C8AC8CD-6696-2093-454E-C2E2052C8E7E}"/>
              </a:ext>
            </a:extLst>
          </p:cNvPr>
          <p:cNvSpPr txBox="1"/>
          <p:nvPr/>
        </p:nvSpPr>
        <p:spPr>
          <a:xfrm>
            <a:off x="3609278" y="6192644"/>
            <a:ext cx="49734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865"/>
                </a:solidFill>
                <a:effectLst/>
                <a:uLnTx/>
                <a:uFillTx/>
                <a:latin typeface="Calibri"/>
                <a:ea typeface="+mn-ea"/>
                <a:cs typeface="+mn-cs"/>
              </a:rPr>
              <a:t>Has the business need changed?</a:t>
            </a:r>
          </a:p>
        </p:txBody>
      </p:sp>
    </p:spTree>
    <p:extLst>
      <p:ext uri="{BB962C8B-B14F-4D97-AF65-F5344CB8AC3E}">
        <p14:creationId xmlns:p14="http://schemas.microsoft.com/office/powerpoint/2010/main" val="3037309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Takeaway Messages</a:t>
            </a:r>
          </a:p>
        </p:txBody>
      </p:sp>
      <p:sp>
        <p:nvSpPr>
          <p:cNvPr id="12" name="Rectangle 11">
            <a:extLst>
              <a:ext uri="{FF2B5EF4-FFF2-40B4-BE49-F238E27FC236}">
                <a16:creationId xmlns:a16="http://schemas.microsoft.com/office/drawing/2014/main" id="{B7A58D15-0AB2-4BBD-A706-FF4BE30CF4A4}"/>
              </a:ext>
            </a:extLst>
          </p:cNvPr>
          <p:cNvSpPr/>
          <p:nvPr/>
        </p:nvSpPr>
        <p:spPr>
          <a:xfrm>
            <a:off x="328631" y="1309278"/>
            <a:ext cx="10653405" cy="5611793"/>
          </a:xfrm>
          <a:prstGeom prst="rect">
            <a:avLst/>
          </a:prstGeom>
        </p:spPr>
        <p:txBody>
          <a:bodyPr wrap="square">
            <a:spAutoFit/>
          </a:bodyPr>
          <a:lstStyle/>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1" i="0" u="none" strike="noStrike" kern="1200" cap="none" spc="110" normalizeH="0" baseline="0" noProof="0" dirty="0">
                <a:ln>
                  <a:noFill/>
                </a:ln>
                <a:solidFill>
                  <a:srgbClr val="003865">
                    <a:lumMod val="90000"/>
                    <a:lumOff val="10000"/>
                  </a:srgbClr>
                </a:solidFill>
                <a:effectLst/>
                <a:uLnTx/>
                <a:uFillTx/>
                <a:latin typeface="Calibri"/>
                <a:ea typeface="+mn-ea"/>
                <a:cs typeface="+mn-cs"/>
              </a:rPr>
              <a:t>First Generation Breachlines </a:t>
            </a:r>
            <a:r>
              <a:rPr kumimoji="0" lang="en-US" sz="2200" b="0" i="0" u="none" strike="noStrike" kern="1200" cap="none" spc="110" normalizeH="0" baseline="0" noProof="0" dirty="0">
                <a:ln>
                  <a:noFill/>
                </a:ln>
                <a:solidFill>
                  <a:srgbClr val="003865">
                    <a:lumMod val="90000"/>
                    <a:lumOff val="10000"/>
                  </a:srgbClr>
                </a:solidFill>
                <a:effectLst/>
                <a:uLnTx/>
                <a:uFillTx/>
                <a:latin typeface="Calibri"/>
                <a:ea typeface="+mn-ea"/>
                <a:cs typeface="+mn-cs"/>
              </a:rPr>
              <a:t>support DEM hydro-modification work on Second Generation Lidar Data</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1" i="0" u="none" strike="noStrike" kern="1200" cap="none" spc="110" normalizeH="0" baseline="0" noProof="0" dirty="0">
                <a:ln>
                  <a:noFill/>
                </a:ln>
                <a:solidFill>
                  <a:srgbClr val="003865">
                    <a:lumMod val="90000"/>
                    <a:lumOff val="10000"/>
                  </a:srgbClr>
                </a:solidFill>
                <a:effectLst/>
                <a:uLnTx/>
                <a:uFillTx/>
                <a:latin typeface="Calibri"/>
                <a:ea typeface="+mn-ea"/>
                <a:cs typeface="+mn-cs"/>
              </a:rPr>
              <a:t>Legacy breachlines are valuable</a:t>
            </a:r>
            <a:r>
              <a:rPr kumimoji="0" lang="en-US" sz="2200" b="0" i="0" u="none" strike="noStrike" kern="1200" cap="none" spc="110" normalizeH="0" baseline="0" noProof="0" dirty="0">
                <a:ln>
                  <a:noFill/>
                </a:ln>
                <a:solidFill>
                  <a:srgbClr val="003865">
                    <a:lumMod val="90000"/>
                    <a:lumOff val="10000"/>
                  </a:srgbClr>
                </a:solidFill>
                <a:effectLst/>
                <a:uLnTx/>
                <a:uFillTx/>
                <a:latin typeface="Calibri"/>
                <a:ea typeface="+mn-ea"/>
                <a:cs typeface="+mn-cs"/>
              </a:rPr>
              <a:t>, producing acceptable results with new LiDAR &gt;96% of the time</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Large number of new breachlines that can now be </a:t>
            </a:r>
            <a:r>
              <a:rPr kumimoji="0" lang="en-US" sz="2200" b="1" i="0" u="none" strike="noStrike" kern="1200" cap="none" spc="0" normalizeH="0" baseline="0" noProof="0" dirty="0">
                <a:ln>
                  <a:noFill/>
                </a:ln>
                <a:solidFill>
                  <a:srgbClr val="003865">
                    <a:lumMod val="90000"/>
                    <a:lumOff val="10000"/>
                  </a:srgbClr>
                </a:solidFill>
                <a:effectLst/>
                <a:uLnTx/>
                <a:uFillTx/>
                <a:latin typeface="Calibri"/>
                <a:ea typeface="+mn-ea"/>
                <a:cs typeface="+mn-cs"/>
              </a:rPr>
              <a:t>visualized with higher confidence</a:t>
            </a: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LiDAR </a:t>
            </a:r>
            <a:r>
              <a:rPr kumimoji="0" lang="en-US" sz="2200" b="1" i="0" u="none" strike="noStrike" kern="1200" cap="none" spc="0" normalizeH="0" baseline="0" noProof="0" dirty="0">
                <a:ln>
                  <a:noFill/>
                </a:ln>
                <a:solidFill>
                  <a:srgbClr val="003865">
                    <a:lumMod val="90000"/>
                    <a:lumOff val="10000"/>
                  </a:srgbClr>
                </a:solidFill>
                <a:effectLst/>
                <a:uLnTx/>
                <a:uFillTx/>
                <a:latin typeface="Calibri"/>
                <a:ea typeface="+mn-ea"/>
                <a:cs typeface="+mn-cs"/>
              </a:rPr>
              <a:t>does its job, </a:t>
            </a: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lack of flow in DEMs is not a flaw of lidar</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Proper </a:t>
            </a:r>
            <a:r>
              <a:rPr kumimoji="0" lang="en-US" sz="2200" b="1" i="0" u="none" strike="noStrike" kern="1200" cap="none" spc="0" normalizeH="0" baseline="0" noProof="0" dirty="0">
                <a:ln>
                  <a:noFill/>
                </a:ln>
                <a:solidFill>
                  <a:srgbClr val="003865">
                    <a:lumMod val="90000"/>
                    <a:lumOff val="10000"/>
                  </a:srgbClr>
                </a:solidFill>
                <a:effectLst/>
                <a:uLnTx/>
                <a:uFillTx/>
                <a:latin typeface="Calibri"/>
                <a:ea typeface="+mn-ea"/>
                <a:cs typeface="+mn-cs"/>
              </a:rPr>
              <a:t>replication of landscape hydrology </a:t>
            </a: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in DEMs is required</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Hydro-modified DEMs (</a:t>
            </a:r>
            <a:r>
              <a:rPr kumimoji="0" lang="en-US" sz="2200" b="0" i="0" u="none" strike="noStrike" kern="1200" cap="none" spc="0" normalizeH="0" baseline="0" noProof="0" dirty="0" err="1">
                <a:ln>
                  <a:noFill/>
                </a:ln>
                <a:solidFill>
                  <a:srgbClr val="003865">
                    <a:lumMod val="90000"/>
                    <a:lumOff val="10000"/>
                  </a:srgbClr>
                </a:solidFill>
                <a:effectLst/>
                <a:uLnTx/>
                <a:uFillTx/>
                <a:latin typeface="Calibri"/>
                <a:ea typeface="+mn-ea"/>
                <a:cs typeface="+mn-cs"/>
              </a:rPr>
              <a:t>hDEMs</a:t>
            </a: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 are </a:t>
            </a:r>
            <a:r>
              <a:rPr kumimoji="0" lang="en-US" sz="2200" b="1" i="0" u="none" strike="noStrike" kern="1200" cap="none" spc="0" normalizeH="0" baseline="0" noProof="0" dirty="0">
                <a:ln>
                  <a:noFill/>
                </a:ln>
                <a:solidFill>
                  <a:srgbClr val="003865">
                    <a:lumMod val="90000"/>
                    <a:lumOff val="10000"/>
                  </a:srgbClr>
                </a:solidFill>
                <a:effectLst/>
                <a:uLnTx/>
                <a:uFillTx/>
                <a:latin typeface="Calibri"/>
                <a:ea typeface="+mn-ea"/>
                <a:cs typeface="+mn-cs"/>
              </a:rPr>
              <a:t>foundational data </a:t>
            </a: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(Point Cloud, DEMs)</a:t>
            </a:r>
          </a:p>
          <a:p>
            <a:pPr marL="342900" marR="0" lvl="0"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The </a:t>
            </a:r>
            <a:r>
              <a:rPr kumimoji="0" lang="en-US" sz="2200" b="1" i="0" u="none" strike="noStrike" kern="1200" cap="none" spc="0" normalizeH="0" baseline="0" noProof="0" dirty="0">
                <a:ln>
                  <a:noFill/>
                </a:ln>
                <a:solidFill>
                  <a:srgbClr val="003865">
                    <a:lumMod val="90000"/>
                    <a:lumOff val="10000"/>
                  </a:srgbClr>
                </a:solidFill>
                <a:effectLst/>
                <a:uLnTx/>
                <a:uFillTx/>
                <a:latin typeface="Calibri"/>
                <a:ea typeface="+mn-ea"/>
                <a:cs typeface="+mn-cs"/>
              </a:rPr>
              <a:t>business need </a:t>
            </a: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of hydrologic modeling is dependent on removing digital dams</a:t>
            </a:r>
          </a:p>
          <a:p>
            <a:pPr marL="800100" marR="0" lvl="1" indent="-342900" algn="l" defTabSz="914400" rtl="0" eaLnBrk="1" fontAlgn="auto" latinLnBrk="0" hangingPunct="1">
              <a:lnSpc>
                <a:spcPct val="100000"/>
              </a:lnSpc>
              <a:spcBef>
                <a:spcPts val="1000"/>
              </a:spcBef>
              <a:spcAft>
                <a:spcPts val="1000"/>
              </a:spcAft>
              <a:buClr>
                <a:srgbClr val="78BE21"/>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3865">
                    <a:lumMod val="90000"/>
                    <a:lumOff val="10000"/>
                  </a:srgbClr>
                </a:solidFill>
                <a:effectLst/>
                <a:uLnTx/>
                <a:uFillTx/>
                <a:latin typeface="Calibri"/>
                <a:ea typeface="+mn-ea"/>
                <a:cs typeface="+mn-cs"/>
              </a:rPr>
              <a:t>Flood Prediction Modeling - Precision Conservation Planning - Modeling Pollution Transport within a Watershed</a:t>
            </a:r>
          </a:p>
        </p:txBody>
      </p:sp>
    </p:spTree>
    <p:extLst>
      <p:ext uri="{BB962C8B-B14F-4D97-AF65-F5344CB8AC3E}">
        <p14:creationId xmlns:p14="http://schemas.microsoft.com/office/powerpoint/2010/main" val="48279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7" name="Footer Placeholder 4"/>
          <p:cNvSpPr txBox="1">
            <a:spLocks/>
          </p:cNvSpPr>
          <p:nvPr/>
        </p:nvSpPr>
        <p:spPr>
          <a:xfrm>
            <a:off x="3031785" y="5501804"/>
            <a:ext cx="5587647" cy="365125"/>
          </a:xfrm>
          <a:prstGeom prst="rect">
            <a:avLst/>
          </a:prstGeom>
        </p:spPr>
        <p:txBody>
          <a:bodyPr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3D Geomatics Committee</a:t>
            </a:r>
            <a:endParaRPr kumimoji="0" lang="en-US" sz="1200" b="0" i="0" u="none" strike="noStrike" kern="1200" cap="none" spc="0" normalizeH="0" baseline="0" noProof="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hlinkClick r:id="rId3"/>
              </a:rPr>
              <a:t>www.mngeo.state.mn.us/committee/3dgeo</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9" name="Footer Placeholder 4"/>
          <p:cNvSpPr txBox="1">
            <a:spLocks/>
          </p:cNvSpPr>
          <p:nvPr/>
        </p:nvSpPr>
        <p:spPr>
          <a:xfrm>
            <a:off x="3031785" y="6136747"/>
            <a:ext cx="5587647" cy="365125"/>
          </a:xfrm>
          <a:prstGeom prst="rect">
            <a:avLst/>
          </a:prstGeom>
        </p:spPr>
        <p:txBody>
          <a:bodyPr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3D Geomatics Hydrogeomorphology Workgroup – DEM Hydro-modification Subgroup</a:t>
            </a:r>
            <a:r>
              <a:rPr kumimoji="0" lang="en-US" sz="1200" b="0" i="0" u="none" strike="noStrike" kern="1200" cap="none" spc="0" normalizeH="0" baseline="0" noProof="0">
                <a:ln>
                  <a:noFill/>
                </a:ln>
                <a:solidFill>
                  <a:srgbClr val="003865"/>
                </a:solidFill>
                <a:effectLst/>
                <a:uLnTx/>
                <a:uFillTx/>
                <a:latin typeface="Calibri"/>
                <a:ea typeface="+mn-ea"/>
                <a:cs typeface="+mn-cs"/>
                <a:hlinkClick r:id="rId4"/>
              </a:rPr>
              <a:t> </a:t>
            </a:r>
            <a:r>
              <a:rPr kumimoji="0" lang="en-US" sz="1200" b="0" i="0" u="none" strike="noStrike" kern="1200" cap="none" spc="0" normalizeH="0" baseline="0" noProof="0">
                <a:ln>
                  <a:noFill/>
                </a:ln>
                <a:solidFill>
                  <a:srgbClr val="000000"/>
                </a:solidFill>
                <a:effectLst/>
                <a:uLnTx/>
                <a:uFillTx/>
                <a:latin typeface="Calibri"/>
                <a:ea typeface="+mn-ea"/>
                <a:cs typeface="+mn-cs"/>
                <a:hlinkClick r:id="rId4"/>
              </a:rPr>
              <a:t>www.mngeo.state.mn.us/committee/3dgeo/hydro/hydromod/</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3B07F3BB-EFF4-4460-841E-DF2B5701C1C4}"/>
              </a:ext>
            </a:extLst>
          </p:cNvPr>
          <p:cNvSpPr txBox="1"/>
          <p:nvPr/>
        </p:nvSpPr>
        <p:spPr>
          <a:xfrm>
            <a:off x="2576945" y="3824059"/>
            <a:ext cx="6705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 Sean Vaughn |  Rick Moore | Sarah Porter | Kiah Sagami | Jeff Knopf</a:t>
            </a:r>
          </a:p>
        </p:txBody>
      </p:sp>
    </p:spTree>
    <p:extLst>
      <p:ext uri="{BB962C8B-B14F-4D97-AF65-F5344CB8AC3E}">
        <p14:creationId xmlns:p14="http://schemas.microsoft.com/office/powerpoint/2010/main" val="662514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purple flower&#10;&#10;Description automatically generated">
            <a:extLst>
              <a:ext uri="{FF2B5EF4-FFF2-40B4-BE49-F238E27FC236}">
                <a16:creationId xmlns:a16="http://schemas.microsoft.com/office/drawing/2014/main" id="{30B72668-0657-9B81-8C2B-0E7D07C29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22"/>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1056749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Climate resiliency introductory discussion </a:t>
            </a:r>
          </a:p>
          <a:p>
            <a:pPr marL="0" indent="0">
              <a:buNone/>
            </a:pPr>
            <a:r>
              <a:rPr lang="en-US" dirty="0">
                <a:cs typeface="Calibri"/>
              </a:rPr>
              <a:t>Victoria Reinhardt</a:t>
            </a:r>
          </a:p>
        </p:txBody>
      </p:sp>
    </p:spTree>
    <p:extLst>
      <p:ext uri="{BB962C8B-B14F-4D97-AF65-F5344CB8AC3E}">
        <p14:creationId xmlns:p14="http://schemas.microsoft.com/office/powerpoint/2010/main" val="2418978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098899-5F9F-1C32-C4EF-6BFAF9B7BCEC}"/>
              </a:ext>
            </a:extLst>
          </p:cNvPr>
          <p:cNvSpPr>
            <a:spLocks noGrp="1"/>
          </p:cNvSpPr>
          <p:nvPr>
            <p:ph type="body" sz="quarter" idx="12"/>
          </p:nvPr>
        </p:nvSpPr>
        <p:spPr>
          <a:prstGeom prst="rect">
            <a:avLst/>
          </a:prstGeom>
        </p:spPr>
        <p:txBody>
          <a:bodyPr/>
          <a:lstStyle/>
          <a:p>
            <a:r>
              <a:rPr lang="en-US" dirty="0"/>
              <a:t>Minnesota Geospatial Advisory Council  </a:t>
            </a:r>
          </a:p>
          <a:p>
            <a:endParaRPr lang="en-US" dirty="0"/>
          </a:p>
        </p:txBody>
      </p:sp>
      <p:sp>
        <p:nvSpPr>
          <p:cNvPr id="4" name="Text Placeholder 3">
            <a:extLst>
              <a:ext uri="{FF2B5EF4-FFF2-40B4-BE49-F238E27FC236}">
                <a16:creationId xmlns:a16="http://schemas.microsoft.com/office/drawing/2014/main" id="{88427C34-FD49-9E44-A528-16B897F29FF4}"/>
              </a:ext>
            </a:extLst>
          </p:cNvPr>
          <p:cNvSpPr>
            <a:spLocks noGrp="1"/>
          </p:cNvSpPr>
          <p:nvPr>
            <p:ph type="body" sz="quarter" idx="13"/>
          </p:nvPr>
        </p:nvSpPr>
        <p:spPr/>
        <p:txBody>
          <a:bodyPr/>
          <a:lstStyle/>
          <a:p>
            <a:r>
              <a:rPr lang="en-US" dirty="0"/>
              <a:t>GIS used in Climate Resilience Analysis </a:t>
            </a:r>
          </a:p>
          <a:p>
            <a:endParaRPr lang="en-US" dirty="0"/>
          </a:p>
        </p:txBody>
      </p:sp>
      <p:sp>
        <p:nvSpPr>
          <p:cNvPr id="2" name="Title 1">
            <a:extLst>
              <a:ext uri="{FF2B5EF4-FFF2-40B4-BE49-F238E27FC236}">
                <a16:creationId xmlns:a16="http://schemas.microsoft.com/office/drawing/2014/main" id="{77555DBD-6FA9-7BD3-F4FD-FD7E047716CE}"/>
              </a:ext>
            </a:extLst>
          </p:cNvPr>
          <p:cNvSpPr>
            <a:spLocks noGrp="1"/>
          </p:cNvSpPr>
          <p:nvPr>
            <p:ph type="ctrTitle" idx="4294967295"/>
          </p:nvPr>
        </p:nvSpPr>
        <p:spPr>
          <a:xfrm>
            <a:off x="0" y="1122363"/>
            <a:ext cx="9144000" cy="2387600"/>
          </a:xfrm>
          <a:prstGeom prst="rect">
            <a:avLst/>
          </a:prstGeom>
        </p:spPr>
        <p:txBody>
          <a:bodyPr/>
          <a:lstStyle/>
          <a:p>
            <a:r>
              <a:rPr lang="en-US" dirty="0"/>
              <a:t>Commissioner Victoria Reinhardt</a:t>
            </a:r>
          </a:p>
        </p:txBody>
      </p:sp>
    </p:spTree>
    <p:extLst>
      <p:ext uri="{BB962C8B-B14F-4D97-AF65-F5344CB8AC3E}">
        <p14:creationId xmlns:p14="http://schemas.microsoft.com/office/powerpoint/2010/main" val="190681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84E86C-8981-3AFD-10A1-47F528FA80DD}"/>
              </a:ext>
            </a:extLst>
          </p:cNvPr>
          <p:cNvSpPr>
            <a:spLocks noGrp="1"/>
          </p:cNvSpPr>
          <p:nvPr>
            <p:ph type="title"/>
          </p:nvPr>
        </p:nvSpPr>
        <p:spPr>
          <a:xfrm>
            <a:off x="838200" y="768350"/>
            <a:ext cx="10515600" cy="1864431"/>
          </a:xfrm>
        </p:spPr>
        <p:txBody>
          <a:bodyPr/>
          <a:lstStyle/>
          <a:p>
            <a:r>
              <a:rPr lang="en-US" dirty="0"/>
              <a:t>A Changing Climate in Ramsey County Story Page </a:t>
            </a:r>
          </a:p>
        </p:txBody>
      </p:sp>
      <p:sp>
        <p:nvSpPr>
          <p:cNvPr id="7" name="Text Placeholder 6">
            <a:extLst>
              <a:ext uri="{FF2B5EF4-FFF2-40B4-BE49-F238E27FC236}">
                <a16:creationId xmlns:a16="http://schemas.microsoft.com/office/drawing/2014/main" id="{79A2458E-D846-1BAD-46C2-DECC8622D1EC}"/>
              </a:ext>
            </a:extLst>
          </p:cNvPr>
          <p:cNvSpPr>
            <a:spLocks noGrp="1"/>
          </p:cNvSpPr>
          <p:nvPr>
            <p:ph type="body" idx="1"/>
          </p:nvPr>
        </p:nvSpPr>
        <p:spPr/>
        <p:txBody>
          <a:bodyPr>
            <a:normAutofit/>
          </a:bodyPr>
          <a:lstStyle/>
          <a:p>
            <a:r>
              <a:rPr lang="en-US" dirty="0">
                <a:hlinkClick r:id="rId3"/>
              </a:rPr>
              <a:t>https://ramseygis.maps.arcgis.com/apps/Cascade/index.html?appid=c49fba3d2d194fa29ac960c48d2283da</a:t>
            </a:r>
            <a:endParaRPr lang="en-US" dirty="0"/>
          </a:p>
        </p:txBody>
      </p:sp>
    </p:spTree>
    <p:extLst>
      <p:ext uri="{BB962C8B-B14F-4D97-AF65-F5344CB8AC3E}">
        <p14:creationId xmlns:p14="http://schemas.microsoft.com/office/powerpoint/2010/main" val="1307151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44437" y="1054561"/>
            <a:ext cx="8083018" cy="1043181"/>
          </a:xfrm>
        </p:spPr>
        <p:txBody>
          <a:bodyPr/>
          <a:lstStyle/>
          <a:p>
            <a:endParaRPr lang="en-US" sz="1600" dirty="0"/>
          </a:p>
          <a:p>
            <a:r>
              <a:rPr lang="en-US" sz="3600" i="1" dirty="0">
                <a:latin typeface="+mn-lt"/>
              </a:rPr>
              <a:t>Public Health </a:t>
            </a:r>
            <a:r>
              <a:rPr lang="en-US" sz="3600" dirty="0">
                <a:latin typeface="+mn-lt"/>
              </a:rPr>
              <a:t>Vulnerability Assessment</a:t>
            </a:r>
          </a:p>
          <a:p>
            <a:endParaRPr lang="en-US" sz="1600" dirty="0"/>
          </a:p>
          <a:p>
            <a:endParaRPr lang="en-US" dirty="0"/>
          </a:p>
        </p:txBody>
      </p:sp>
      <p:sp>
        <p:nvSpPr>
          <p:cNvPr id="3" name="Text Placeholder 2"/>
          <p:cNvSpPr>
            <a:spLocks noGrp="1"/>
          </p:cNvSpPr>
          <p:nvPr>
            <p:ph type="body" sz="quarter" idx="14"/>
          </p:nvPr>
        </p:nvSpPr>
        <p:spPr/>
        <p:txBody>
          <a:bodyPr/>
          <a:lstStyle/>
          <a:p>
            <a:endParaRPr lang="en-US"/>
          </a:p>
        </p:txBody>
      </p:sp>
      <p:sp>
        <p:nvSpPr>
          <p:cNvPr id="4" name="Content Placeholder 1"/>
          <p:cNvSpPr txBox="1">
            <a:spLocks/>
          </p:cNvSpPr>
          <p:nvPr/>
        </p:nvSpPr>
        <p:spPr>
          <a:xfrm>
            <a:off x="1848602" y="2524772"/>
            <a:ext cx="8083018" cy="3472616"/>
          </a:xfrm>
          <a:prstGeom prst="rect">
            <a:avLst/>
          </a:prstGeom>
        </p:spPr>
        <p:txBody>
          <a:bodyPr/>
          <a:lstStyle>
            <a:lvl1pPr marL="0" indent="0" algn="l" defTabSz="457200" rtl="0" eaLnBrk="1" latinLnBrk="0" hangingPunct="1">
              <a:spcBef>
                <a:spcPct val="20000"/>
              </a:spcBef>
              <a:buFont typeface="Arial"/>
              <a:buNone/>
              <a:defRPr sz="2800" kern="1200" baseline="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Purpose:</a:t>
            </a:r>
          </a:p>
          <a:p>
            <a:pPr marL="102870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Identify people and groups of people most </a:t>
            </a:r>
            <a:r>
              <a:rPr kumimoji="0" lang="en-US" sz="2400" b="1" i="1" u="none" strike="noStrike" kern="1200" cap="none" spc="0" normalizeH="0" baseline="0" noProof="0" dirty="0">
                <a:ln>
                  <a:noFill/>
                </a:ln>
                <a:solidFill>
                  <a:prstClr val="black"/>
                </a:solidFill>
                <a:effectLst/>
                <a:uLnTx/>
                <a:uFillTx/>
                <a:latin typeface="Calibri"/>
                <a:ea typeface="+mn-ea"/>
                <a:cs typeface="+mn-cs"/>
              </a:rPr>
              <a:t>vulnerable</a:t>
            </a:r>
          </a:p>
          <a:p>
            <a:pPr marL="102870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Analyze the </a:t>
            </a:r>
            <a:r>
              <a:rPr kumimoji="0" lang="en-US" sz="2400" b="1" i="1" u="none" strike="noStrike" kern="1200" cap="none" spc="0" normalizeH="0" baseline="0" noProof="0" dirty="0">
                <a:ln>
                  <a:noFill/>
                </a:ln>
                <a:solidFill>
                  <a:prstClr val="black"/>
                </a:solidFill>
                <a:effectLst/>
                <a:uLnTx/>
                <a:uFillTx/>
                <a:latin typeface="Calibri"/>
                <a:ea typeface="+mn-ea"/>
                <a:cs typeface="+mn-cs"/>
              </a:rPr>
              <a:t>risks</a:t>
            </a:r>
            <a:r>
              <a:rPr kumimoji="0" lang="en-US" sz="2400" b="0" i="0" u="none" strike="noStrike" kern="1200" cap="none" spc="0" normalizeH="0" baseline="0" noProof="0" dirty="0">
                <a:ln>
                  <a:noFill/>
                </a:ln>
                <a:solidFill>
                  <a:prstClr val="black"/>
                </a:solidFill>
                <a:effectLst/>
                <a:uLnTx/>
                <a:uFillTx/>
                <a:latin typeface="Calibri"/>
                <a:ea typeface="+mn-ea"/>
                <a:cs typeface="+mn-cs"/>
              </a:rPr>
              <a:t> to events related to climate change</a:t>
            </a:r>
          </a:p>
          <a:p>
            <a:pPr marL="102870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Evaluate the</a:t>
            </a:r>
            <a:r>
              <a:rPr kumimoji="0" lang="en-US" sz="2400" b="1" i="1" u="none" strike="noStrike" kern="1200" cap="none" spc="0" normalizeH="0" baseline="0" noProof="0" dirty="0">
                <a:ln>
                  <a:noFill/>
                </a:ln>
                <a:solidFill>
                  <a:prstClr val="black"/>
                </a:solidFill>
                <a:effectLst/>
                <a:uLnTx/>
                <a:uFillTx/>
                <a:latin typeface="Calibri"/>
                <a:ea typeface="+mn-ea"/>
                <a:cs typeface="+mn-cs"/>
              </a:rPr>
              <a:t> impact </a:t>
            </a:r>
            <a:r>
              <a:rPr kumimoji="0" lang="en-US" sz="2400" b="0" i="0" u="none" strike="noStrike" kern="1200" cap="none" spc="0" normalizeH="0" baseline="0" noProof="0" dirty="0">
                <a:ln>
                  <a:noFill/>
                </a:ln>
                <a:solidFill>
                  <a:prstClr val="black"/>
                </a:solidFill>
                <a:effectLst/>
                <a:uLnTx/>
                <a:uFillTx/>
                <a:latin typeface="Calibri"/>
                <a:ea typeface="+mn-ea"/>
                <a:cs typeface="+mn-cs"/>
              </a:rPr>
              <a:t>of climate-sensitive health outcomes</a:t>
            </a:r>
          </a:p>
          <a:p>
            <a:pPr marL="102870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Provides information to focus actions to address the risks.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595959"/>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595959"/>
              </a:solidFill>
              <a:effectLst/>
              <a:uLnTx/>
              <a:uFillTx/>
              <a:latin typeface="Arial"/>
              <a:ea typeface="+mn-ea"/>
              <a:cs typeface="Arial"/>
            </a:endParaRPr>
          </a:p>
        </p:txBody>
      </p:sp>
    </p:spTree>
    <p:extLst>
      <p:ext uri="{BB962C8B-B14F-4D97-AF65-F5344CB8AC3E}">
        <p14:creationId xmlns:p14="http://schemas.microsoft.com/office/powerpoint/2010/main" val="46255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sp>
        <p:nvSpPr>
          <p:cNvPr id="4" name="Content Placeholder 1"/>
          <p:cNvSpPr txBox="1">
            <a:spLocks/>
          </p:cNvSpPr>
          <p:nvPr/>
        </p:nvSpPr>
        <p:spPr>
          <a:xfrm>
            <a:off x="2144437" y="1054561"/>
            <a:ext cx="8083018" cy="1043181"/>
          </a:xfrm>
          <a:prstGeom prst="rect">
            <a:avLst/>
          </a:prstGeom>
        </p:spPr>
        <p:txBody>
          <a:bodyPr/>
          <a:lstStyle>
            <a:lvl1pPr marL="0" indent="0" algn="l" defTabSz="457200" rtl="0" eaLnBrk="1" latinLnBrk="0" hangingPunct="1">
              <a:spcBef>
                <a:spcPct val="20000"/>
              </a:spcBef>
              <a:buFont typeface="Arial"/>
              <a:buNone/>
              <a:defRPr sz="2800" kern="1200" baseline="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595959"/>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595959"/>
                </a:solidFill>
                <a:effectLst/>
                <a:uLnTx/>
                <a:uFillTx/>
                <a:latin typeface="Calibri"/>
                <a:ea typeface="+mn-ea"/>
                <a:cs typeface="Arial"/>
              </a:rPr>
              <a:t>Public Health Vulnerability Assessment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595959"/>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595959"/>
                </a:solidFill>
                <a:effectLst/>
                <a:uLnTx/>
                <a:uFillTx/>
                <a:latin typeface="Calibri"/>
                <a:ea typeface="+mn-ea"/>
                <a:cs typeface="Arial"/>
              </a:rPr>
              <a:t>Quantitative Assessment</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959"/>
                </a:solidFill>
                <a:effectLst/>
                <a:uLnTx/>
                <a:uFillTx/>
                <a:latin typeface="Calibri"/>
                <a:ea typeface="+mn-ea"/>
                <a:cs typeface="Arial"/>
              </a:rPr>
              <a:t>GIS analysis – spatial overlays of data</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959"/>
                </a:solidFill>
                <a:effectLst/>
                <a:uLnTx/>
                <a:uFillTx/>
                <a:latin typeface="Calibri"/>
                <a:ea typeface="+mn-ea"/>
                <a:cs typeface="Arial"/>
              </a:rPr>
              <a:t>Data limitations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595959"/>
                </a:solidFill>
                <a:effectLst/>
                <a:uLnTx/>
                <a:uFillTx/>
                <a:latin typeface="Calibri"/>
                <a:ea typeface="+mn-ea"/>
                <a:cs typeface="Arial"/>
              </a:rPr>
              <a:t>Qualitative Assessment</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959"/>
                </a:solidFill>
                <a:effectLst/>
                <a:uLnTx/>
                <a:uFillTx/>
                <a:latin typeface="Calibri"/>
                <a:ea typeface="+mn-ea"/>
                <a:cs typeface="Arial"/>
              </a:rPr>
              <a:t>When data are not available</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959"/>
                </a:solidFill>
                <a:effectLst/>
                <a:uLnTx/>
                <a:uFillTx/>
                <a:latin typeface="Calibri"/>
                <a:ea typeface="+mn-ea"/>
                <a:cs typeface="Arial"/>
              </a:rPr>
              <a:t>As evidence-based as possible</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95959"/>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595959"/>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595959"/>
              </a:solidFill>
              <a:effectLst/>
              <a:uLnTx/>
              <a:uFillTx/>
              <a:latin typeface="Arial"/>
              <a:ea typeface="+mn-ea"/>
              <a:cs typeface="Arial"/>
            </a:endParaRPr>
          </a:p>
        </p:txBody>
      </p:sp>
    </p:spTree>
    <p:extLst>
      <p:ext uri="{BB962C8B-B14F-4D97-AF65-F5344CB8AC3E}">
        <p14:creationId xmlns:p14="http://schemas.microsoft.com/office/powerpoint/2010/main" val="78101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Vulnerability Assessment</a:t>
            </a:r>
          </a:p>
          <a:p>
            <a:endParaRPr lang="en-US" dirty="0"/>
          </a:p>
        </p:txBody>
      </p:sp>
      <p:graphicFrame>
        <p:nvGraphicFramePr>
          <p:cNvPr id="4" name="Diagram 3"/>
          <p:cNvGraphicFramePr/>
          <p:nvPr/>
        </p:nvGraphicFramePr>
        <p:xfrm>
          <a:off x="1524000" y="914401"/>
          <a:ext cx="9144000" cy="5088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61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71262" y="1067955"/>
            <a:ext cx="7895181" cy="5163880"/>
          </a:xfrm>
        </p:spPr>
        <p:txBody>
          <a:bodyPr/>
          <a:lstStyle/>
          <a:p>
            <a:pPr marL="457200" indent="-457200">
              <a:buFont typeface="Arial" panose="020B0604020202020204" pitchFamily="34" charset="0"/>
              <a:buChar char="•"/>
            </a:pPr>
            <a:r>
              <a:rPr lang="en-US" dirty="0"/>
              <a:t>Climate hazards Analyzed</a:t>
            </a:r>
          </a:p>
          <a:p>
            <a:pPr marL="1200150" lvl="1" indent="-457200">
              <a:buFont typeface="Arial" panose="020B0604020202020204" pitchFamily="34" charset="0"/>
              <a:buChar char="•"/>
            </a:pPr>
            <a:r>
              <a:rPr lang="en-US" dirty="0"/>
              <a:t>Extreme heat</a:t>
            </a:r>
          </a:p>
          <a:p>
            <a:pPr marL="1200150" lvl="1" indent="-457200">
              <a:buFont typeface="Arial" panose="020B0604020202020204" pitchFamily="34" charset="0"/>
              <a:buChar char="•"/>
            </a:pPr>
            <a:r>
              <a:rPr lang="en-US" dirty="0"/>
              <a:t>Air quality</a:t>
            </a:r>
          </a:p>
          <a:p>
            <a:pPr marL="1200150" lvl="1" indent="-457200">
              <a:buFont typeface="Arial" panose="020B0604020202020204" pitchFamily="34" charset="0"/>
              <a:buChar char="•"/>
            </a:pPr>
            <a:r>
              <a:rPr lang="en-US" dirty="0"/>
              <a:t>Flash flooding</a:t>
            </a:r>
          </a:p>
          <a:p>
            <a:pPr marL="1200150" lvl="1" indent="-457200">
              <a:buFont typeface="Arial" panose="020B0604020202020204" pitchFamily="34" charset="0"/>
              <a:buChar char="•"/>
            </a:pPr>
            <a:r>
              <a:rPr lang="en-US" dirty="0"/>
              <a:t>Drought</a:t>
            </a:r>
          </a:p>
          <a:p>
            <a:pPr marL="1200150" lvl="1" indent="-457200">
              <a:buFont typeface="Arial" panose="020B0604020202020204" pitchFamily="34" charset="0"/>
              <a:buChar char="•"/>
            </a:pPr>
            <a:r>
              <a:rPr lang="en-US" dirty="0"/>
              <a:t>Vector-borne disease</a:t>
            </a:r>
          </a:p>
          <a:p>
            <a:pPr marL="1200150" lvl="1" indent="-457200">
              <a:buFont typeface="Arial" panose="020B0604020202020204" pitchFamily="34" charset="0"/>
              <a:buChar char="•"/>
            </a:pPr>
            <a:r>
              <a:rPr lang="en-US" dirty="0"/>
              <a:t>Invasive species</a:t>
            </a:r>
          </a:p>
          <a:p>
            <a:pPr marL="1200150" lvl="1" indent="-457200">
              <a:buFont typeface="Arial" panose="020B0604020202020204" pitchFamily="34" charset="0"/>
              <a:buChar char="•"/>
            </a:pPr>
            <a:r>
              <a:rPr lang="en-US" dirty="0"/>
              <a:t>Demographic changes</a:t>
            </a:r>
          </a:p>
          <a:p>
            <a:pPr marL="1200150" lvl="1" indent="-457200">
              <a:buFont typeface="Arial" panose="020B0604020202020204" pitchFamily="34" charset="0"/>
              <a:buChar char="•"/>
            </a:pPr>
            <a:r>
              <a:rPr lang="en-US" dirty="0"/>
              <a:t>Psychological impacts</a:t>
            </a:r>
          </a:p>
        </p:txBody>
      </p:sp>
      <p:sp>
        <p:nvSpPr>
          <p:cNvPr id="3" name="Text Placeholder 2"/>
          <p:cNvSpPr>
            <a:spLocks noGrp="1"/>
          </p:cNvSpPr>
          <p:nvPr>
            <p:ph type="body" sz="quarter" idx="14"/>
          </p:nvPr>
        </p:nvSpPr>
        <p:spPr/>
        <p:txBody>
          <a:bodyPr/>
          <a:lstStyle/>
          <a:p>
            <a:r>
              <a:rPr lang="en-US" dirty="0"/>
              <a:t>Vulnerability Assessment</a:t>
            </a:r>
          </a:p>
          <a:p>
            <a:endParaRPr lang="en-US" dirty="0"/>
          </a:p>
        </p:txBody>
      </p:sp>
    </p:spTree>
    <p:extLst>
      <p:ext uri="{BB962C8B-B14F-4D97-AF65-F5344CB8AC3E}">
        <p14:creationId xmlns:p14="http://schemas.microsoft.com/office/powerpoint/2010/main" val="1342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Poor Air Quality</a:t>
            </a:r>
          </a:p>
        </p:txBody>
      </p:sp>
      <p:graphicFrame>
        <p:nvGraphicFramePr>
          <p:cNvPr id="4" name="Diagram 3"/>
          <p:cNvGraphicFramePr/>
          <p:nvPr/>
        </p:nvGraphicFramePr>
        <p:xfrm>
          <a:off x="1794933" y="889000"/>
          <a:ext cx="8619067" cy="5545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rotWithShape="1">
          <a:blip r:embed="rId8"/>
          <a:srcRect l="6522" t="17129" r="40029" b="7314"/>
          <a:stretch/>
        </p:blipFill>
        <p:spPr>
          <a:xfrm>
            <a:off x="8785302" y="863597"/>
            <a:ext cx="1882698" cy="1157114"/>
          </a:xfrm>
          <a:prstGeom prst="rect">
            <a:avLst/>
          </a:prstGeom>
        </p:spPr>
      </p:pic>
    </p:spTree>
    <p:extLst>
      <p:ext uri="{BB962C8B-B14F-4D97-AF65-F5344CB8AC3E}">
        <p14:creationId xmlns:p14="http://schemas.microsoft.com/office/powerpoint/2010/main" val="33613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Contributing to Nationwide and Commercial Data Assets Workgroup</a:t>
            </a:r>
          </a:p>
          <a:p>
            <a:pPr marL="0" indent="0">
              <a:buNone/>
            </a:pPr>
            <a:r>
              <a:rPr lang="en-US" dirty="0"/>
              <a:t>David Brandt</a:t>
            </a:r>
          </a:p>
          <a:p>
            <a:pPr marL="0" indent="0">
              <a:buNone/>
            </a:pP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816101" y="878058"/>
            <a:ext cx="3822701" cy="5385842"/>
          </a:xfrm>
        </p:spPr>
        <p:txBody>
          <a:bodyPr/>
          <a:lstStyle/>
          <a:p>
            <a:r>
              <a:rPr lang="en-US" dirty="0"/>
              <a:t>Base Vulnerabilities</a:t>
            </a:r>
          </a:p>
          <a:p>
            <a:pPr marL="457200" indent="-457200">
              <a:buFont typeface="Arial" panose="020B0604020202020204" pitchFamily="34" charset="0"/>
              <a:buChar char="•"/>
            </a:pPr>
            <a:r>
              <a:rPr lang="en-US" sz="2400" dirty="0"/>
              <a:t>Socioeconomic status</a:t>
            </a:r>
          </a:p>
          <a:p>
            <a:r>
              <a:rPr lang="en-US" sz="1800" dirty="0"/>
              <a:t>	(poverty, education) </a:t>
            </a:r>
          </a:p>
          <a:p>
            <a:pPr marL="457200" indent="-457200">
              <a:buFont typeface="Arial" panose="020B0604020202020204" pitchFamily="34" charset="0"/>
              <a:buChar char="•"/>
            </a:pPr>
            <a:r>
              <a:rPr lang="en-US" sz="2400" dirty="0"/>
              <a:t>Age</a:t>
            </a:r>
          </a:p>
          <a:p>
            <a:r>
              <a:rPr lang="en-US" sz="2400" dirty="0"/>
              <a:t>	</a:t>
            </a:r>
            <a:r>
              <a:rPr lang="en-US" sz="1800" dirty="0"/>
              <a:t>&lt; 5 years</a:t>
            </a:r>
          </a:p>
          <a:p>
            <a:r>
              <a:rPr lang="en-US" sz="1800" dirty="0"/>
              <a:t>	&gt;80 years</a:t>
            </a:r>
          </a:p>
          <a:p>
            <a:r>
              <a:rPr lang="en-US" sz="1800" dirty="0"/>
              <a:t>	&gt;65 living alone</a:t>
            </a:r>
            <a:endParaRPr lang="en-US" sz="2400" dirty="0"/>
          </a:p>
          <a:p>
            <a:pPr marL="457200" indent="-457200">
              <a:buFont typeface="Arial" panose="020B0604020202020204" pitchFamily="34" charset="0"/>
              <a:buChar char="•"/>
            </a:pPr>
            <a:r>
              <a:rPr lang="en-US" sz="2400" dirty="0"/>
              <a:t>Communication</a:t>
            </a:r>
          </a:p>
          <a:p>
            <a:r>
              <a:rPr lang="en-US" sz="2400" dirty="0"/>
              <a:t>	</a:t>
            </a:r>
            <a:r>
              <a:rPr lang="en-US" sz="1800" dirty="0"/>
              <a:t>Non-English</a:t>
            </a:r>
            <a:endParaRPr lang="en-US" sz="2400" dirty="0"/>
          </a:p>
          <a:p>
            <a:pPr marL="457200" indent="-457200">
              <a:buFont typeface="Arial" panose="020B0604020202020204" pitchFamily="34" charset="0"/>
              <a:buChar char="•"/>
            </a:pPr>
            <a:r>
              <a:rPr lang="en-US" sz="2400" dirty="0"/>
              <a:t>Mobility</a:t>
            </a:r>
          </a:p>
          <a:p>
            <a:r>
              <a:rPr lang="en-US" sz="2400" dirty="0"/>
              <a:t>	</a:t>
            </a:r>
            <a:r>
              <a:rPr lang="en-US" sz="1800" dirty="0"/>
              <a:t>Vehicle access</a:t>
            </a:r>
          </a:p>
          <a:p>
            <a:pPr marL="285750" indent="-285750">
              <a:buFont typeface="Arial" panose="020B0604020202020204" pitchFamily="34" charset="0"/>
              <a:buChar char="•"/>
            </a:pPr>
            <a:r>
              <a:rPr lang="en-US" sz="2400" dirty="0"/>
              <a:t>Other</a:t>
            </a:r>
          </a:p>
          <a:p>
            <a:r>
              <a:rPr lang="en-US" sz="1800" dirty="0"/>
              <a:t>	Housing</a:t>
            </a:r>
            <a:endParaRPr lang="en-US" sz="2400" dirty="0"/>
          </a:p>
          <a:p>
            <a:pPr marL="457200" indent="-457200">
              <a:buFont typeface="Arial" panose="020B0604020202020204" pitchFamily="34" charset="0"/>
              <a:buChar char="•"/>
            </a:pPr>
            <a:endParaRPr lang="en-US" sz="2400" dirty="0"/>
          </a:p>
          <a:p>
            <a:r>
              <a:rPr lang="en-US" sz="2400" dirty="0"/>
              <a:t> </a:t>
            </a:r>
          </a:p>
          <a:p>
            <a:pPr marL="457200" indent="-457200">
              <a:buFont typeface="Arial" panose="020B0604020202020204" pitchFamily="34" charset="0"/>
              <a:buChar char="•"/>
            </a:pPr>
            <a:endParaRPr lang="en-US" dirty="0"/>
          </a:p>
        </p:txBody>
      </p:sp>
      <p:sp>
        <p:nvSpPr>
          <p:cNvPr id="3" name="Text Placeholder 2"/>
          <p:cNvSpPr>
            <a:spLocks noGrp="1"/>
          </p:cNvSpPr>
          <p:nvPr>
            <p:ph type="body" sz="quarter" idx="14"/>
          </p:nvPr>
        </p:nvSpPr>
        <p:spPr/>
        <p:txBody>
          <a:bodyPr/>
          <a:lstStyle/>
          <a:p>
            <a:endParaRPr lang="en-US"/>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870" y="681038"/>
            <a:ext cx="4314030" cy="5582862"/>
          </a:xfrm>
          <a:prstGeom prst="rect">
            <a:avLst/>
          </a:prstGeom>
        </p:spPr>
      </p:pic>
    </p:spTree>
    <p:extLst>
      <p:ext uri="{BB962C8B-B14F-4D97-AF65-F5344CB8AC3E}">
        <p14:creationId xmlns:p14="http://schemas.microsoft.com/office/powerpoint/2010/main" val="17047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sz="quarter" idx="13"/>
          </p:nvPr>
        </p:nvSpPr>
        <p:spPr>
          <a:xfrm>
            <a:off x="1727137" y="908017"/>
            <a:ext cx="4116978" cy="5626387"/>
          </a:xfrm>
        </p:spPr>
        <p:txBody>
          <a:bodyPr/>
          <a:lstStyle/>
          <a:p>
            <a:pPr marL="457200" indent="-457200">
              <a:buFont typeface="Arial" panose="020B0604020202020204" pitchFamily="34" charset="0"/>
              <a:buChar char="•"/>
            </a:pPr>
            <a:r>
              <a:rPr lang="en-US" sz="2000" dirty="0"/>
              <a:t>Strongly impacted areas:</a:t>
            </a:r>
          </a:p>
          <a:p>
            <a:pPr marL="1200150" lvl="1" indent="-457200">
              <a:buFont typeface="Arial" panose="020B0604020202020204" pitchFamily="34" charset="0"/>
              <a:buChar char="•"/>
            </a:pPr>
            <a:r>
              <a:rPr lang="en-US" sz="2000" dirty="0"/>
              <a:t>In &amp; around downtown Saint Paul</a:t>
            </a:r>
          </a:p>
          <a:p>
            <a:pPr marL="1200150" lvl="1" indent="-457200">
              <a:buFont typeface="Arial" panose="020B0604020202020204" pitchFamily="34" charset="0"/>
              <a:buChar char="•"/>
            </a:pPr>
            <a:r>
              <a:rPr lang="en-US" sz="2000" dirty="0"/>
              <a:t>Areas along I-94</a:t>
            </a:r>
          </a:p>
          <a:p>
            <a:pPr marL="1200150" lvl="1" indent="-457200">
              <a:buFont typeface="Arial" panose="020B0604020202020204" pitchFamily="34" charset="0"/>
              <a:buChar char="•"/>
            </a:pPr>
            <a:r>
              <a:rPr lang="en-US" sz="2000" dirty="0"/>
              <a:t>Areas between I-35E &amp; Highway 61</a:t>
            </a:r>
          </a:p>
        </p:txBody>
      </p:sp>
      <p:sp>
        <p:nvSpPr>
          <p:cNvPr id="9" name="Text Placeholder 2"/>
          <p:cNvSpPr>
            <a:spLocks noGrp="1"/>
          </p:cNvSpPr>
          <p:nvPr>
            <p:ph type="body" sz="quarter" idx="14"/>
          </p:nvPr>
        </p:nvSpPr>
        <p:spPr>
          <a:xfrm>
            <a:off x="7691438" y="214311"/>
            <a:ext cx="2722562" cy="269875"/>
          </a:xfrm>
        </p:spPr>
        <p:txBody>
          <a:bodyPr/>
          <a:lstStyle/>
          <a:p>
            <a:r>
              <a:rPr lang="en-US" dirty="0"/>
              <a:t>Poor Air Quality</a:t>
            </a:r>
          </a:p>
        </p:txBody>
      </p:sp>
      <p:grpSp>
        <p:nvGrpSpPr>
          <p:cNvPr id="12" name="Group 11"/>
          <p:cNvGrpSpPr/>
          <p:nvPr/>
        </p:nvGrpSpPr>
        <p:grpSpPr>
          <a:xfrm>
            <a:off x="5844116" y="575192"/>
            <a:ext cx="4233335" cy="5959212"/>
            <a:chOff x="2171700" y="156746"/>
            <a:chExt cx="4638675" cy="6529804"/>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706" t="7222" r="7761" b="2500"/>
            <a:stretch/>
          </p:blipFill>
          <p:spPr>
            <a:xfrm>
              <a:off x="2171700" y="495300"/>
              <a:ext cx="4638675" cy="6191250"/>
            </a:xfrm>
            <a:prstGeom prst="rect">
              <a:avLst/>
            </a:prstGeom>
          </p:spPr>
        </p:pic>
        <p:sp>
          <p:nvSpPr>
            <p:cNvPr id="14" name="TextBox 13"/>
            <p:cNvSpPr txBox="1"/>
            <p:nvPr/>
          </p:nvSpPr>
          <p:spPr>
            <a:xfrm>
              <a:off x="2171700" y="156746"/>
              <a:ext cx="4638675" cy="3709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Full Impact Assessment: Air Quality</a:t>
              </a:r>
            </a:p>
          </p:txBody>
        </p:sp>
      </p:grpSp>
    </p:spTree>
    <p:extLst>
      <p:ext uri="{BB962C8B-B14F-4D97-AF65-F5344CB8AC3E}">
        <p14:creationId xmlns:p14="http://schemas.microsoft.com/office/powerpoint/2010/main" val="123093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Types of LiDAR</a:t>
            </a:r>
          </a:p>
          <a:p>
            <a:pPr marL="0" indent="0">
              <a:buNone/>
            </a:pPr>
            <a:r>
              <a:rPr lang="en-US" dirty="0">
                <a:cs typeface="Calibri"/>
              </a:rPr>
              <a:t>Sean Vaughn</a:t>
            </a:r>
          </a:p>
        </p:txBody>
      </p:sp>
    </p:spTree>
    <p:extLst>
      <p:ext uri="{BB962C8B-B14F-4D97-AF65-F5344CB8AC3E}">
        <p14:creationId xmlns:p14="http://schemas.microsoft.com/office/powerpoint/2010/main" val="1470485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97304"/>
            <a:ext cx="12192000" cy="1698216"/>
          </a:xfrm>
        </p:spPr>
        <p:txBody>
          <a:bodyPr>
            <a:normAutofit/>
          </a:bodyPr>
          <a:lstStyle/>
          <a:p>
            <a:pPr>
              <a:lnSpc>
                <a:spcPct val="108000"/>
              </a:lnSpc>
              <a:spcAft>
                <a:spcPts val="1200"/>
              </a:spcAft>
            </a:pPr>
            <a:r>
              <a:rPr lang="en-US" sz="4000" dirty="0">
                <a:solidFill>
                  <a:srgbClr val="FFC000"/>
                </a:solidFill>
              </a:rPr>
              <a:t>Temporal Lidar Data: </a:t>
            </a:r>
            <a:br>
              <a:rPr lang="en-US" sz="4000" dirty="0">
                <a:solidFill>
                  <a:srgbClr val="FFC000"/>
                </a:solidFill>
              </a:rPr>
            </a:br>
            <a:r>
              <a:rPr lang="en-US" sz="4000" i="1" dirty="0">
                <a:solidFill>
                  <a:schemeClr val="bg1">
                    <a:lumMod val="95000"/>
                  </a:schemeClr>
                </a:solidFill>
                <a:cs typeface="Calibri"/>
              </a:rPr>
              <a:t>Generational Lidar Data</a:t>
            </a:r>
            <a:endParaRPr lang="en-US" sz="4400" i="1" dirty="0">
              <a:cs typeface="Calibri"/>
            </a:endParaRPr>
          </a:p>
        </p:txBody>
      </p:sp>
      <p:sp>
        <p:nvSpPr>
          <p:cNvPr id="5" name="TextBox 4">
            <a:extLst>
              <a:ext uri="{FF2B5EF4-FFF2-40B4-BE49-F238E27FC236}">
                <a16:creationId xmlns:a16="http://schemas.microsoft.com/office/drawing/2014/main" id="{601C1528-C790-6FCB-4CF0-D6146DE8B243}"/>
              </a:ext>
            </a:extLst>
          </p:cNvPr>
          <p:cNvSpPr txBox="1"/>
          <p:nvPr/>
        </p:nvSpPr>
        <p:spPr>
          <a:xfrm>
            <a:off x="0" y="4793012"/>
            <a:ext cx="6176889" cy="2616101"/>
          </a:xfrm>
          <a:prstGeom prst="rect">
            <a:avLst/>
          </a:prstGeom>
          <a:solidFill>
            <a:schemeClr val="bg1"/>
          </a:solidFill>
          <a:ln>
            <a:solidFill>
              <a:srgbClr val="003865"/>
            </a:solidFill>
          </a:ln>
        </p:spPr>
        <p:txBody>
          <a:bodyPr wrap="square" lIns="91440" tIns="45720" rIns="91440" bIns="45720" rtlCol="0" anchor="t">
            <a:spAutoFit/>
          </a:bodyPr>
          <a:lstStyle/>
          <a:p>
            <a:pPr marL="46355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46355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Sean Vaughn </a:t>
            </a:r>
            <a:r>
              <a:rPr kumimoji="0" lang="en-US" sz="3200" b="0" i="0" u="none" strike="noStrike" kern="1200" cap="none" spc="0" normalizeH="0" baseline="0" noProof="0" dirty="0">
                <a:ln>
                  <a:noFill/>
                </a:ln>
                <a:solidFill>
                  <a:srgbClr val="003865"/>
                </a:solidFill>
                <a:effectLst/>
                <a:uLnTx/>
                <a:uFillTx/>
                <a:latin typeface="Calibri"/>
                <a:ea typeface="+mn-ea"/>
                <a:cs typeface="+mn-cs"/>
              </a:rPr>
              <a:t>	</a:t>
            </a:r>
          </a:p>
          <a:p>
            <a:pPr marL="46355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MNIT DNR, 3DGeo Cochair</a:t>
            </a:r>
          </a:p>
          <a:p>
            <a:pPr marL="46355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46355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46355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2C7331FB-7D24-D4A9-39BE-E84AF653FBD5}"/>
              </a:ext>
            </a:extLst>
          </p:cNvPr>
          <p:cNvSpPr txBox="1"/>
          <p:nvPr/>
        </p:nvSpPr>
        <p:spPr>
          <a:xfrm>
            <a:off x="6176889" y="4793012"/>
            <a:ext cx="6015111" cy="2237910"/>
          </a:xfrm>
          <a:prstGeom prst="rect">
            <a:avLst/>
          </a:prstGeom>
          <a:solidFill>
            <a:schemeClr val="bg1"/>
          </a:solidFill>
          <a:ln>
            <a:solidFill>
              <a:srgbClr val="003865"/>
            </a:solidFill>
          </a:ln>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50E537-4CAB-79FF-8417-765D5F821708}"/>
              </a:ext>
            </a:extLst>
          </p:cNvPr>
          <p:cNvPicPr>
            <a:picLocks noChangeAspect="1"/>
          </p:cNvPicPr>
          <p:nvPr/>
        </p:nvPicPr>
        <p:blipFill>
          <a:blip r:embed="rId3"/>
          <a:stretch>
            <a:fillRect/>
          </a:stretch>
        </p:blipFill>
        <p:spPr>
          <a:xfrm>
            <a:off x="1439703" y="5811520"/>
            <a:ext cx="3066554" cy="1371719"/>
          </a:xfrm>
          <a:prstGeom prst="rect">
            <a:avLst/>
          </a:prstGeom>
          <a:ln>
            <a:noFill/>
          </a:ln>
        </p:spPr>
      </p:pic>
      <p:pic>
        <p:nvPicPr>
          <p:cNvPr id="4" name="Picture 3" descr="Minnesota Geospatial Adcisory Council Logo">
            <a:extLst>
              <a:ext uri="{FF2B5EF4-FFF2-40B4-BE49-F238E27FC236}">
                <a16:creationId xmlns:a16="http://schemas.microsoft.com/office/drawing/2014/main" id="{67B23942-4AF8-F626-1E6E-5B42D3494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705" y="5811520"/>
            <a:ext cx="5069698" cy="1138845"/>
          </a:xfrm>
          <a:prstGeom prst="rect">
            <a:avLst/>
          </a:prstGeom>
          <a:ln>
            <a:noFill/>
          </a:ln>
        </p:spPr>
      </p:pic>
      <p:pic>
        <p:nvPicPr>
          <p:cNvPr id="25" name="Picture 24">
            <a:extLst>
              <a:ext uri="{FF2B5EF4-FFF2-40B4-BE49-F238E27FC236}">
                <a16:creationId xmlns:a16="http://schemas.microsoft.com/office/drawing/2014/main" id="{2A7FC827-CBBC-8457-BA0D-CCDCB4483F69}"/>
              </a:ext>
            </a:extLst>
          </p:cNvPr>
          <p:cNvPicPr>
            <a:picLocks noChangeAspect="1"/>
          </p:cNvPicPr>
          <p:nvPr/>
        </p:nvPicPr>
        <p:blipFill rotWithShape="1">
          <a:blip r:embed="rId5"/>
          <a:srcRect l="2253" r="6250" b="19671"/>
          <a:stretch/>
        </p:blipFill>
        <p:spPr>
          <a:xfrm>
            <a:off x="0" y="0"/>
            <a:ext cx="3107275" cy="3091619"/>
          </a:xfrm>
          <a:prstGeom prst="rect">
            <a:avLst/>
          </a:prstGeom>
          <a:ln>
            <a:solidFill>
              <a:schemeClr val="bg1">
                <a:lumMod val="65000"/>
              </a:schemeClr>
            </a:solidFill>
          </a:ln>
        </p:spPr>
      </p:pic>
      <p:pic>
        <p:nvPicPr>
          <p:cNvPr id="29" name="Picture 28">
            <a:extLst>
              <a:ext uri="{FF2B5EF4-FFF2-40B4-BE49-F238E27FC236}">
                <a16:creationId xmlns:a16="http://schemas.microsoft.com/office/drawing/2014/main" id="{88B958A7-DA52-354E-2179-3B9BCCBD75D5}"/>
              </a:ext>
            </a:extLst>
          </p:cNvPr>
          <p:cNvPicPr>
            <a:picLocks noChangeAspect="1"/>
          </p:cNvPicPr>
          <p:nvPr/>
        </p:nvPicPr>
        <p:blipFill rotWithShape="1">
          <a:blip r:embed="rId6"/>
          <a:srcRect l="7940"/>
          <a:stretch/>
        </p:blipFill>
        <p:spPr>
          <a:xfrm>
            <a:off x="3108426" y="0"/>
            <a:ext cx="3108960" cy="3091619"/>
          </a:xfrm>
          <a:prstGeom prst="rect">
            <a:avLst/>
          </a:prstGeom>
          <a:ln>
            <a:solidFill>
              <a:schemeClr val="bg1">
                <a:lumMod val="65000"/>
              </a:schemeClr>
            </a:solidFill>
          </a:ln>
        </p:spPr>
      </p:pic>
      <p:pic>
        <p:nvPicPr>
          <p:cNvPr id="33" name="Picture 32">
            <a:extLst>
              <a:ext uri="{FF2B5EF4-FFF2-40B4-BE49-F238E27FC236}">
                <a16:creationId xmlns:a16="http://schemas.microsoft.com/office/drawing/2014/main" id="{F33C5A0E-B373-F350-9867-AF272CCBF3B7}"/>
              </a:ext>
            </a:extLst>
          </p:cNvPr>
          <p:cNvPicPr>
            <a:picLocks noChangeAspect="1"/>
          </p:cNvPicPr>
          <p:nvPr/>
        </p:nvPicPr>
        <p:blipFill rotWithShape="1">
          <a:blip r:embed="rId7"/>
          <a:srcRect l="7040" t="7345" r="5509" b="612"/>
          <a:stretch/>
        </p:blipFill>
        <p:spPr>
          <a:xfrm>
            <a:off x="9326347" y="1"/>
            <a:ext cx="2865653" cy="3088444"/>
          </a:xfrm>
          <a:prstGeom prst="rect">
            <a:avLst/>
          </a:prstGeom>
          <a:ln>
            <a:solidFill>
              <a:schemeClr val="bg1">
                <a:lumMod val="65000"/>
              </a:schemeClr>
            </a:solidFill>
          </a:ln>
        </p:spPr>
      </p:pic>
      <p:pic>
        <p:nvPicPr>
          <p:cNvPr id="41" name="Picture 40">
            <a:extLst>
              <a:ext uri="{FF2B5EF4-FFF2-40B4-BE49-F238E27FC236}">
                <a16:creationId xmlns:a16="http://schemas.microsoft.com/office/drawing/2014/main" id="{35A84CD6-9B92-7C48-7100-2B8D6DA91EAF}"/>
              </a:ext>
            </a:extLst>
          </p:cNvPr>
          <p:cNvPicPr>
            <a:picLocks noChangeAspect="1"/>
          </p:cNvPicPr>
          <p:nvPr/>
        </p:nvPicPr>
        <p:blipFill rotWithShape="1">
          <a:blip r:embed="rId8"/>
          <a:srcRect l="3466" b="9084"/>
          <a:stretch/>
        </p:blipFill>
        <p:spPr>
          <a:xfrm>
            <a:off x="6216236" y="0"/>
            <a:ext cx="3203202" cy="3088444"/>
          </a:xfrm>
          <a:prstGeom prst="rect">
            <a:avLst/>
          </a:prstGeom>
          <a:ln>
            <a:solidFill>
              <a:schemeClr val="bg1">
                <a:lumMod val="65000"/>
              </a:schemeClr>
            </a:solidFill>
          </a:ln>
        </p:spPr>
      </p:pic>
    </p:spTree>
    <p:extLst>
      <p:ext uri="{BB962C8B-B14F-4D97-AF65-F5344CB8AC3E}">
        <p14:creationId xmlns:p14="http://schemas.microsoft.com/office/powerpoint/2010/main" val="2112228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8DBE-B36A-4D80-A18E-8573F338A81D}"/>
              </a:ext>
            </a:extLst>
          </p:cNvPr>
          <p:cNvSpPr>
            <a:spLocks noGrp="1"/>
          </p:cNvSpPr>
          <p:nvPr>
            <p:ph type="title"/>
          </p:nvPr>
        </p:nvSpPr>
        <p:spPr/>
        <p:txBody>
          <a:bodyPr>
            <a:normAutofit/>
          </a:bodyPr>
          <a:lstStyle/>
          <a:p>
            <a:r>
              <a:rPr lang="en-US" sz="2400" dirty="0"/>
              <a:t>Our Plan – Your Plan – One Plan </a:t>
            </a:r>
            <a:r>
              <a:rPr lang="en-US" dirty="0"/>
              <a:t>- </a:t>
            </a:r>
            <a:r>
              <a:rPr lang="en-US" dirty="0">
                <a:solidFill>
                  <a:srgbClr val="FFC000"/>
                </a:solidFill>
              </a:rPr>
              <a:t>Minnesota Lidar Plan</a:t>
            </a:r>
          </a:p>
        </p:txBody>
      </p:sp>
      <p:pic>
        <p:nvPicPr>
          <p:cNvPr id="7" name="Picture 6" descr="&quot;Our Plan&quot; A picture of the State of Minnesota with topographic contours and partners listed. Cities, Counties, DNR, FEMA, MnDOT, MnGeo, MNIT, USFS, USGS, Utilities, Watersheds and other partners">
            <a:extLst>
              <a:ext uri="{FF2B5EF4-FFF2-40B4-BE49-F238E27FC236}">
                <a16:creationId xmlns:a16="http://schemas.microsoft.com/office/drawing/2014/main" id="{001338EC-0D9C-43DA-8959-9F29122DA5C9}"/>
              </a:ext>
            </a:extLst>
          </p:cNvPr>
          <p:cNvPicPr>
            <a:picLocks noChangeAspect="1"/>
          </p:cNvPicPr>
          <p:nvPr/>
        </p:nvPicPr>
        <p:blipFill rotWithShape="1">
          <a:blip r:embed="rId3">
            <a:extLst>
              <a:ext uri="{28A0092B-C50C-407E-A947-70E740481C1C}">
                <a14:useLocalDpi xmlns:a14="http://schemas.microsoft.com/office/drawing/2010/main" val="0"/>
              </a:ext>
            </a:extLst>
          </a:blip>
          <a:srcRect l="1553" r="1586"/>
          <a:stretch/>
        </p:blipFill>
        <p:spPr>
          <a:xfrm>
            <a:off x="0" y="1425121"/>
            <a:ext cx="4906297" cy="5152104"/>
          </a:xfrm>
          <a:prstGeom prst="rect">
            <a:avLst/>
          </a:prstGeom>
        </p:spPr>
      </p:pic>
      <p:sp>
        <p:nvSpPr>
          <p:cNvPr id="6" name="TextBox 5">
            <a:extLst>
              <a:ext uri="{FF2B5EF4-FFF2-40B4-BE49-F238E27FC236}">
                <a16:creationId xmlns:a16="http://schemas.microsoft.com/office/drawing/2014/main" id="{B816DD0F-91A3-4D92-AFFB-14AE7B8EE5D8}"/>
              </a:ext>
            </a:extLst>
          </p:cNvPr>
          <p:cNvSpPr txBox="1"/>
          <p:nvPr/>
        </p:nvSpPr>
        <p:spPr>
          <a:xfrm>
            <a:off x="5204298" y="2154513"/>
            <a:ext cx="6445253" cy="369331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003865"/>
                </a:solidFill>
                <a:effectLst/>
                <a:uLnTx/>
                <a:uFillTx/>
                <a:latin typeface="Calibri"/>
                <a:ea typeface="+mn-ea"/>
                <a:cs typeface="+mn-cs"/>
              </a:rPr>
              <a:t>Following our Minnesota Lidar Plan, we continue to have success blanketing the state with QL-1 Lidar.</a:t>
            </a: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003865"/>
                </a:solidFill>
                <a:effectLst/>
                <a:uLnTx/>
                <a:uFillTx/>
                <a:latin typeface="Calibri"/>
                <a:ea typeface="+mn-ea"/>
                <a:cs typeface="+mn-cs"/>
              </a:rPr>
              <a:t>We will have two temporal representations of lidar for Minnesota</a:t>
            </a:r>
          </a:p>
        </p:txBody>
      </p:sp>
    </p:spTree>
    <p:extLst>
      <p:ext uri="{BB962C8B-B14F-4D97-AF65-F5344CB8AC3E}">
        <p14:creationId xmlns:p14="http://schemas.microsoft.com/office/powerpoint/2010/main" val="3814695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sz="2400" dirty="0"/>
              <a:t>USGS 3DEP </a:t>
            </a:r>
            <a:r>
              <a:rPr lang="en-US" dirty="0"/>
              <a:t>- </a:t>
            </a:r>
            <a:r>
              <a:rPr lang="en-US" dirty="0">
                <a:solidFill>
                  <a:srgbClr val="FFC000"/>
                </a:solidFill>
              </a:rPr>
              <a:t>Partnership Funded Compliant Data</a:t>
            </a:r>
          </a:p>
        </p:txBody>
      </p:sp>
      <p:pic>
        <p:nvPicPr>
          <p:cNvPr id="8" name="Picture 2" descr="Map showing 3D Elevation Program FY23 Partnerships ">
            <a:extLst>
              <a:ext uri="{FF2B5EF4-FFF2-40B4-BE49-F238E27FC236}">
                <a16:creationId xmlns:a16="http://schemas.microsoft.com/office/drawing/2014/main" id="{F3795BB9-D96B-661F-0DAB-BCE6E6F19F53}"/>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2482" y="4131389"/>
            <a:ext cx="3474720" cy="25603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9FD31D-0D85-D492-FFA4-511CB0DBE41B}"/>
              </a:ext>
            </a:extLst>
          </p:cNvPr>
          <p:cNvPicPr preferRelativeResize="0">
            <a:picLocks/>
          </p:cNvPicPr>
          <p:nvPr/>
        </p:nvPicPr>
        <p:blipFill>
          <a:blip r:embed="rId4"/>
          <a:stretch>
            <a:fillRect/>
          </a:stretch>
        </p:blipFill>
        <p:spPr>
          <a:xfrm>
            <a:off x="4372600" y="4145280"/>
            <a:ext cx="3474720" cy="2560320"/>
          </a:xfrm>
          <a:prstGeom prst="rect">
            <a:avLst/>
          </a:prstGeom>
          <a:ln>
            <a:solidFill>
              <a:schemeClr val="accent1"/>
            </a:solidFill>
          </a:ln>
        </p:spPr>
      </p:pic>
      <p:pic>
        <p:nvPicPr>
          <p:cNvPr id="4" name="Picture 3">
            <a:extLst>
              <a:ext uri="{FF2B5EF4-FFF2-40B4-BE49-F238E27FC236}">
                <a16:creationId xmlns:a16="http://schemas.microsoft.com/office/drawing/2014/main" id="{B97AC989-CBCD-D21E-2E41-092335EE414F}"/>
              </a:ext>
            </a:extLst>
          </p:cNvPr>
          <p:cNvPicPr preferRelativeResize="0">
            <a:picLocks/>
          </p:cNvPicPr>
          <p:nvPr/>
        </p:nvPicPr>
        <p:blipFill rotWithShape="1">
          <a:blip r:embed="rId5" cstate="email">
            <a:extLst>
              <a:ext uri="{28A0092B-C50C-407E-A947-70E740481C1C}">
                <a14:useLocalDpi xmlns:a14="http://schemas.microsoft.com/office/drawing/2010/main"/>
              </a:ext>
            </a:extLst>
          </a:blip>
          <a:srcRect l="24826" t="9025" r="13245" b="5671"/>
          <a:stretch/>
        </p:blipFill>
        <p:spPr>
          <a:xfrm>
            <a:off x="392717" y="1392998"/>
            <a:ext cx="3474720" cy="2560320"/>
          </a:xfrm>
          <a:prstGeom prst="rect">
            <a:avLst/>
          </a:prstGeom>
          <a:ln>
            <a:solidFill>
              <a:schemeClr val="accent1"/>
            </a:solidFill>
          </a:ln>
        </p:spPr>
      </p:pic>
      <p:pic>
        <p:nvPicPr>
          <p:cNvPr id="6" name="Picture 5">
            <a:extLst>
              <a:ext uri="{FF2B5EF4-FFF2-40B4-BE49-F238E27FC236}">
                <a16:creationId xmlns:a16="http://schemas.microsoft.com/office/drawing/2014/main" id="{6AA0C4BA-E81B-A860-81F8-830421005CE4}"/>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392717" y="4145280"/>
            <a:ext cx="3474720" cy="2560320"/>
          </a:xfrm>
          <a:prstGeom prst="rect">
            <a:avLst/>
          </a:prstGeom>
          <a:ln>
            <a:solidFill>
              <a:schemeClr val="accent1"/>
            </a:solidFill>
          </a:ln>
        </p:spPr>
      </p:pic>
      <p:sp>
        <p:nvSpPr>
          <p:cNvPr id="9" name="TextBox 8">
            <a:extLst>
              <a:ext uri="{FF2B5EF4-FFF2-40B4-BE49-F238E27FC236}">
                <a16:creationId xmlns:a16="http://schemas.microsoft.com/office/drawing/2014/main" id="{273DF50F-2264-4855-ECC1-736FC955B664}"/>
              </a:ext>
            </a:extLst>
          </p:cNvPr>
          <p:cNvSpPr txBox="1"/>
          <p:nvPr/>
        </p:nvSpPr>
        <p:spPr>
          <a:xfrm>
            <a:off x="1941233" y="1405456"/>
            <a:ext cx="377687" cy="13716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C00000"/>
                </a:solidFill>
                <a:effectLst/>
                <a:uLnTx/>
                <a:uFillTx/>
                <a:latin typeface="Calibri"/>
                <a:ea typeface="+mn-ea"/>
                <a:cs typeface="+mn-cs"/>
              </a:rPr>
              <a:t>2019</a:t>
            </a:r>
            <a:r>
              <a:rPr kumimoji="0" lang="en-US" sz="600" b="0" i="0" u="none" strike="noStrike" kern="1200" cap="none" spc="0" normalizeH="0" baseline="0" noProof="0" dirty="0">
                <a:ln>
                  <a:noFill/>
                </a:ln>
                <a:solidFill>
                  <a:srgbClr val="003865"/>
                </a:solidFill>
                <a:effectLst/>
                <a:uLnTx/>
                <a:uFillTx/>
                <a:latin typeface="Calibri"/>
                <a:ea typeface="+mn-ea"/>
                <a:cs typeface="+mn-cs"/>
              </a:rPr>
              <a:t> </a:t>
            </a:r>
          </a:p>
        </p:txBody>
      </p:sp>
      <p:pic>
        <p:nvPicPr>
          <p:cNvPr id="5" name="Picture 4" descr="Map showing 3DEP BAA FY20 Partnerships as of July 2020">
            <a:extLst>
              <a:ext uri="{FF2B5EF4-FFF2-40B4-BE49-F238E27FC236}">
                <a16:creationId xmlns:a16="http://schemas.microsoft.com/office/drawing/2014/main" id="{503A94EF-838A-9AF7-1AB8-2CE62E90C1A1}"/>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2482" y="1420123"/>
            <a:ext cx="3474720" cy="25603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3EA438-5FDE-A629-8317-C1758DC77F84}"/>
              </a:ext>
            </a:extLst>
          </p:cNvPr>
          <p:cNvSpPr txBox="1"/>
          <p:nvPr/>
        </p:nvSpPr>
        <p:spPr>
          <a:xfrm>
            <a:off x="4372600" y="1392998"/>
            <a:ext cx="3474720" cy="2560320"/>
          </a:xfrm>
          <a:prstGeom prst="rect">
            <a:avLst/>
          </a:prstGeom>
          <a:noFill/>
          <a:ln>
            <a:solidFill>
              <a:schemeClr val="accent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3865"/>
                </a:solidFill>
                <a:effectLst/>
                <a:uLnTx/>
                <a:uFillTx/>
                <a:latin typeface="Calibri"/>
                <a:ea typeface="+mn-ea"/>
                <a:cs typeface="+mn-cs"/>
              </a:rPr>
              <a:t>Maps show geographic extent of completion of the first-ever national baseline of consistent high-resolution elevation data –both bare earth and 3D point clouds – identified by the U.S. Interagency Elevation Inventory (USIEI) </a:t>
            </a:r>
            <a:r>
              <a:rPr kumimoji="0" lang="en-US" sz="1700" b="1" i="0" u="none" strike="noStrike" kern="1200" cap="none" spc="0" normalizeH="0" baseline="0" noProof="0" dirty="0">
                <a:ln>
                  <a:noFill/>
                </a:ln>
                <a:solidFill>
                  <a:srgbClr val="003865"/>
                </a:solidFill>
                <a:effectLst/>
                <a:uLnTx/>
                <a:uFillTx/>
                <a:latin typeface="Calibri"/>
                <a:ea typeface="+mn-ea"/>
                <a:cs typeface="+mn-cs"/>
              </a:rPr>
              <a:t>that</a:t>
            </a:r>
            <a:r>
              <a:rPr kumimoji="0" lang="en-US" sz="1700" b="0" i="0" u="none" strike="noStrike" kern="1200" cap="none" spc="0" normalizeH="0" baseline="0" noProof="0" dirty="0">
                <a:ln>
                  <a:noFill/>
                </a:ln>
                <a:solidFill>
                  <a:srgbClr val="003865"/>
                </a:solidFill>
                <a:effectLst/>
                <a:uLnTx/>
                <a:uFillTx/>
                <a:latin typeface="Calibri"/>
                <a:ea typeface="+mn-ea"/>
                <a:cs typeface="+mn-cs"/>
              </a:rPr>
              <a:t> </a:t>
            </a:r>
            <a:r>
              <a:rPr kumimoji="0" lang="en-US" sz="1700" b="1" i="0" u="none" strike="noStrike" kern="1200" cap="none" spc="0" normalizeH="0" baseline="0" noProof="0" dirty="0">
                <a:ln>
                  <a:noFill/>
                </a:ln>
                <a:solidFill>
                  <a:srgbClr val="003865"/>
                </a:solidFill>
                <a:effectLst/>
                <a:uLnTx/>
                <a:uFillTx/>
                <a:latin typeface="Calibri"/>
                <a:ea typeface="+mn-ea"/>
                <a:cs typeface="+mn-cs"/>
              </a:rPr>
              <a:t>meet 3DEP base level specification</a:t>
            </a:r>
            <a:r>
              <a:rPr kumimoji="0" lang="en-US" sz="1700" b="0" i="0" u="none" strike="noStrike" kern="1200" cap="none" spc="0" normalizeH="0" baseline="0" noProof="0" dirty="0">
                <a:ln>
                  <a:noFill/>
                </a:ln>
                <a:solidFill>
                  <a:srgbClr val="003865"/>
                </a:solidFill>
                <a:effectLst/>
                <a:uLnTx/>
                <a:uFillTx/>
                <a:latin typeface="Calibri"/>
                <a:ea typeface="+mn-ea"/>
                <a:cs typeface="+mn-cs"/>
              </a:rPr>
              <a:t>.   -USGS  </a:t>
            </a:r>
            <a:r>
              <a:rPr kumimoji="0" lang="en-US" sz="1050" b="0" i="0" u="none" strike="noStrike" kern="1200" cap="none" spc="0" normalizeH="0" baseline="0" noProof="0" dirty="0">
                <a:ln>
                  <a:noFill/>
                </a:ln>
                <a:solidFill>
                  <a:srgbClr val="003865"/>
                </a:solidFill>
                <a:effectLst/>
                <a:uLnTx/>
                <a:uFillTx/>
                <a:latin typeface="Calibri"/>
                <a:ea typeface="+mn-ea"/>
                <a:cs typeface="+mn-cs"/>
              </a:rPr>
              <a:t>https://www.usgs.gov/media/images/fy22-status-3dep-quality-data</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3756433-4C22-4E6E-5DA1-3F5FB97F4E6D}"/>
              </a:ext>
            </a:extLst>
          </p:cNvPr>
          <p:cNvSpPr txBox="1"/>
          <p:nvPr/>
        </p:nvSpPr>
        <p:spPr>
          <a:xfrm>
            <a:off x="9900998" y="1420123"/>
            <a:ext cx="377687" cy="146304"/>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C00000"/>
                </a:solidFill>
                <a:effectLst/>
                <a:uLnTx/>
                <a:uFillTx/>
                <a:latin typeface="Calibri"/>
                <a:ea typeface="+mn-ea"/>
                <a:cs typeface="+mn-cs"/>
              </a:rPr>
              <a:t>2020</a:t>
            </a:r>
            <a:r>
              <a:rPr kumimoji="0" lang="en-US" sz="6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01A540B7-E6FE-6456-F6FB-127B783376EF}"/>
              </a:ext>
            </a:extLst>
          </p:cNvPr>
          <p:cNvSpPr txBox="1"/>
          <p:nvPr/>
        </p:nvSpPr>
        <p:spPr>
          <a:xfrm>
            <a:off x="1941233" y="4145280"/>
            <a:ext cx="377687" cy="155448"/>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C00000"/>
                </a:solidFill>
                <a:effectLst/>
                <a:uLnTx/>
                <a:uFillTx/>
                <a:latin typeface="Calibri"/>
                <a:ea typeface="+mn-ea"/>
                <a:cs typeface="+mn-cs"/>
              </a:rPr>
              <a:t>2021</a:t>
            </a:r>
            <a:r>
              <a:rPr kumimoji="0" lang="en-US" sz="600" b="0" i="0" u="none" strike="noStrike" kern="1200" cap="none" spc="0" normalizeH="0" baseline="0" noProof="0" dirty="0">
                <a:ln>
                  <a:noFill/>
                </a:ln>
                <a:solidFill>
                  <a:srgbClr val="C00000"/>
                </a:solidFill>
                <a:effectLst/>
                <a:uLnTx/>
                <a:uFillTx/>
                <a:latin typeface="Calibri"/>
                <a:ea typeface="+mn-ea"/>
                <a:cs typeface="+mn-cs"/>
              </a:rPr>
              <a:t> </a:t>
            </a:r>
          </a:p>
        </p:txBody>
      </p:sp>
      <p:sp>
        <p:nvSpPr>
          <p:cNvPr id="12" name="TextBox 11">
            <a:extLst>
              <a:ext uri="{FF2B5EF4-FFF2-40B4-BE49-F238E27FC236}">
                <a16:creationId xmlns:a16="http://schemas.microsoft.com/office/drawing/2014/main" id="{4109951C-E887-9046-8A62-2D35B8D36A52}"/>
              </a:ext>
            </a:extLst>
          </p:cNvPr>
          <p:cNvSpPr txBox="1"/>
          <p:nvPr/>
        </p:nvSpPr>
        <p:spPr>
          <a:xfrm>
            <a:off x="9900998" y="4131389"/>
            <a:ext cx="377687" cy="142392"/>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C00000"/>
                </a:solidFill>
                <a:effectLst/>
                <a:uLnTx/>
                <a:uFillTx/>
                <a:latin typeface="Calibri"/>
                <a:ea typeface="+mn-ea"/>
                <a:cs typeface="+mn-cs"/>
              </a:rPr>
              <a:t>2023</a:t>
            </a:r>
            <a:r>
              <a:rPr kumimoji="0" lang="en-US" sz="6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13" name="TextBox 12">
            <a:extLst>
              <a:ext uri="{FF2B5EF4-FFF2-40B4-BE49-F238E27FC236}">
                <a16:creationId xmlns:a16="http://schemas.microsoft.com/office/drawing/2014/main" id="{DDC36D88-41B3-D01B-4825-CD4B11F4B4D7}"/>
              </a:ext>
            </a:extLst>
          </p:cNvPr>
          <p:cNvSpPr txBox="1"/>
          <p:nvPr/>
        </p:nvSpPr>
        <p:spPr>
          <a:xfrm>
            <a:off x="5921116" y="4141781"/>
            <a:ext cx="377687" cy="146304"/>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C00000"/>
                </a:solidFill>
                <a:effectLst/>
                <a:uLnTx/>
                <a:uFillTx/>
                <a:latin typeface="Calibri"/>
                <a:ea typeface="+mn-ea"/>
                <a:cs typeface="+mn-cs"/>
              </a:rPr>
              <a:t>2022</a:t>
            </a:r>
            <a:r>
              <a:rPr kumimoji="0" lang="en-US" sz="600" b="1" i="0" u="none" strike="noStrike" kern="1200" cap="none" spc="0" normalizeH="0" baseline="0" noProof="0" dirty="0">
                <a:ln>
                  <a:noFill/>
                </a:ln>
                <a:solidFill>
                  <a:srgbClr val="003865"/>
                </a:solidFill>
                <a:effectLst/>
                <a:uLnTx/>
                <a:uFillTx/>
                <a:latin typeface="Calibri"/>
                <a:ea typeface="+mn-ea"/>
                <a:cs typeface="+mn-cs"/>
              </a:rPr>
              <a:t> </a:t>
            </a:r>
          </a:p>
        </p:txBody>
      </p:sp>
      <p:sp>
        <p:nvSpPr>
          <p:cNvPr id="14" name="Oval 13">
            <a:extLst>
              <a:ext uri="{FF2B5EF4-FFF2-40B4-BE49-F238E27FC236}">
                <a16:creationId xmlns:a16="http://schemas.microsoft.com/office/drawing/2014/main" id="{EE03CC51-6DA5-6287-5B07-FFA2D8C68646}"/>
              </a:ext>
            </a:extLst>
          </p:cNvPr>
          <p:cNvSpPr/>
          <p:nvPr/>
        </p:nvSpPr>
        <p:spPr>
          <a:xfrm>
            <a:off x="43853" y="867949"/>
            <a:ext cx="4241403" cy="31813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66545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sz="2400" dirty="0">
                <a:solidFill>
                  <a:srgbClr val="FFC000"/>
                </a:solidFill>
                <a:ea typeface="+mj-lt"/>
                <a:cs typeface="+mj-lt"/>
              </a:rPr>
              <a:t>3D Geomatics: </a:t>
            </a:r>
            <a:r>
              <a:rPr lang="en-US" dirty="0">
                <a:ea typeface="+mj-lt"/>
                <a:cs typeface="+mj-lt"/>
              </a:rPr>
              <a:t>Funding, Agreements, and Acquisition</a:t>
            </a:r>
            <a:r>
              <a:rPr lang="en-US" dirty="0"/>
              <a:t> </a:t>
            </a:r>
            <a:endParaRPr lang="en-US" dirty="0">
              <a:cs typeface="Calibri"/>
            </a:endParaRPr>
          </a:p>
        </p:txBody>
      </p:sp>
      <p:sp>
        <p:nvSpPr>
          <p:cNvPr id="4" name="TextBox 3">
            <a:extLst>
              <a:ext uri="{FF2B5EF4-FFF2-40B4-BE49-F238E27FC236}">
                <a16:creationId xmlns:a16="http://schemas.microsoft.com/office/drawing/2014/main" id="{C55D2C38-1533-46D8-B94F-0B798F11C64E}"/>
              </a:ext>
            </a:extLst>
          </p:cNvPr>
          <p:cNvSpPr txBox="1"/>
          <p:nvPr/>
        </p:nvSpPr>
        <p:spPr>
          <a:xfrm>
            <a:off x="1264922" y="1450376"/>
            <a:ext cx="5421839" cy="2462213"/>
          </a:xfrm>
          <a:prstGeom prst="rect">
            <a:avLst/>
          </a:prstGeom>
          <a:solidFill>
            <a:srgbClr val="003865"/>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Contributions to Minnesota Lidar</a:t>
            </a:r>
            <a:r>
              <a:rPr kumimoji="0" lang="en-US" sz="2800" b="1" i="0" u="none" strike="noStrike" kern="1200" cap="none" spc="0" normalizeH="0" baseline="0" noProof="0">
                <a:ln>
                  <a:noFill/>
                </a:ln>
                <a:solidFill>
                  <a:srgbClr val="FFFFFF"/>
                </a:solidFill>
                <a:effectLst/>
                <a:uLnTx/>
                <a:uFillTx/>
                <a:latin typeface="Calibri"/>
                <a:ea typeface="+mn-ea"/>
                <a:cs typeface="+mn-cs"/>
              </a:rPr>
              <a:t> </a:t>
            </a:r>
            <a:r>
              <a:rPr kumimoji="0" lang="en-US" sz="1600" b="0" i="0" u="none" strike="noStrike" kern="1200" cap="none" spc="0" normalizeH="0" baseline="0" noProof="0">
                <a:ln>
                  <a:noFill/>
                </a:ln>
                <a:solidFill>
                  <a:srgbClr val="FFFFFF"/>
                </a:solidFill>
                <a:effectLst/>
                <a:uLnTx/>
                <a:uFillTx/>
                <a:latin typeface="Calibri"/>
                <a:ea typeface="+mn-ea"/>
                <a:cs typeface="+mn-cs"/>
              </a:rPr>
              <a:t>($millions)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Minnesota Partners: 		$  7.55</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USGS 3DEP: 			$14.72</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a:ln>
                  <a:noFill/>
                </a:ln>
                <a:solidFill>
                  <a:srgbClr val="FFFFFF"/>
                </a:solidFill>
                <a:effectLst/>
                <a:uLnTx/>
                <a:uFillTx/>
                <a:latin typeface="Calibri"/>
                <a:ea typeface="+mn-ea"/>
                <a:cs typeface="+mn-cs"/>
              </a:rPr>
              <a:t>$  0.45</a:t>
            </a: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Total:  ~$</a:t>
            </a:r>
            <a:r>
              <a:rPr kumimoji="0" lang="en-US" sz="2400" b="1" i="0" u="none" strike="noStrike" kern="1200" cap="none" spc="0" normalizeH="0" baseline="0" noProof="0">
                <a:ln>
                  <a:noFill/>
                </a:ln>
                <a:solidFill>
                  <a:srgbClr val="FFC000"/>
                </a:solidFill>
                <a:effectLst/>
                <a:uLnTx/>
                <a:uFillTx/>
                <a:latin typeface="Calibri"/>
                <a:ea typeface="+mn-ea"/>
                <a:cs typeface="+mn-cs"/>
              </a:rPr>
              <a:t>22.71</a:t>
            </a:r>
            <a:r>
              <a:rPr kumimoji="0" lang="en-US" sz="2400" b="0" i="0" u="none" strike="noStrike" kern="1200" cap="none" spc="0" normalizeH="0" baseline="0" noProof="0">
                <a:ln>
                  <a:noFill/>
                </a:ln>
                <a:solidFill>
                  <a:srgbClr val="FFC000"/>
                </a:solidFill>
                <a:effectLst/>
                <a:uLnTx/>
                <a:uFillTx/>
                <a:latin typeface="Calibri"/>
                <a:ea typeface="+mn-ea"/>
                <a:cs typeface="+mn-cs"/>
              </a:rPr>
              <a:t>M  </a:t>
            </a:r>
            <a:endParaRPr kumimoji="0" lang="en-US" sz="1600" b="0" i="0" u="none" strike="noStrike" kern="1200" cap="none" spc="0" normalizeH="0" baseline="0" noProof="0">
              <a:ln>
                <a:noFill/>
              </a:ln>
              <a:solidFill>
                <a:srgbClr val="FFC000"/>
              </a:solidFill>
              <a:effectLst/>
              <a:uLnTx/>
              <a:uFillTx/>
              <a:latin typeface="Calibri"/>
              <a:ea typeface="+mn-ea"/>
              <a:cs typeface="+mn-cs"/>
            </a:endParaRPr>
          </a:p>
        </p:txBody>
      </p:sp>
      <p:grpSp>
        <p:nvGrpSpPr>
          <p:cNvPr id="17" name="Group 2">
            <a:extLst>
              <a:ext uri="{FF2B5EF4-FFF2-40B4-BE49-F238E27FC236}">
                <a16:creationId xmlns:a16="http://schemas.microsoft.com/office/drawing/2014/main" id="{D9F557E5-0269-4C78-9CC1-2CBA242EA5AE}"/>
              </a:ext>
              <a:ext uri="{C183D7F6-B498-43B3-948B-1728B52AA6E4}">
                <adec:decorative xmlns:adec="http://schemas.microsoft.com/office/drawing/2017/decorative" val="1"/>
              </a:ext>
            </a:extLst>
          </p:cNvPr>
          <p:cNvGrpSpPr/>
          <p:nvPr/>
        </p:nvGrpSpPr>
        <p:grpSpPr>
          <a:xfrm>
            <a:off x="255322" y="2227149"/>
            <a:ext cx="912713" cy="908665"/>
            <a:chOff x="8338694" y="1574908"/>
            <a:chExt cx="1631216" cy="1631216"/>
          </a:xfrm>
        </p:grpSpPr>
        <p:pic>
          <p:nvPicPr>
            <p:cNvPr id="12"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694" y="1574908"/>
              <a:ext cx="1631216" cy="1631216"/>
            </a:xfrm>
            <a:prstGeom prst="rect">
              <a:avLst/>
            </a:prstGeom>
          </p:spPr>
        </p:pic>
        <p:pic>
          <p:nvPicPr>
            <p:cNvPr id="15"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81240" y="2344746"/>
              <a:ext cx="513145" cy="513145"/>
            </a:xfrm>
            <a:prstGeom prst="rect">
              <a:avLst/>
            </a:prstGeom>
          </p:spPr>
        </p:pic>
        <p:pic>
          <p:nvPicPr>
            <p:cNvPr id="16"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1898" y="2344745"/>
              <a:ext cx="513145" cy="513145"/>
            </a:xfrm>
            <a:prstGeom prst="rect">
              <a:avLst/>
            </a:prstGeom>
          </p:spPr>
        </p:pic>
      </p:grpSp>
      <p:sp>
        <p:nvSpPr>
          <p:cNvPr id="19" name="TextBox 18">
            <a:extLst>
              <a:ext uri="{FF2B5EF4-FFF2-40B4-BE49-F238E27FC236}">
                <a16:creationId xmlns:a16="http://schemas.microsoft.com/office/drawing/2014/main" id="{3558D5CD-ED99-4D60-87A5-007935B6BEC4}"/>
              </a:ext>
            </a:extLst>
          </p:cNvPr>
          <p:cNvSpPr txBox="1"/>
          <p:nvPr/>
        </p:nvSpPr>
        <p:spPr>
          <a:xfrm>
            <a:off x="1264921" y="4052679"/>
            <a:ext cx="5421840" cy="1895904"/>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FFFFFF"/>
              </a:buClr>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Minnesota Funding Partners</a:t>
            </a: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59</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2000" b="0" i="0" u="none" strike="noStrike" kern="1200" cap="none" spc="0" normalizeH="0" baseline="0" noProof="0">
                <a:ln>
                  <a:noFill/>
                </a:ln>
                <a:solidFill>
                  <a:srgbClr val="FFFFFF"/>
                </a:solidFill>
                <a:effectLst/>
                <a:uLnTx/>
                <a:uFillTx/>
                <a:latin typeface="Calibri"/>
                <a:ea typeface="+mn-ea"/>
                <a:cs typeface="+mn-cs"/>
              </a:rPr>
              <a:t>Funding Partners</a:t>
            </a:r>
            <a:endParaRPr kumimoji="0" lang="en-US" sz="2400" b="0" i="0" u="none" strike="noStrike" kern="1200" cap="none" spc="0" normalizeH="0" baseline="0" noProof="0">
              <a:ln>
                <a:noFill/>
              </a:ln>
              <a:solidFill>
                <a:srgbClr val="003865"/>
              </a:solidFill>
              <a:effectLst/>
              <a:uLnTx/>
              <a:uFillTx/>
              <a:latin typeface="Calibri"/>
              <a:ea typeface="+mn-ea"/>
              <a:cs typeface="+mn-cs"/>
            </a:endParaRP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tab pos="1311275" algn="l"/>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65,359</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2000" b="0" i="0" u="none" strike="noStrike" kern="1200" cap="none" spc="0" normalizeH="0" baseline="0" noProof="0">
                <a:ln>
                  <a:noFill/>
                </a:ln>
                <a:solidFill>
                  <a:srgbClr val="FFFFFF"/>
                </a:solidFill>
                <a:effectLst/>
                <a:uLnTx/>
                <a:uFillTx/>
                <a:latin typeface="Calibri"/>
                <a:ea typeface="+mn-ea"/>
                <a:cs typeface="+mn-cs"/>
              </a:rPr>
              <a:t>Square Miles of New Lidar</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 </a:t>
            </a:r>
            <a:r>
              <a:rPr kumimoji="0" lang="en-US" sz="2400" b="1" i="0" u="none" strike="noStrike" kern="1200" cap="none" spc="0" normalizeH="0" baseline="0" noProof="0">
                <a:ln>
                  <a:noFill/>
                </a:ln>
                <a:solidFill>
                  <a:srgbClr val="FFC000"/>
                </a:solidFill>
                <a:effectLst/>
                <a:uLnTx/>
                <a:uFillTx/>
                <a:latin typeface="Calibri"/>
                <a:ea typeface="+mn-ea"/>
                <a:cs typeface="+mn-cs"/>
              </a:rPr>
              <a:t>$115</a:t>
            </a:r>
            <a:r>
              <a:rPr kumimoji="0" lang="en-US" sz="2800" b="1" i="0" u="none" strike="noStrike" kern="1200" cap="none" spc="0" normalizeH="0" baseline="30000" noProof="0">
                <a:ln>
                  <a:noFill/>
                </a:ln>
                <a:solidFill>
                  <a:srgbClr val="FFC000"/>
                </a:solidFill>
                <a:effectLst/>
                <a:uLnTx/>
                <a:uFillTx/>
                <a:latin typeface="Calibri"/>
                <a:ea typeface="+mn-ea"/>
                <a:cs typeface="+mn-cs"/>
              </a:rPr>
              <a:t>*</a:t>
            </a:r>
            <a:r>
              <a:rPr kumimoji="0" lang="en-US" sz="2400" b="1" i="0" u="none" strike="noStrike" kern="1200" cap="none" spc="0" normalizeH="0" baseline="0" noProof="0">
                <a:ln>
                  <a:noFill/>
                </a:ln>
                <a:solidFill>
                  <a:srgbClr val="FFC000"/>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 </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2000" b="0" i="0" u="none" strike="noStrike" kern="1200" cap="none" spc="0" normalizeH="0" baseline="0" noProof="0">
                <a:ln>
                  <a:noFill/>
                </a:ln>
                <a:solidFill>
                  <a:srgbClr val="FFFFFF"/>
                </a:solidFill>
                <a:effectLst/>
                <a:uLnTx/>
                <a:uFillTx/>
                <a:latin typeface="Calibri"/>
                <a:ea typeface="+mn-ea"/>
                <a:cs typeface="+mn-cs"/>
              </a:rPr>
              <a:t>Cost/mi</a:t>
            </a:r>
            <a:r>
              <a:rPr kumimoji="0" lang="en-US" sz="2000" b="0" i="0" u="none" strike="noStrike" kern="1200" cap="none" spc="0" normalizeH="0" baseline="30000" noProof="0">
                <a:ln>
                  <a:noFill/>
                </a:ln>
                <a:solidFill>
                  <a:srgbClr val="FFFFFF"/>
                </a:solidFill>
                <a:effectLst/>
                <a:uLnTx/>
                <a:uFillTx/>
                <a:latin typeface="Calibri"/>
                <a:ea typeface="+mn-ea"/>
                <a:cs typeface="+mn-cs"/>
              </a:rPr>
              <a:t>2 </a:t>
            </a:r>
            <a:r>
              <a:rPr kumimoji="0" lang="en-US" sz="2000" b="0" i="0" u="none" strike="noStrike" kern="1200" cap="none" spc="0" normalizeH="0" baseline="0" noProof="0">
                <a:ln>
                  <a:noFill/>
                </a:ln>
                <a:solidFill>
                  <a:srgbClr val="FFFFFF"/>
                </a:solidFill>
                <a:effectLst/>
                <a:uLnTx/>
                <a:uFillTx/>
                <a:latin typeface="Calibri"/>
                <a:ea typeface="+mn-ea"/>
                <a:cs typeface="+mn-cs"/>
              </a:rPr>
              <a:t>For MN Partners</a:t>
            </a: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Graphic 6" descr="Handshake outline">
            <a:extLst>
              <a:ext uri="{FF2B5EF4-FFF2-40B4-BE49-F238E27FC236}">
                <a16:creationId xmlns:a16="http://schemas.microsoft.com/office/drawing/2014/main" id="{F241E775-AA06-471B-8536-9ED9F9709C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317" y="4530269"/>
            <a:ext cx="940724" cy="940724"/>
          </a:xfrm>
          <a:prstGeom prst="rect">
            <a:avLst/>
          </a:prstGeom>
        </p:spPr>
      </p:pic>
      <p:sp>
        <p:nvSpPr>
          <p:cNvPr id="3" name="TextBox 2">
            <a:extLst>
              <a:ext uri="{FF2B5EF4-FFF2-40B4-BE49-F238E27FC236}">
                <a16:creationId xmlns:a16="http://schemas.microsoft.com/office/drawing/2014/main" id="{06526F66-9811-4445-A0B0-DE1586915018}"/>
              </a:ext>
            </a:extLst>
          </p:cNvPr>
          <p:cNvSpPr txBox="1"/>
          <p:nvPr/>
        </p:nvSpPr>
        <p:spPr>
          <a:xfrm>
            <a:off x="48964" y="5948583"/>
            <a:ext cx="674940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49500"/>
                </a:solidFill>
                <a:effectLst/>
                <a:uLnTx/>
                <a:uFillTx/>
                <a:latin typeface="Calibri"/>
                <a:ea typeface="+mn-ea"/>
                <a:cs typeface="+mn-cs"/>
              </a:rPr>
              <a:t>*</a:t>
            </a:r>
            <a:r>
              <a:rPr kumimoji="0" lang="en-US" sz="1400" b="0" i="0" u="none" strike="noStrike" kern="1200" cap="none" spc="0" normalizeH="0" baseline="0" noProof="0" dirty="0">
                <a:ln>
                  <a:noFill/>
                </a:ln>
                <a:solidFill>
                  <a:srgbClr val="003865"/>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Estimated cost per square mile paid by 59 unique  Minnesota funding partners working collaboratively for consistent lidar data acquisition.  $115 Value: 1.) is not specific to a 3DGeo Lidar Acquisition Block, 2.) is based on total Minnesota partner contributions of $7,545,761.44 (03/08/2023), 3.) does not include federal contributions.</a:t>
            </a:r>
          </a:p>
        </p:txBody>
      </p:sp>
      <p:pic>
        <p:nvPicPr>
          <p:cNvPr id="22" name="Picture 21" descr="3DGeo Minnesota Lidar Plan, Lidar Acquisition Status of 3DEP Funded Partnerships">
            <a:extLst>
              <a:ext uri="{FF2B5EF4-FFF2-40B4-BE49-F238E27FC236}">
                <a16:creationId xmlns:a16="http://schemas.microsoft.com/office/drawing/2014/main" id="{329786D7-87C3-0F44-2CBE-808E788358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795"/>
          <a:stretch/>
        </p:blipFill>
        <p:spPr>
          <a:xfrm>
            <a:off x="7098248" y="1410620"/>
            <a:ext cx="4923288" cy="5340650"/>
          </a:xfrm>
          <a:prstGeom prst="rect">
            <a:avLst/>
          </a:prstGeom>
          <a:ln>
            <a:solidFill>
              <a:schemeClr val="accent1"/>
            </a:solidFill>
          </a:ln>
        </p:spPr>
      </p:pic>
    </p:spTree>
    <p:extLst>
      <p:ext uri="{BB962C8B-B14F-4D97-AF65-F5344CB8AC3E}">
        <p14:creationId xmlns:p14="http://schemas.microsoft.com/office/powerpoint/2010/main" val="1101010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FFFFFF"/>
                </a:solidFill>
                <a:effectLst/>
                <a:uLnTx/>
                <a:uFillTx/>
                <a:latin typeface="+mn-lt"/>
                <a:ea typeface="+mj-ea"/>
                <a:cs typeface="+mj-cs"/>
              </a:rPr>
              <a:t>Minnesota Lidar</a:t>
            </a:r>
            <a:r>
              <a:rPr lang="en-US" sz="2800" dirty="0">
                <a:latin typeface="+mn-lt"/>
              </a:rPr>
              <a:t> </a:t>
            </a:r>
            <a:r>
              <a:rPr lang="en-US" sz="2800" dirty="0">
                <a:sym typeface="Wingdings" panose="05000000000000000000" pitchFamily="2" charset="2"/>
              </a:rPr>
              <a:t></a:t>
            </a:r>
            <a:r>
              <a:rPr lang="en-US" dirty="0">
                <a:sym typeface="Wingdings" panose="05000000000000000000" pitchFamily="2" charset="2"/>
              </a:rPr>
              <a:t> </a:t>
            </a:r>
            <a:r>
              <a:rPr lang="en-US" dirty="0">
                <a:solidFill>
                  <a:srgbClr val="FFC000"/>
                </a:solidFill>
                <a:sym typeface="Wingdings" panose="05000000000000000000" pitchFamily="2" charset="2"/>
              </a:rPr>
              <a:t>Temporal Lidar Data</a:t>
            </a:r>
            <a:endParaRPr lang="en-US" dirty="0">
              <a:solidFill>
                <a:srgbClr val="FFC000"/>
              </a:solidFill>
            </a:endParaRPr>
          </a:p>
        </p:txBody>
      </p:sp>
      <p:sp>
        <p:nvSpPr>
          <p:cNvPr id="3" name="Content Placeholder 2"/>
          <p:cNvSpPr>
            <a:spLocks noGrp="1"/>
          </p:cNvSpPr>
          <p:nvPr>
            <p:ph idx="1"/>
          </p:nvPr>
        </p:nvSpPr>
        <p:spPr>
          <a:xfrm>
            <a:off x="352425" y="1488187"/>
            <a:ext cx="11677649" cy="4312538"/>
          </a:xfrm>
        </p:spPr>
        <p:txBody>
          <a:bodyPr vert="horz" lIns="91440" tIns="45720" rIns="91440" bIns="45720" rtlCol="0" anchor="t">
            <a:noAutofit/>
          </a:bodyPr>
          <a:lstStyle/>
          <a:p>
            <a:pPr marL="0" indent="0">
              <a:buNone/>
            </a:pPr>
            <a:r>
              <a:rPr lang="en-US" sz="3200" b="1" dirty="0">
                <a:solidFill>
                  <a:schemeClr val="tx1"/>
                </a:solidFill>
              </a:rPr>
              <a:t>Awareness: Two Versions of Authoritative Lidar Data For MN</a:t>
            </a:r>
            <a:endParaRPr lang="en-US" sz="3200" dirty="0">
              <a:solidFill>
                <a:schemeClr val="tx1"/>
              </a:solidFill>
            </a:endParaRPr>
          </a:p>
          <a:p>
            <a:pPr marL="577850" indent="-342900">
              <a:buFont typeface="Wingdings" panose="05000000000000000000" pitchFamily="2" charset="2"/>
              <a:buChar char="§"/>
            </a:pPr>
            <a:r>
              <a:rPr lang="en-US" sz="2400" b="1" dirty="0">
                <a:solidFill>
                  <a:srgbClr val="C00000"/>
                </a:solidFill>
              </a:rPr>
              <a:t>First Generation Lidar</a:t>
            </a:r>
            <a:r>
              <a:rPr lang="en-US" sz="2400" dirty="0">
                <a:solidFill>
                  <a:srgbClr val="C00000"/>
                </a:solidFill>
              </a:rPr>
              <a:t> </a:t>
            </a:r>
            <a:r>
              <a:rPr lang="en-US" sz="2400" dirty="0">
                <a:solidFill>
                  <a:schemeClr val="tx1"/>
                </a:solidFill>
              </a:rPr>
              <a:t>(1stGEN)</a:t>
            </a:r>
          </a:p>
          <a:p>
            <a:pPr marL="920750" lvl="1"/>
            <a:r>
              <a:rPr lang="en-US" sz="2000" dirty="0">
                <a:solidFill>
                  <a:schemeClr val="tx1"/>
                </a:solidFill>
              </a:rPr>
              <a:t>Legacy, Low Density (</a:t>
            </a:r>
            <a:r>
              <a:rPr lang="en-US" sz="2000" b="1" dirty="0">
                <a:solidFill>
                  <a:schemeClr val="accent2"/>
                </a:solidFill>
              </a:rPr>
              <a:t>2008 - 2012</a:t>
            </a:r>
            <a:r>
              <a:rPr lang="en-US" sz="2000" dirty="0">
                <a:solidFill>
                  <a:schemeClr val="tx1"/>
                </a:solidFill>
              </a:rPr>
              <a:t>), version 1.0 lidar</a:t>
            </a:r>
          </a:p>
          <a:p>
            <a:pPr marL="920750" lvl="1"/>
            <a:r>
              <a:rPr lang="en-US" sz="2000" dirty="0">
                <a:solidFill>
                  <a:schemeClr val="tx1"/>
                </a:solidFill>
              </a:rPr>
              <a:t>Quality Level – 3 Lidar (QL3)</a:t>
            </a:r>
          </a:p>
          <a:p>
            <a:pPr marL="577850" indent="-342900">
              <a:buFont typeface="Wingdings" panose="05000000000000000000" pitchFamily="2" charset="2"/>
              <a:buChar char="§"/>
            </a:pPr>
            <a:r>
              <a:rPr lang="en-US" sz="2400" b="1" dirty="0">
                <a:solidFill>
                  <a:srgbClr val="C00000"/>
                </a:solidFill>
              </a:rPr>
              <a:t>Second Generation Lidar </a:t>
            </a:r>
            <a:r>
              <a:rPr lang="en-US" sz="2400" dirty="0">
                <a:solidFill>
                  <a:schemeClr val="tx1"/>
                </a:solidFill>
              </a:rPr>
              <a:t>(2ndGEN)</a:t>
            </a:r>
          </a:p>
          <a:p>
            <a:pPr marL="920750" lvl="1"/>
            <a:r>
              <a:rPr lang="en-US" sz="2000" dirty="0">
                <a:solidFill>
                  <a:schemeClr val="tx1"/>
                </a:solidFill>
              </a:rPr>
              <a:t>Current, High Density (</a:t>
            </a:r>
            <a:r>
              <a:rPr lang="en-US" sz="2000" b="1" dirty="0">
                <a:solidFill>
                  <a:schemeClr val="accent2"/>
                </a:solidFill>
              </a:rPr>
              <a:t>2021 - 2025</a:t>
            </a:r>
            <a:r>
              <a:rPr lang="en-US" sz="2000" dirty="0">
                <a:solidFill>
                  <a:schemeClr val="tx1"/>
                </a:solidFill>
              </a:rPr>
              <a:t>), version 2.0 lidar</a:t>
            </a:r>
          </a:p>
          <a:p>
            <a:pPr marL="920750" lvl="1"/>
            <a:r>
              <a:rPr lang="en-US" sz="2000" dirty="0">
                <a:solidFill>
                  <a:schemeClr val="tx1"/>
                </a:solidFill>
              </a:rPr>
              <a:t>Quality Level – 1 Lidar  (QL1)</a:t>
            </a:r>
          </a:p>
          <a:p>
            <a:pPr marL="920750" lvl="1"/>
            <a:r>
              <a:rPr lang="en-US" sz="2000" dirty="0">
                <a:solidFill>
                  <a:schemeClr val="tx1"/>
                </a:solidFill>
              </a:rPr>
              <a:t>Quality Level – 2 Lidar  (QL2) [2019, Pine County]</a:t>
            </a:r>
          </a:p>
          <a:p>
            <a:pPr marL="920750" lvl="1"/>
            <a:endParaRPr lang="en-US" sz="2000" dirty="0">
              <a:solidFill>
                <a:schemeClr val="tx1"/>
              </a:solidFill>
            </a:endParaRPr>
          </a:p>
        </p:txBody>
      </p:sp>
      <p:pic>
        <p:nvPicPr>
          <p:cNvPr id="4" name="Picture 5" descr="3D view of lidar being used to inform road mill and overlay using a digital terrain model. ">
            <a:extLst>
              <a:ext uri="{FF2B5EF4-FFF2-40B4-BE49-F238E27FC236}">
                <a16:creationId xmlns:a16="http://schemas.microsoft.com/office/drawing/2014/main" id="{EEAD500F-08DC-C104-98E3-80696DCD734A}"/>
              </a:ext>
            </a:extLst>
          </p:cNvPr>
          <p:cNvPicPr>
            <a:picLocks noChangeAspect="1"/>
          </p:cNvPicPr>
          <p:nvPr/>
        </p:nvPicPr>
        <p:blipFill rotWithShape="1">
          <a:blip r:embed="rId3">
            <a:duotone>
              <a:schemeClr val="accent4">
                <a:shade val="45000"/>
                <a:satMod val="135000"/>
              </a:schemeClr>
              <a:prstClr val="white"/>
            </a:duotone>
            <a:alphaModFix amt="85000"/>
          </a:blip>
          <a:srcRect l="11638" t="18624" r="18805" b="68617"/>
          <a:stretch/>
        </p:blipFill>
        <p:spPr>
          <a:xfrm>
            <a:off x="0" y="6092825"/>
            <a:ext cx="12192000" cy="765175"/>
          </a:xfrm>
          <a:prstGeom prst="rect">
            <a:avLst/>
          </a:prstGeom>
        </p:spPr>
      </p:pic>
    </p:spTree>
    <p:extLst>
      <p:ext uri="{BB962C8B-B14F-4D97-AF65-F5344CB8AC3E}">
        <p14:creationId xmlns:p14="http://schemas.microsoft.com/office/powerpoint/2010/main" val="401871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A9A74E5-E36E-44F6-9E77-B14F1057D4A2}"/>
              </a:ext>
            </a:extLst>
          </p:cNvPr>
          <p:cNvSpPr txBox="1">
            <a:spLocks/>
          </p:cNvSpPr>
          <p:nvPr/>
        </p:nvSpPr>
        <p:spPr bwMode="gray">
          <a:xfrm>
            <a:off x="360680" y="1428604"/>
            <a:ext cx="11750040" cy="5033156"/>
          </a:xfrm>
          <a:prstGeom prst="rect">
            <a:avLst/>
          </a:prstGeom>
          <a:noFill/>
          <a:ln>
            <a:noFill/>
          </a:ln>
        </p:spPr>
        <p:txBody>
          <a:bodyPr vert="horz" lIns="91440" tIns="45720" rIns="91440" bIns="45720" numCol="1" rtlCol="0" anchor="t">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ts val="1000"/>
              </a:spcBef>
              <a:spcAft>
                <a:spcPts val="1000"/>
              </a:spcAft>
              <a:buClr>
                <a:srgbClr val="003865"/>
              </a:buClr>
              <a:buSzTx/>
              <a:buFont typeface="Arial" panose="020B0604020202020204" pitchFamily="34" charset="0"/>
              <a:buNone/>
              <a:tabLst/>
              <a:defRPr/>
            </a:pPr>
            <a:r>
              <a:rPr kumimoji="0" lang="en-US" sz="3200" b="1" i="0" u="none" strike="noStrike" kern="1200" cap="none" spc="0" normalizeH="0" baseline="0" noProof="0" dirty="0">
                <a:ln>
                  <a:noFill/>
                </a:ln>
                <a:solidFill>
                  <a:srgbClr val="003865"/>
                </a:solidFill>
                <a:effectLst/>
                <a:uLnTx/>
                <a:uFillTx/>
                <a:latin typeface="Calibri"/>
                <a:ea typeface="+mn-ea"/>
                <a:cs typeface="+mn-cs"/>
              </a:rPr>
              <a:t>DEMs </a:t>
            </a:r>
            <a:r>
              <a:rPr kumimoji="0" lang="en-US" sz="3200" b="0" i="0" u="none" strike="noStrike" kern="1200" cap="none" spc="0" normalizeH="0" baseline="0" noProof="0" dirty="0">
                <a:ln>
                  <a:noFill/>
                </a:ln>
                <a:solidFill>
                  <a:srgbClr val="003865"/>
                </a:solidFill>
                <a:effectLst/>
                <a:uLnTx/>
                <a:uFillTx/>
                <a:latin typeface="Calibri"/>
                <a:ea typeface="+mn-ea"/>
                <a:cs typeface="+mn-cs"/>
              </a:rPr>
              <a:t>(as an example)</a:t>
            </a:r>
          </a:p>
          <a:p>
            <a:pPr marL="346075" marR="0" lvl="0" indent="-346075" algn="l" defTabSz="914400" rtl="0" eaLnBrk="1" fontAlgn="base" latinLnBrk="0" hangingPunct="1">
              <a:lnSpc>
                <a:spcPct val="80000"/>
              </a:lnSpc>
              <a:spcBef>
                <a:spcPts val="1000"/>
              </a:spcBef>
              <a:spcAft>
                <a:spcPts val="1000"/>
              </a:spcAft>
              <a:buClr>
                <a:srgbClr val="003865"/>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Minnesota’s </a:t>
            </a:r>
            <a:r>
              <a:rPr kumimoji="0" lang="en-US" sz="2400" b="1" i="0" u="none" strike="noStrike" kern="1200" cap="none" spc="0" normalizeH="0" baseline="0" noProof="0" dirty="0">
                <a:ln>
                  <a:noFill/>
                </a:ln>
                <a:solidFill>
                  <a:srgbClr val="C00000"/>
                </a:solidFill>
                <a:effectLst/>
                <a:uLnTx/>
                <a:uFillTx/>
                <a:latin typeface="Calibri"/>
                <a:ea typeface="+mn-ea"/>
                <a:cs typeface="+mn-cs"/>
              </a:rPr>
              <a:t>first-generation</a:t>
            </a:r>
            <a:r>
              <a:rPr kumimoji="0" lang="en-US" sz="2400" b="1" i="0" u="none" strike="noStrike" kern="1200" cap="none" spc="0" normalizeH="0" baseline="0" noProof="0" dirty="0">
                <a:ln>
                  <a:noFill/>
                </a:ln>
                <a:solidFill>
                  <a:srgbClr val="003865"/>
                </a:solidFill>
                <a:effectLst/>
                <a:uLnTx/>
                <a:uFillTx/>
                <a:latin typeface="Calibri"/>
                <a:ea typeface="+mn-ea"/>
                <a:cs typeface="+mn-cs"/>
              </a:rPr>
              <a:t> </a:t>
            </a:r>
            <a:r>
              <a:rPr kumimoji="0" lang="en-US" sz="2400" b="0" i="0" u="none" strike="noStrike" kern="1200" cap="none" spc="0" normalizeH="0" baseline="0" noProof="0" dirty="0">
                <a:ln>
                  <a:noFill/>
                </a:ln>
                <a:solidFill>
                  <a:srgbClr val="003865"/>
                </a:solidFill>
                <a:effectLst/>
                <a:uLnTx/>
                <a:uFillTx/>
                <a:latin typeface="Calibri"/>
                <a:ea typeface="+mn-ea"/>
                <a:cs typeface="+mn-cs"/>
              </a:rPr>
              <a:t>Quality Level-3 DEM</a:t>
            </a:r>
            <a:r>
              <a:rPr kumimoji="0" lang="en-US" sz="2400" b="1" i="0" u="none" strike="noStrike" kern="1200" cap="none" spc="0" normalizeH="0" baseline="0" noProof="0" dirty="0">
                <a:ln>
                  <a:noFill/>
                </a:ln>
                <a:solidFill>
                  <a:srgbClr val="003865"/>
                </a:solidFill>
                <a:effectLst/>
                <a:uLnTx/>
                <a:uFillTx/>
                <a:latin typeface="Calibri"/>
                <a:ea typeface="+mn-ea"/>
                <a:cs typeface="+mn-cs"/>
              </a:rPr>
              <a:t> </a:t>
            </a:r>
            <a:r>
              <a:rPr kumimoji="0" lang="en-US" sz="2400" b="0" i="0" u="none" strike="noStrike" kern="1200" cap="none" spc="0" normalizeH="0" baseline="0" noProof="0" dirty="0">
                <a:ln>
                  <a:noFill/>
                </a:ln>
                <a:solidFill>
                  <a:srgbClr val="003865"/>
                </a:solidFill>
                <a:effectLst/>
                <a:uLnTx/>
                <a:uFillTx/>
                <a:latin typeface="Calibri"/>
                <a:ea typeface="+mn-ea"/>
                <a:cs typeface="+mn-cs"/>
              </a:rPr>
              <a:t>resolutions:</a:t>
            </a:r>
          </a:p>
          <a:p>
            <a:pPr marL="914400" marR="0" lvl="1" indent="-228600" algn="l" defTabSz="914400" rtl="0" eaLnBrk="1" fontAlgn="base" latinLnBrk="0" hangingPunct="1">
              <a:lnSpc>
                <a:spcPct val="80000"/>
              </a:lnSpc>
              <a:spcBef>
                <a:spcPts val="600"/>
              </a:spcBef>
              <a:spcAft>
                <a:spcPts val="600"/>
              </a:spcAft>
              <a:buClr>
                <a:srgbClr val="00386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1-meter </a:t>
            </a:r>
          </a:p>
          <a:p>
            <a:pPr marL="914400" marR="0" lvl="1" indent="-228600" algn="l" defTabSz="914400" rtl="0" eaLnBrk="1" fontAlgn="base" latinLnBrk="0" hangingPunct="1">
              <a:lnSpc>
                <a:spcPct val="80000"/>
              </a:lnSpc>
              <a:spcBef>
                <a:spcPts val="600"/>
              </a:spcBef>
              <a:spcAft>
                <a:spcPts val="600"/>
              </a:spcAft>
              <a:buClr>
                <a:srgbClr val="00386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3-meter (derived from 1m DEM)</a:t>
            </a:r>
          </a:p>
          <a:p>
            <a:pPr marL="457200" marR="0" lvl="0" indent="-457200" algn="l" defTabSz="914400" rtl="0" eaLnBrk="1" fontAlgn="base" latinLnBrk="0" hangingPunct="1">
              <a:lnSpc>
                <a:spcPct val="80000"/>
              </a:lnSpc>
              <a:spcBef>
                <a:spcPts val="1800"/>
              </a:spcBef>
              <a:spcAft>
                <a:spcPts val="1000"/>
              </a:spcAft>
              <a:buClr>
                <a:srgbClr val="003865"/>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Minnesota’s </a:t>
            </a:r>
            <a:r>
              <a:rPr kumimoji="0" lang="en-US" sz="2400" b="1" i="0" u="none" strike="noStrike" kern="1200" cap="none" spc="0" normalizeH="0" baseline="0" noProof="0" dirty="0">
                <a:ln>
                  <a:noFill/>
                </a:ln>
                <a:solidFill>
                  <a:srgbClr val="C00000"/>
                </a:solidFill>
                <a:effectLst/>
                <a:uLnTx/>
                <a:uFillTx/>
                <a:latin typeface="Calibri"/>
                <a:ea typeface="+mn-ea"/>
                <a:cs typeface="+mn-cs"/>
              </a:rPr>
              <a:t>second-generation</a:t>
            </a:r>
            <a:r>
              <a:rPr kumimoji="0" lang="en-US" sz="2400" b="1" i="0" u="none" strike="noStrike" kern="1200" cap="none" spc="0" normalizeH="0" baseline="0" noProof="0" dirty="0">
                <a:ln>
                  <a:noFill/>
                </a:ln>
                <a:solidFill>
                  <a:srgbClr val="003865"/>
                </a:solidFill>
                <a:effectLst/>
                <a:uLnTx/>
                <a:uFillTx/>
                <a:latin typeface="Calibri"/>
                <a:ea typeface="+mn-ea"/>
                <a:cs typeface="+mn-cs"/>
              </a:rPr>
              <a:t> </a:t>
            </a:r>
            <a:r>
              <a:rPr kumimoji="0" lang="en-US" sz="2400" b="0" i="0" u="none" strike="noStrike" kern="1200" cap="none" spc="0" normalizeH="0" baseline="0" noProof="0" dirty="0">
                <a:ln>
                  <a:noFill/>
                </a:ln>
                <a:solidFill>
                  <a:srgbClr val="003865"/>
                </a:solidFill>
                <a:effectLst/>
                <a:uLnTx/>
                <a:uFillTx/>
                <a:latin typeface="Calibri"/>
                <a:ea typeface="+mn-ea"/>
                <a:cs typeface="+mn-cs"/>
              </a:rPr>
              <a:t>Quality Level-1 (and QL2) resolutions:</a:t>
            </a:r>
          </a:p>
          <a:p>
            <a:pPr marL="914400" marR="0" lvl="1" indent="-228600" algn="l" defTabSz="914400" rtl="0" eaLnBrk="1" fontAlgn="base" latinLnBrk="0" hangingPunct="1">
              <a:lnSpc>
                <a:spcPct val="80000"/>
              </a:lnSpc>
              <a:spcBef>
                <a:spcPts val="600"/>
              </a:spcBef>
              <a:spcAft>
                <a:spcPts val="600"/>
              </a:spcAft>
              <a:buClr>
                <a:srgbClr val="00386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0.5-meter (provided as a 3DEP deliverable)</a:t>
            </a:r>
          </a:p>
          <a:p>
            <a:pPr marL="914400" marR="0" lvl="1" indent="-228600" algn="l" defTabSz="914400" rtl="0" eaLnBrk="1" fontAlgn="base" latinLnBrk="0" hangingPunct="1">
              <a:lnSpc>
                <a:spcPct val="80000"/>
              </a:lnSpc>
              <a:spcBef>
                <a:spcPts val="600"/>
              </a:spcBef>
              <a:spcAft>
                <a:spcPts val="600"/>
              </a:spcAft>
              <a:buClr>
                <a:srgbClr val="00386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1-meter</a:t>
            </a:r>
          </a:p>
          <a:p>
            <a:pPr marL="914400" marR="0" lvl="1" indent="-228600" algn="l" defTabSz="914400" rtl="0" eaLnBrk="1" fontAlgn="base" latinLnBrk="0" hangingPunct="1">
              <a:lnSpc>
                <a:spcPct val="80000"/>
              </a:lnSpc>
              <a:spcBef>
                <a:spcPts val="600"/>
              </a:spcBef>
              <a:spcAft>
                <a:spcPts val="600"/>
              </a:spcAft>
              <a:buClr>
                <a:srgbClr val="00386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3-meter </a:t>
            </a:r>
            <a:endParaRPr kumimoji="0" lang="en-US" sz="16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B80502D-DD54-F742-2F23-49CB5D407071}"/>
              </a:ext>
              <a:ext uri="{C183D7F6-B498-43B3-948B-1728B52AA6E4}">
                <adec:decorative xmlns:adec="http://schemas.microsoft.com/office/drawing/2017/decorative" val="1"/>
              </a:ext>
            </a:extLst>
          </p:cNvPr>
          <p:cNvPicPr>
            <a:picLocks noChangeAspect="1"/>
          </p:cNvPicPr>
          <p:nvPr/>
        </p:nvPicPr>
        <p:blipFill rotWithShape="1">
          <a:blip r:embed="rId3"/>
          <a:srcRect t="19748"/>
          <a:stretch/>
        </p:blipFill>
        <p:spPr>
          <a:xfrm>
            <a:off x="0" y="6125378"/>
            <a:ext cx="12110720" cy="732622"/>
          </a:xfrm>
          <a:prstGeom prst="rect">
            <a:avLst/>
          </a:prstGeom>
        </p:spPr>
      </p:pic>
      <p:sp>
        <p:nvSpPr>
          <p:cNvPr id="4" name="Title 1">
            <a:extLst>
              <a:ext uri="{FF2B5EF4-FFF2-40B4-BE49-F238E27FC236}">
                <a16:creationId xmlns:a16="http://schemas.microsoft.com/office/drawing/2014/main" id="{5CAE6230-FD6D-6C36-00FD-D497DC06766A}"/>
              </a:ext>
            </a:extLst>
          </p:cNvPr>
          <p:cNvSpPr>
            <a:spLocks noGrp="1"/>
          </p:cNvSpPr>
          <p:nvPr>
            <p:ph type="title"/>
          </p:nvPr>
        </p:nvSpPr>
        <p:spPr>
          <a:xfrm>
            <a:off x="838200" y="152400"/>
            <a:ext cx="10515600" cy="914400"/>
          </a:xfrm>
        </p:spPr>
        <p:txBody>
          <a:bodyPr>
            <a:normAutofit/>
          </a:bodyPr>
          <a:lstStyle/>
          <a:p>
            <a:r>
              <a:rPr kumimoji="0" lang="en-US" sz="2800" b="0" i="0" u="none" strike="noStrike" kern="1200" cap="none" spc="0" normalizeH="0" baseline="0" noProof="0" dirty="0">
                <a:ln>
                  <a:noFill/>
                </a:ln>
                <a:solidFill>
                  <a:srgbClr val="FFFFFF"/>
                </a:solidFill>
                <a:effectLst/>
                <a:uLnTx/>
                <a:uFillTx/>
                <a:latin typeface="+mn-lt"/>
                <a:ea typeface="+mj-ea"/>
                <a:cs typeface="+mj-cs"/>
              </a:rPr>
              <a:t>Minnesota Lidar</a:t>
            </a:r>
            <a:r>
              <a:rPr lang="en-US" sz="2800" dirty="0">
                <a:latin typeface="+mn-lt"/>
              </a:rPr>
              <a:t> </a:t>
            </a:r>
            <a:r>
              <a:rPr lang="en-US" sz="2800" dirty="0">
                <a:sym typeface="Wingdings" panose="05000000000000000000" pitchFamily="2" charset="2"/>
              </a:rPr>
              <a:t></a:t>
            </a:r>
            <a:r>
              <a:rPr lang="en-US" dirty="0">
                <a:sym typeface="Wingdings" panose="05000000000000000000" pitchFamily="2" charset="2"/>
              </a:rPr>
              <a:t> </a:t>
            </a:r>
            <a:r>
              <a:rPr lang="en-US" dirty="0">
                <a:solidFill>
                  <a:srgbClr val="FFC000"/>
                </a:solidFill>
                <a:sym typeface="Wingdings" panose="05000000000000000000" pitchFamily="2" charset="2"/>
              </a:rPr>
              <a:t>Temporal Lidar Data</a:t>
            </a:r>
            <a:endParaRPr lang="en-US" dirty="0">
              <a:solidFill>
                <a:srgbClr val="FFC000"/>
              </a:solidFill>
            </a:endParaRPr>
          </a:p>
        </p:txBody>
      </p:sp>
    </p:spTree>
    <p:extLst>
      <p:ext uri="{BB962C8B-B14F-4D97-AF65-F5344CB8AC3E}">
        <p14:creationId xmlns:p14="http://schemas.microsoft.com/office/powerpoint/2010/main" val="560761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FFFFFF"/>
                </a:solidFill>
                <a:effectLst/>
                <a:uLnTx/>
                <a:uFillTx/>
                <a:latin typeface="+mn-lt"/>
                <a:ea typeface="+mj-ea"/>
                <a:cs typeface="+mj-cs"/>
              </a:rPr>
              <a:t>Minnesota Lidar</a:t>
            </a:r>
            <a:r>
              <a:rPr lang="en-US" sz="2800" dirty="0">
                <a:latin typeface="+mn-lt"/>
              </a:rPr>
              <a:t> </a:t>
            </a:r>
            <a:r>
              <a:rPr lang="en-US" sz="2800" dirty="0">
                <a:sym typeface="Wingdings" panose="05000000000000000000" pitchFamily="2" charset="2"/>
              </a:rPr>
              <a:t></a:t>
            </a:r>
            <a:r>
              <a:rPr lang="en-US" dirty="0">
                <a:sym typeface="Wingdings" panose="05000000000000000000" pitchFamily="2" charset="2"/>
              </a:rPr>
              <a:t> </a:t>
            </a:r>
            <a:r>
              <a:rPr lang="en-US" dirty="0">
                <a:solidFill>
                  <a:srgbClr val="FFC000"/>
                </a:solidFill>
                <a:sym typeface="Wingdings" panose="05000000000000000000" pitchFamily="2" charset="2"/>
              </a:rPr>
              <a:t>Temporal Lidar Data</a:t>
            </a:r>
            <a:endParaRPr lang="en-US" dirty="0">
              <a:solidFill>
                <a:srgbClr val="FFC000"/>
              </a:solidFill>
            </a:endParaRPr>
          </a:p>
        </p:txBody>
      </p:sp>
      <p:sp>
        <p:nvSpPr>
          <p:cNvPr id="3" name="Content Placeholder 2"/>
          <p:cNvSpPr>
            <a:spLocks noGrp="1"/>
          </p:cNvSpPr>
          <p:nvPr>
            <p:ph idx="1"/>
          </p:nvPr>
        </p:nvSpPr>
        <p:spPr>
          <a:xfrm>
            <a:off x="706586" y="1421511"/>
            <a:ext cx="10647214" cy="4671313"/>
          </a:xfrm>
        </p:spPr>
        <p:txBody>
          <a:bodyPr vert="horz" lIns="91440" tIns="45720" rIns="91440" bIns="45720" rtlCol="0" anchor="t">
            <a:noAutofit/>
          </a:bodyPr>
          <a:lstStyle/>
          <a:p>
            <a:pPr marL="0" indent="0">
              <a:buNone/>
            </a:pPr>
            <a:r>
              <a:rPr lang="en-US" sz="3200" b="1" dirty="0">
                <a:solidFill>
                  <a:schemeClr val="tx1"/>
                </a:solidFill>
              </a:rPr>
              <a:t>Why Is This Important To Differentiate?</a:t>
            </a:r>
            <a:endParaRPr lang="en-US" sz="3200" dirty="0">
              <a:solidFill>
                <a:schemeClr val="tx1"/>
              </a:solidFill>
            </a:endParaRPr>
          </a:p>
          <a:p>
            <a:pPr marL="577850" indent="-342900">
              <a:buFont typeface="Wingdings" panose="05000000000000000000" pitchFamily="2" charset="2"/>
              <a:buChar char="§"/>
            </a:pPr>
            <a:r>
              <a:rPr lang="en-US" sz="2400" b="1" dirty="0">
                <a:solidFill>
                  <a:schemeClr val="tx1"/>
                </a:solidFill>
              </a:rPr>
              <a:t>Accuracy</a:t>
            </a:r>
            <a:r>
              <a:rPr lang="en-US" sz="2400" dirty="0">
                <a:solidFill>
                  <a:schemeClr val="tx1"/>
                </a:solidFill>
              </a:rPr>
              <a:t> </a:t>
            </a:r>
            <a:r>
              <a:rPr lang="en-US" sz="2400" b="1" dirty="0">
                <a:solidFill>
                  <a:schemeClr val="tx1"/>
                </a:solidFill>
              </a:rPr>
              <a:t>and Points Per Square Meter</a:t>
            </a:r>
          </a:p>
          <a:p>
            <a:pPr marL="920750" lvl="1"/>
            <a:r>
              <a:rPr lang="en-US" sz="2000" dirty="0">
                <a:solidFill>
                  <a:schemeClr val="tx1"/>
                </a:solidFill>
              </a:rPr>
              <a:t>Quality Level – 1 Lidar  (QL1) </a:t>
            </a:r>
          </a:p>
          <a:p>
            <a:pPr marL="1435100" lvl="2" indent="-285750">
              <a:spcBef>
                <a:spcPts val="0"/>
              </a:spcBef>
              <a:spcAft>
                <a:spcPts val="0"/>
              </a:spcAft>
              <a:buFont typeface="Courier New" panose="02070309020205020404" pitchFamily="49" charset="0"/>
              <a:buChar char="o"/>
            </a:pPr>
            <a:r>
              <a:rPr lang="en-US" sz="1800" b="1" dirty="0">
                <a:solidFill>
                  <a:schemeClr val="tx1"/>
                </a:solidFill>
              </a:rPr>
              <a:t>6.0</a:t>
            </a:r>
            <a:r>
              <a:rPr lang="en-US" sz="1800" dirty="0">
                <a:solidFill>
                  <a:schemeClr val="tx1"/>
                </a:solidFill>
              </a:rPr>
              <a:t>-cm Absolute Vertical Accuracy (</a:t>
            </a:r>
            <a:r>
              <a:rPr lang="en-US" sz="1800" dirty="0" err="1">
                <a:solidFill>
                  <a:schemeClr val="tx1"/>
                </a:solidFill>
              </a:rPr>
              <a:t>RMSE</a:t>
            </a:r>
            <a:r>
              <a:rPr lang="en-US" sz="1800" baseline="-25000" dirty="0" err="1">
                <a:solidFill>
                  <a:schemeClr val="tx1"/>
                </a:solidFill>
              </a:rPr>
              <a:t>z</a:t>
            </a:r>
            <a:r>
              <a:rPr lang="en-US" sz="1800" dirty="0">
                <a:solidFill>
                  <a:schemeClr val="tx1"/>
                </a:solidFill>
              </a:rPr>
              <a:t>)</a:t>
            </a:r>
          </a:p>
          <a:p>
            <a:pPr marL="1435100" lvl="2" indent="-285750">
              <a:spcBef>
                <a:spcPts val="0"/>
              </a:spcBef>
              <a:spcAft>
                <a:spcPts val="1200"/>
              </a:spcAft>
              <a:buFont typeface="Courier New" panose="02070309020205020404" pitchFamily="49" charset="0"/>
              <a:buChar char="o"/>
            </a:pPr>
            <a:r>
              <a:rPr lang="en-US" sz="1800" dirty="0">
                <a:solidFill>
                  <a:schemeClr val="tx1"/>
                </a:solidFill>
              </a:rPr>
              <a:t>≥  </a:t>
            </a:r>
            <a:r>
              <a:rPr lang="en-US" sz="1800" b="1" dirty="0">
                <a:solidFill>
                  <a:schemeClr val="tx1"/>
                </a:solidFill>
              </a:rPr>
              <a:t>8.0</a:t>
            </a:r>
            <a:r>
              <a:rPr lang="en-US" sz="1800" dirty="0">
                <a:solidFill>
                  <a:schemeClr val="tx1"/>
                </a:solidFill>
              </a:rPr>
              <a:t> point/m2</a:t>
            </a:r>
          </a:p>
          <a:p>
            <a:pPr marL="920750" lvl="1"/>
            <a:r>
              <a:rPr lang="en-US" sz="2000" dirty="0">
                <a:solidFill>
                  <a:schemeClr val="tx1"/>
                </a:solidFill>
              </a:rPr>
              <a:t>Quality Level – 2 Lidar  (QL2) [2019, Pine County]</a:t>
            </a:r>
          </a:p>
          <a:p>
            <a:pPr marL="1435100" lvl="2" indent="-285750">
              <a:spcBef>
                <a:spcPts val="0"/>
              </a:spcBef>
              <a:spcAft>
                <a:spcPts val="0"/>
              </a:spcAft>
              <a:buFont typeface="Courier New" panose="02070309020205020404" pitchFamily="49" charset="0"/>
              <a:buChar char="o"/>
            </a:pPr>
            <a:r>
              <a:rPr lang="en-US" sz="1800" b="1" dirty="0">
                <a:solidFill>
                  <a:schemeClr val="tx1"/>
                </a:solidFill>
              </a:rPr>
              <a:t>10.0</a:t>
            </a:r>
            <a:r>
              <a:rPr lang="en-US" sz="1800" dirty="0">
                <a:solidFill>
                  <a:schemeClr val="tx1"/>
                </a:solidFill>
              </a:rPr>
              <a:t>-cm Absolute Vertical Accuracy (</a:t>
            </a:r>
            <a:r>
              <a:rPr lang="en-US" sz="1800" dirty="0" err="1">
                <a:solidFill>
                  <a:schemeClr val="tx1"/>
                </a:solidFill>
              </a:rPr>
              <a:t>RMSE</a:t>
            </a:r>
            <a:r>
              <a:rPr lang="en-US" sz="1800" baseline="-25000" dirty="0" err="1">
                <a:solidFill>
                  <a:schemeClr val="tx1"/>
                </a:solidFill>
              </a:rPr>
              <a:t>z</a:t>
            </a:r>
            <a:r>
              <a:rPr lang="en-US" sz="1800" dirty="0">
                <a:solidFill>
                  <a:schemeClr val="tx1"/>
                </a:solidFill>
              </a:rPr>
              <a:t>)</a:t>
            </a:r>
          </a:p>
          <a:p>
            <a:pPr marL="1435100" lvl="2" indent="-285750">
              <a:spcBef>
                <a:spcPts val="0"/>
              </a:spcBef>
              <a:spcAft>
                <a:spcPts val="1200"/>
              </a:spcAft>
              <a:buFont typeface="Courier New" panose="02070309020205020404" pitchFamily="49" charset="0"/>
              <a:buChar char="o"/>
            </a:pPr>
            <a:r>
              <a:rPr lang="en-US" sz="1800" dirty="0">
                <a:solidFill>
                  <a:schemeClr val="tx1"/>
                </a:solidFill>
              </a:rPr>
              <a:t>≥  </a:t>
            </a:r>
            <a:r>
              <a:rPr lang="en-US" sz="1800" b="1" dirty="0">
                <a:solidFill>
                  <a:schemeClr val="tx1"/>
                </a:solidFill>
              </a:rPr>
              <a:t>2.0</a:t>
            </a:r>
            <a:r>
              <a:rPr lang="en-US" sz="1800" dirty="0">
                <a:solidFill>
                  <a:schemeClr val="tx1"/>
                </a:solidFill>
              </a:rPr>
              <a:t> point/m2</a:t>
            </a:r>
          </a:p>
          <a:p>
            <a:pPr marL="920750" lvl="1"/>
            <a:r>
              <a:rPr lang="en-US" sz="2000" dirty="0">
                <a:solidFill>
                  <a:schemeClr val="tx1"/>
                </a:solidFill>
              </a:rPr>
              <a:t>Quality Level – 3 Lidar (QL3)</a:t>
            </a:r>
          </a:p>
          <a:p>
            <a:pPr marL="1435100" lvl="2" indent="-285750">
              <a:spcBef>
                <a:spcPts val="0"/>
              </a:spcBef>
              <a:spcAft>
                <a:spcPts val="0"/>
              </a:spcAft>
              <a:buFont typeface="Courier New" panose="02070309020205020404" pitchFamily="49" charset="0"/>
              <a:buChar char="o"/>
            </a:pPr>
            <a:r>
              <a:rPr lang="en-US" sz="1800" b="1" dirty="0">
                <a:solidFill>
                  <a:schemeClr val="tx1"/>
                </a:solidFill>
              </a:rPr>
              <a:t>20.0</a:t>
            </a:r>
            <a:r>
              <a:rPr lang="en-US" sz="1800" dirty="0">
                <a:solidFill>
                  <a:schemeClr val="tx1"/>
                </a:solidFill>
              </a:rPr>
              <a:t>-cm Absolute Vertical Accuracy (</a:t>
            </a:r>
            <a:r>
              <a:rPr lang="en-US" sz="1800" dirty="0" err="1">
                <a:solidFill>
                  <a:schemeClr val="tx1"/>
                </a:solidFill>
              </a:rPr>
              <a:t>RMSE</a:t>
            </a:r>
            <a:r>
              <a:rPr lang="en-US" sz="1800" baseline="-25000" dirty="0" err="1">
                <a:solidFill>
                  <a:schemeClr val="tx1"/>
                </a:solidFill>
              </a:rPr>
              <a:t>z</a:t>
            </a:r>
            <a:r>
              <a:rPr lang="en-US" sz="1800" dirty="0">
                <a:solidFill>
                  <a:schemeClr val="tx1"/>
                </a:solidFill>
              </a:rPr>
              <a:t>)</a:t>
            </a:r>
          </a:p>
          <a:p>
            <a:pPr marL="1435100" lvl="2" indent="-285750">
              <a:spcBef>
                <a:spcPts val="0"/>
              </a:spcBef>
              <a:spcAft>
                <a:spcPts val="1200"/>
              </a:spcAft>
              <a:buFont typeface="Courier New" panose="02070309020205020404" pitchFamily="49" charset="0"/>
              <a:buChar char="o"/>
            </a:pPr>
            <a:r>
              <a:rPr lang="en-US" sz="1800" dirty="0">
                <a:solidFill>
                  <a:schemeClr val="tx1"/>
                </a:solidFill>
              </a:rPr>
              <a:t>≥  </a:t>
            </a:r>
            <a:r>
              <a:rPr lang="en-US" sz="1800" b="1" dirty="0">
                <a:solidFill>
                  <a:schemeClr val="tx1"/>
                </a:solidFill>
              </a:rPr>
              <a:t>0.5</a:t>
            </a:r>
            <a:r>
              <a:rPr lang="en-US" sz="1800" dirty="0">
                <a:solidFill>
                  <a:schemeClr val="tx1"/>
                </a:solidFill>
              </a:rPr>
              <a:t> point/m2</a:t>
            </a:r>
          </a:p>
          <a:p>
            <a:pPr marL="1377950" lvl="2"/>
            <a:endParaRPr lang="en-US" sz="1600" dirty="0">
              <a:solidFill>
                <a:schemeClr val="tx1"/>
              </a:solidFill>
            </a:endParaRPr>
          </a:p>
          <a:p>
            <a:pPr marL="920750" lvl="1"/>
            <a:endParaRPr lang="en-US" sz="2000" dirty="0">
              <a:solidFill>
                <a:schemeClr val="tx1"/>
              </a:solidFill>
            </a:endParaRPr>
          </a:p>
        </p:txBody>
      </p:sp>
      <p:pic>
        <p:nvPicPr>
          <p:cNvPr id="4" name="Picture 5" descr="3D view of lidar being used to inform road mill and overlay using a digital terrain model. ">
            <a:extLst>
              <a:ext uri="{FF2B5EF4-FFF2-40B4-BE49-F238E27FC236}">
                <a16:creationId xmlns:a16="http://schemas.microsoft.com/office/drawing/2014/main" id="{EEAD500F-08DC-C104-98E3-80696DCD734A}"/>
              </a:ext>
            </a:extLst>
          </p:cNvPr>
          <p:cNvPicPr>
            <a:picLocks noChangeAspect="1"/>
          </p:cNvPicPr>
          <p:nvPr/>
        </p:nvPicPr>
        <p:blipFill rotWithShape="1">
          <a:blip r:embed="rId3">
            <a:duotone>
              <a:schemeClr val="accent2">
                <a:shade val="45000"/>
                <a:satMod val="135000"/>
              </a:schemeClr>
              <a:prstClr val="white"/>
            </a:duotone>
          </a:blip>
          <a:srcRect l="11638" t="24077" r="18805" b="68617"/>
          <a:stretch/>
        </p:blipFill>
        <p:spPr>
          <a:xfrm>
            <a:off x="0" y="6419850"/>
            <a:ext cx="12192000" cy="438150"/>
          </a:xfrm>
          <a:prstGeom prst="rect">
            <a:avLst/>
          </a:prstGeom>
        </p:spPr>
      </p:pic>
    </p:spTree>
    <p:extLst>
      <p:ext uri="{BB962C8B-B14F-4D97-AF65-F5344CB8AC3E}">
        <p14:creationId xmlns:p14="http://schemas.microsoft.com/office/powerpoint/2010/main" val="294748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Governor's Certificate Awards for Exemplary Geospatial Projects </a:t>
            </a:r>
          </a:p>
          <a:p>
            <a:pPr marL="0" indent="0">
              <a:buNone/>
            </a:pPr>
            <a:r>
              <a:rPr lang="en-US" dirty="0"/>
              <a:t>Len Kne</a:t>
            </a:r>
          </a:p>
        </p:txBody>
      </p:sp>
    </p:spTree>
    <p:extLst>
      <p:ext uri="{BB962C8B-B14F-4D97-AF65-F5344CB8AC3E}">
        <p14:creationId xmlns:p14="http://schemas.microsoft.com/office/powerpoint/2010/main" val="2461676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FF0F5-584B-453F-A53C-FDFB6DE0011B}"/>
              </a:ext>
              <a:ext uri="{C183D7F6-B498-43B3-948B-1728B52AA6E4}">
                <adec:decorative xmlns:adec="http://schemas.microsoft.com/office/drawing/2017/decorative" val="1"/>
              </a:ext>
            </a:extLst>
          </p:cNvPr>
          <p:cNvPicPr>
            <a:picLocks noChangeAspect="1"/>
          </p:cNvPicPr>
          <p:nvPr/>
        </p:nvPicPr>
        <p:blipFill rotWithShape="1">
          <a:blip r:embed="rId3"/>
          <a:srcRect l="1091" t="408" r="-1" b="118"/>
          <a:stretch/>
        </p:blipFill>
        <p:spPr>
          <a:xfrm>
            <a:off x="4498799" y="1435509"/>
            <a:ext cx="3840490" cy="5240713"/>
          </a:xfrm>
          <a:prstGeom prst="rect">
            <a:avLst/>
          </a:prstGeom>
        </p:spPr>
      </p:pic>
      <p:sp>
        <p:nvSpPr>
          <p:cNvPr id="4" name="Title 3"/>
          <p:cNvSpPr>
            <a:spLocks noGrp="1"/>
          </p:cNvSpPr>
          <p:nvPr>
            <p:ph type="title"/>
          </p:nvPr>
        </p:nvSpPr>
        <p:spPr/>
        <p:txBody>
          <a:bodyPr/>
          <a:lstStyle/>
          <a:p>
            <a:r>
              <a:rPr lang="en-US"/>
              <a:t>HD Lidar – Derived Products</a:t>
            </a:r>
          </a:p>
        </p:txBody>
      </p:sp>
      <p:sp>
        <p:nvSpPr>
          <p:cNvPr id="8" name="Content Placeholder 4">
            <a:extLst>
              <a:ext uri="{FF2B5EF4-FFF2-40B4-BE49-F238E27FC236}">
                <a16:creationId xmlns:a16="http://schemas.microsoft.com/office/drawing/2014/main" id="{91304E41-F512-495C-92B5-7D594001B657}"/>
              </a:ext>
            </a:extLst>
          </p:cNvPr>
          <p:cNvSpPr>
            <a:spLocks noGrp="1" noChangeAspect="1"/>
          </p:cNvSpPr>
          <p:nvPr>
            <p:ph idx="1"/>
          </p:nvPr>
        </p:nvSpPr>
        <p:spPr>
          <a:xfrm>
            <a:off x="277420" y="1648600"/>
            <a:ext cx="4071352" cy="2556132"/>
          </a:xfrm>
        </p:spPr>
        <p:txBody>
          <a:bodyPr vert="horz" lIns="91440" tIns="45720" rIns="91440" bIns="45720" rtlCol="0" anchor="t">
            <a:noAutofit/>
          </a:bodyPr>
          <a:lstStyle/>
          <a:p>
            <a:pPr marL="0" indent="0">
              <a:buNone/>
            </a:pPr>
            <a:r>
              <a:rPr lang="en-US" sz="2400" b="1"/>
              <a:t>Lidar Quality Levels Define Deliverable Specifications </a:t>
            </a:r>
          </a:p>
          <a:p>
            <a:r>
              <a:rPr lang="en-US" sz="2000"/>
              <a:t>Minimum </a:t>
            </a:r>
            <a:r>
              <a:rPr lang="en-US" sz="2000" b="1"/>
              <a:t>DEM</a:t>
            </a:r>
            <a:r>
              <a:rPr lang="en-US" sz="2000"/>
              <a:t> Cell Size</a:t>
            </a:r>
          </a:p>
          <a:p>
            <a:r>
              <a:rPr lang="en-US" sz="2000"/>
              <a:t>Minimum </a:t>
            </a:r>
            <a:r>
              <a:rPr lang="en-US" sz="2000" b="1"/>
              <a:t>Contour</a:t>
            </a:r>
            <a:r>
              <a:rPr lang="en-US" sz="2000"/>
              <a:t> Interval</a:t>
            </a:r>
          </a:p>
          <a:p>
            <a:endParaRPr lang="en-US"/>
          </a:p>
          <a:p>
            <a:endParaRPr lang="en-US"/>
          </a:p>
        </p:txBody>
      </p:sp>
      <p:grpSp>
        <p:nvGrpSpPr>
          <p:cNvPr id="5" name="Group 4">
            <a:extLst>
              <a:ext uri="{FF2B5EF4-FFF2-40B4-BE49-F238E27FC236}">
                <a16:creationId xmlns:a16="http://schemas.microsoft.com/office/drawing/2014/main" id="{3D8D81F3-BA8B-441F-B28E-43DD0167BD35}"/>
              </a:ext>
              <a:ext uri="{C183D7F6-B498-43B3-948B-1728B52AA6E4}">
                <adec:decorative xmlns:adec="http://schemas.microsoft.com/office/drawing/2017/decorative" val="1"/>
              </a:ext>
            </a:extLst>
          </p:cNvPr>
          <p:cNvGrpSpPr/>
          <p:nvPr/>
        </p:nvGrpSpPr>
        <p:grpSpPr>
          <a:xfrm>
            <a:off x="-4374" y="4711864"/>
            <a:ext cx="4340683" cy="1750538"/>
            <a:chOff x="72308" y="4672764"/>
            <a:chExt cx="4340683" cy="1750538"/>
          </a:xfrm>
        </p:grpSpPr>
        <p:grpSp>
          <p:nvGrpSpPr>
            <p:cNvPr id="18" name="Group 17">
              <a:extLst>
                <a:ext uri="{FF2B5EF4-FFF2-40B4-BE49-F238E27FC236}">
                  <a16:creationId xmlns:a16="http://schemas.microsoft.com/office/drawing/2014/main" id="{6EF5CAF4-8F12-4F89-A6D6-23459B53FD5C}"/>
                </a:ext>
              </a:extLst>
            </p:cNvPr>
            <p:cNvGrpSpPr/>
            <p:nvPr/>
          </p:nvGrpSpPr>
          <p:grpSpPr>
            <a:xfrm>
              <a:off x="72308" y="6023192"/>
              <a:ext cx="4340681" cy="400110"/>
              <a:chOff x="72308" y="6023192"/>
              <a:chExt cx="4340681" cy="400110"/>
            </a:xfrm>
          </p:grpSpPr>
          <p:sp>
            <p:nvSpPr>
              <p:cNvPr id="19" name="TextBox 18">
                <a:extLst>
                  <a:ext uri="{FF2B5EF4-FFF2-40B4-BE49-F238E27FC236}">
                    <a16:creationId xmlns:a16="http://schemas.microsoft.com/office/drawing/2014/main" id="{6EB795DF-3F55-4E25-A600-4A8A26C3D45C}"/>
                  </a:ext>
                </a:extLst>
              </p:cNvPr>
              <p:cNvSpPr txBox="1"/>
              <p:nvPr/>
            </p:nvSpPr>
            <p:spPr>
              <a:xfrm>
                <a:off x="72308" y="6023192"/>
                <a:ext cx="3746321" cy="400110"/>
              </a:xfrm>
              <a:prstGeom prst="rect">
                <a:avLst/>
              </a:prstGeom>
              <a:noFill/>
              <a:ln>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Current</a:t>
                </a:r>
                <a:r>
                  <a:rPr kumimoji="0" lang="en-US" sz="1800" b="0" i="0" u="none" strike="noStrike" kern="1200" cap="none" spc="0" normalizeH="0" baseline="0" noProof="0">
                    <a:ln>
                      <a:noFill/>
                    </a:ln>
                    <a:solidFill>
                      <a:srgbClr val="003865"/>
                    </a:solidFill>
                    <a:effectLst/>
                    <a:uLnTx/>
                    <a:uFillTx/>
                    <a:latin typeface="Calibri"/>
                    <a:ea typeface="+mn-ea"/>
                    <a:cs typeface="+mn-cs"/>
                  </a:rPr>
                  <a:t> Minnesota Data Holdings</a:t>
                </a:r>
              </a:p>
            </p:txBody>
          </p:sp>
          <p:sp>
            <p:nvSpPr>
              <p:cNvPr id="20" name="Arrow: Right 19">
                <a:extLst>
                  <a:ext uri="{FF2B5EF4-FFF2-40B4-BE49-F238E27FC236}">
                    <a16:creationId xmlns:a16="http://schemas.microsoft.com/office/drawing/2014/main" id="{F983D851-947B-4090-B07F-6B9C021FE257}"/>
                  </a:ext>
                </a:extLst>
              </p:cNvPr>
              <p:cNvSpPr/>
              <p:nvPr/>
            </p:nvSpPr>
            <p:spPr>
              <a:xfrm>
                <a:off x="3818629" y="6183984"/>
                <a:ext cx="594360" cy="1463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78BE21"/>
                  </a:highlight>
                  <a:uLnTx/>
                  <a:uFillTx/>
                  <a:latin typeface="Calibri"/>
                  <a:ea typeface="+mn-ea"/>
                  <a:cs typeface="+mn-cs"/>
                </a:endParaRPr>
              </a:p>
            </p:txBody>
          </p:sp>
        </p:grpSp>
        <p:grpSp>
          <p:nvGrpSpPr>
            <p:cNvPr id="21" name="Group 20">
              <a:extLst>
                <a:ext uri="{FF2B5EF4-FFF2-40B4-BE49-F238E27FC236}">
                  <a16:creationId xmlns:a16="http://schemas.microsoft.com/office/drawing/2014/main" id="{2EC57CD5-25CA-4A61-A38F-ACFCFB07CD13}"/>
                </a:ext>
              </a:extLst>
            </p:cNvPr>
            <p:cNvGrpSpPr/>
            <p:nvPr/>
          </p:nvGrpSpPr>
          <p:grpSpPr>
            <a:xfrm>
              <a:off x="167225" y="4672764"/>
              <a:ext cx="4245766" cy="400110"/>
              <a:chOff x="167225" y="4672764"/>
              <a:chExt cx="4245766" cy="400110"/>
            </a:xfrm>
          </p:grpSpPr>
          <p:sp>
            <p:nvSpPr>
              <p:cNvPr id="22" name="TextBox 21">
                <a:extLst>
                  <a:ext uri="{FF2B5EF4-FFF2-40B4-BE49-F238E27FC236}">
                    <a16:creationId xmlns:a16="http://schemas.microsoft.com/office/drawing/2014/main" id="{E06C23C9-C1A3-43E7-9999-B3D181B240E9}"/>
                  </a:ext>
                </a:extLst>
              </p:cNvPr>
              <p:cNvSpPr txBox="1"/>
              <p:nvPr/>
            </p:nvSpPr>
            <p:spPr>
              <a:xfrm>
                <a:off x="167225" y="4672764"/>
                <a:ext cx="3651404" cy="400110"/>
              </a:xfrm>
              <a:prstGeom prst="rect">
                <a:avLst/>
              </a:prstGeom>
              <a:noFill/>
              <a:ln>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3DGeo</a:t>
                </a:r>
                <a:r>
                  <a:rPr kumimoji="0" lang="en-US" sz="1800" b="0" i="0" u="none" strike="noStrike" kern="1200" cap="none" spc="0" normalizeH="0" baseline="0" noProof="0">
                    <a:ln>
                      <a:noFill/>
                    </a:ln>
                    <a:solidFill>
                      <a:srgbClr val="003865"/>
                    </a:solidFill>
                    <a:effectLst/>
                    <a:uLnTx/>
                    <a:uFillTx/>
                    <a:latin typeface="Calibri"/>
                    <a:ea typeface="+mn-ea"/>
                    <a:cs typeface="+mn-cs"/>
                  </a:rPr>
                  <a:t> Committee Minimum </a:t>
                </a:r>
              </a:p>
            </p:txBody>
          </p:sp>
          <p:sp>
            <p:nvSpPr>
              <p:cNvPr id="23" name="Arrow: Right 22">
                <a:extLst>
                  <a:ext uri="{FF2B5EF4-FFF2-40B4-BE49-F238E27FC236}">
                    <a16:creationId xmlns:a16="http://schemas.microsoft.com/office/drawing/2014/main" id="{0AEDDE72-0A65-4B94-B9FB-A11FCB573C45}"/>
                  </a:ext>
                </a:extLst>
              </p:cNvPr>
              <p:cNvSpPr/>
              <p:nvPr/>
            </p:nvSpPr>
            <p:spPr>
              <a:xfrm>
                <a:off x="3818631" y="4824919"/>
                <a:ext cx="594360" cy="1463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78BE21"/>
                  </a:highlight>
                  <a:uLnTx/>
                  <a:uFillTx/>
                  <a:latin typeface="Calibri"/>
                  <a:ea typeface="+mn-ea"/>
                  <a:cs typeface="+mn-cs"/>
                </a:endParaRPr>
              </a:p>
            </p:txBody>
          </p:sp>
        </p:grpSp>
        <p:grpSp>
          <p:nvGrpSpPr>
            <p:cNvPr id="24" name="Group 23">
              <a:extLst>
                <a:ext uri="{FF2B5EF4-FFF2-40B4-BE49-F238E27FC236}">
                  <a16:creationId xmlns:a16="http://schemas.microsoft.com/office/drawing/2014/main" id="{D6F7E51A-5C1B-44A3-AC77-FF46C0B30669}"/>
                </a:ext>
              </a:extLst>
            </p:cNvPr>
            <p:cNvGrpSpPr/>
            <p:nvPr/>
          </p:nvGrpSpPr>
          <p:grpSpPr>
            <a:xfrm>
              <a:off x="72308" y="5357126"/>
              <a:ext cx="4340681" cy="400110"/>
              <a:chOff x="72308" y="5357126"/>
              <a:chExt cx="4340681" cy="400110"/>
            </a:xfrm>
          </p:grpSpPr>
          <p:sp>
            <p:nvSpPr>
              <p:cNvPr id="25" name="TextBox 24">
                <a:extLst>
                  <a:ext uri="{FF2B5EF4-FFF2-40B4-BE49-F238E27FC236}">
                    <a16:creationId xmlns:a16="http://schemas.microsoft.com/office/drawing/2014/main" id="{922E9F6E-E0FC-49EE-A4C9-9BEC41B63CEC}"/>
                  </a:ext>
                </a:extLst>
              </p:cNvPr>
              <p:cNvSpPr txBox="1"/>
              <p:nvPr/>
            </p:nvSpPr>
            <p:spPr>
              <a:xfrm>
                <a:off x="72308" y="5357126"/>
                <a:ext cx="3746321" cy="400110"/>
              </a:xfrm>
              <a:prstGeom prst="rect">
                <a:avLst/>
              </a:prstGeom>
              <a:noFill/>
              <a:ln>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USGS</a:t>
                </a:r>
                <a:r>
                  <a:rPr kumimoji="0" lang="en-US" sz="1800" b="0" i="0" u="none" strike="noStrike" kern="1200" cap="none" spc="0" normalizeH="0" baseline="0" noProof="0">
                    <a:ln>
                      <a:noFill/>
                    </a:ln>
                    <a:solidFill>
                      <a:srgbClr val="003865"/>
                    </a:solidFill>
                    <a:effectLst/>
                    <a:uLnTx/>
                    <a:uFillTx/>
                    <a:latin typeface="Calibri"/>
                    <a:ea typeface="+mn-ea"/>
                    <a:cs typeface="+mn-cs"/>
                  </a:rPr>
                  <a:t> Base Specification Minimum</a:t>
                </a:r>
              </a:p>
            </p:txBody>
          </p:sp>
          <p:sp>
            <p:nvSpPr>
              <p:cNvPr id="26" name="Arrow: Right 25">
                <a:extLst>
                  <a:ext uri="{FF2B5EF4-FFF2-40B4-BE49-F238E27FC236}">
                    <a16:creationId xmlns:a16="http://schemas.microsoft.com/office/drawing/2014/main" id="{DC6F49D4-A57E-4598-9658-E155E38D17DD}"/>
                  </a:ext>
                </a:extLst>
              </p:cNvPr>
              <p:cNvSpPr/>
              <p:nvPr/>
            </p:nvSpPr>
            <p:spPr>
              <a:xfrm>
                <a:off x="3818629" y="5516309"/>
                <a:ext cx="594360" cy="1463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78BE21"/>
                  </a:highlight>
                  <a:uLnTx/>
                  <a:uFillTx/>
                  <a:latin typeface="Calibri"/>
                  <a:ea typeface="+mn-ea"/>
                  <a:cs typeface="+mn-cs"/>
                </a:endParaRPr>
              </a:p>
            </p:txBody>
          </p:sp>
        </p:grpSp>
      </p:grpSp>
      <p:sp>
        <p:nvSpPr>
          <p:cNvPr id="6" name="Oval 5">
            <a:extLst>
              <a:ext uri="{FF2B5EF4-FFF2-40B4-BE49-F238E27FC236}">
                <a16:creationId xmlns:a16="http://schemas.microsoft.com/office/drawing/2014/main" id="{4F7D29CB-F0CF-479B-B111-0824AC4137B1}"/>
              </a:ext>
              <a:ext uri="{C183D7F6-B498-43B3-948B-1728B52AA6E4}">
                <adec:decorative xmlns:adec="http://schemas.microsoft.com/office/drawing/2017/decorative" val="1"/>
              </a:ext>
            </a:extLst>
          </p:cNvPr>
          <p:cNvSpPr/>
          <p:nvPr/>
        </p:nvSpPr>
        <p:spPr>
          <a:xfrm>
            <a:off x="5939022" y="1796030"/>
            <a:ext cx="1148862" cy="287470"/>
          </a:xfrm>
          <a:prstGeom prst="ellipse">
            <a:avLst/>
          </a:prstGeom>
          <a:noFill/>
          <a:ln w="12700">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Arrow: Bent 10">
            <a:extLst>
              <a:ext uri="{FF2B5EF4-FFF2-40B4-BE49-F238E27FC236}">
                <a16:creationId xmlns:a16="http://schemas.microsoft.com/office/drawing/2014/main" id="{A4F49C73-4D72-4BBB-8A26-D76361486F0C}"/>
              </a:ext>
              <a:ext uri="{C183D7F6-B498-43B3-948B-1728B52AA6E4}">
                <adec:decorative xmlns:adec="http://schemas.microsoft.com/office/drawing/2017/decorative" val="1"/>
              </a:ext>
            </a:extLst>
          </p:cNvPr>
          <p:cNvSpPr/>
          <p:nvPr/>
        </p:nvSpPr>
        <p:spPr>
          <a:xfrm>
            <a:off x="7788494" y="1906575"/>
            <a:ext cx="1276391" cy="541889"/>
          </a:xfrm>
          <a:prstGeom prst="bentArrow">
            <a:avLst>
              <a:gd name="adj1" fmla="val 25000"/>
              <a:gd name="adj2" fmla="val 22579"/>
              <a:gd name="adj3" fmla="val 25000"/>
              <a:gd name="adj4" fmla="val 4375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95D7CA37-FBEB-4F14-844C-C33DF89B3BDC}"/>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09" t="47504" r="50537" b="1116"/>
          <a:stretch/>
        </p:blipFill>
        <p:spPr>
          <a:xfrm rot="10800000">
            <a:off x="9064885" y="1437608"/>
            <a:ext cx="2466845" cy="1760353"/>
          </a:xfrm>
          <a:prstGeom prst="rect">
            <a:avLst/>
          </a:prstGeom>
          <a:ln w="15875">
            <a:solidFill>
              <a:srgbClr val="78BE21"/>
            </a:solidFill>
          </a:ln>
          <a:scene3d>
            <a:camera prst="orthographicFront"/>
            <a:lightRig rig="contrasting" dir="t"/>
          </a:scene3d>
          <a:sp3d prstMaterial="metal">
            <a:bevelB w="139700" h="139700" prst="divot"/>
          </a:sp3d>
        </p:spPr>
      </p:pic>
      <p:sp>
        <p:nvSpPr>
          <p:cNvPr id="51" name="Oval 50">
            <a:extLst>
              <a:ext uri="{FF2B5EF4-FFF2-40B4-BE49-F238E27FC236}">
                <a16:creationId xmlns:a16="http://schemas.microsoft.com/office/drawing/2014/main" id="{E0A92521-5A5A-4F64-8990-99BDD88833BF}"/>
              </a:ext>
              <a:ext uri="{C183D7F6-B498-43B3-948B-1728B52AA6E4}">
                <adec:decorative xmlns:adec="http://schemas.microsoft.com/office/drawing/2017/decorative" val="1"/>
              </a:ext>
            </a:extLst>
          </p:cNvPr>
          <p:cNvSpPr/>
          <p:nvPr/>
        </p:nvSpPr>
        <p:spPr>
          <a:xfrm>
            <a:off x="7401383" y="2817804"/>
            <a:ext cx="809945" cy="207139"/>
          </a:xfrm>
          <a:prstGeom prst="ellipse">
            <a:avLst/>
          </a:prstGeom>
          <a:noFill/>
          <a:ln w="12700">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Oval 2">
            <a:extLst>
              <a:ext uri="{FF2B5EF4-FFF2-40B4-BE49-F238E27FC236}">
                <a16:creationId xmlns:a16="http://schemas.microsoft.com/office/drawing/2014/main" id="{2A35CB24-5A42-4E5C-B5E4-999B1316CCA6}"/>
              </a:ext>
              <a:ext uri="{C183D7F6-B498-43B3-948B-1728B52AA6E4}">
                <adec:decorative xmlns:adec="http://schemas.microsoft.com/office/drawing/2017/decorative" val="1"/>
              </a:ext>
            </a:extLst>
          </p:cNvPr>
          <p:cNvSpPr/>
          <p:nvPr/>
        </p:nvSpPr>
        <p:spPr>
          <a:xfrm>
            <a:off x="761140" y="4748630"/>
            <a:ext cx="915260" cy="3307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Oval 6">
            <a:extLst>
              <a:ext uri="{FF2B5EF4-FFF2-40B4-BE49-F238E27FC236}">
                <a16:creationId xmlns:a16="http://schemas.microsoft.com/office/drawing/2014/main" id="{0E0271D6-34E3-44D4-B605-30B81C8E71D5}"/>
              </a:ext>
              <a:ext uri="{C183D7F6-B498-43B3-948B-1728B52AA6E4}">
                <adec:decorative xmlns:adec="http://schemas.microsoft.com/office/drawing/2017/decorative" val="1"/>
              </a:ext>
            </a:extLst>
          </p:cNvPr>
          <p:cNvSpPr/>
          <p:nvPr/>
        </p:nvSpPr>
        <p:spPr>
          <a:xfrm>
            <a:off x="7602463" y="4724843"/>
            <a:ext cx="454390" cy="374151"/>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56076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2800" b="0" i="0" u="none" strike="noStrike" kern="1200" cap="none" spc="0" normalizeH="0" baseline="0" noProof="0" dirty="0">
                <a:ln>
                  <a:noFill/>
                </a:ln>
                <a:solidFill>
                  <a:srgbClr val="FFFFFF"/>
                </a:solidFill>
                <a:effectLst/>
                <a:uLnTx/>
                <a:uFillTx/>
                <a:latin typeface="+mn-lt"/>
                <a:ea typeface="+mj-ea"/>
                <a:cs typeface="+mj-cs"/>
              </a:rPr>
              <a:t>Minnesota Lidar</a:t>
            </a:r>
            <a:r>
              <a:rPr lang="en-US" sz="2800" dirty="0">
                <a:latin typeface="+mn-lt"/>
              </a:rPr>
              <a:t> </a:t>
            </a:r>
            <a:r>
              <a:rPr lang="en-US" sz="2800" dirty="0">
                <a:sym typeface="Wingdings" panose="05000000000000000000" pitchFamily="2" charset="2"/>
              </a:rPr>
              <a:t></a:t>
            </a:r>
            <a:r>
              <a:rPr lang="en-US" dirty="0">
                <a:sym typeface="Wingdings" panose="05000000000000000000" pitchFamily="2" charset="2"/>
              </a:rPr>
              <a:t> </a:t>
            </a:r>
            <a:r>
              <a:rPr lang="en-US" dirty="0">
                <a:solidFill>
                  <a:srgbClr val="FFC000"/>
                </a:solidFill>
                <a:sym typeface="Wingdings" panose="05000000000000000000" pitchFamily="2" charset="2"/>
              </a:rPr>
              <a:t>Temporal Lidar Data</a:t>
            </a:r>
            <a:endParaRPr lang="en-US" dirty="0">
              <a:solidFill>
                <a:srgbClr val="FFC000"/>
              </a:solidFill>
            </a:endParaRPr>
          </a:p>
        </p:txBody>
      </p:sp>
      <p:sp>
        <p:nvSpPr>
          <p:cNvPr id="3" name="Content Placeholder 2"/>
          <p:cNvSpPr>
            <a:spLocks noGrp="1"/>
          </p:cNvSpPr>
          <p:nvPr>
            <p:ph idx="1"/>
          </p:nvPr>
        </p:nvSpPr>
        <p:spPr>
          <a:xfrm>
            <a:off x="706586" y="1421511"/>
            <a:ext cx="10647214" cy="4671313"/>
          </a:xfrm>
        </p:spPr>
        <p:txBody>
          <a:bodyPr vert="horz" lIns="91440" tIns="45720" rIns="91440" bIns="45720" rtlCol="0" anchor="t">
            <a:noAutofit/>
          </a:bodyPr>
          <a:lstStyle/>
          <a:p>
            <a:pPr marL="0" indent="0">
              <a:buNone/>
            </a:pPr>
            <a:r>
              <a:rPr lang="en-US" sz="3200" b="1" dirty="0">
                <a:solidFill>
                  <a:schemeClr val="tx1"/>
                </a:solidFill>
              </a:rPr>
              <a:t>Take Away</a:t>
            </a:r>
            <a:endParaRPr lang="en-US" sz="3200" dirty="0">
              <a:solidFill>
                <a:schemeClr val="tx1"/>
              </a:solidFill>
            </a:endParaRPr>
          </a:p>
          <a:p>
            <a:pPr marL="577850" indent="-342900">
              <a:buFont typeface="Wingdings" panose="05000000000000000000" pitchFamily="2" charset="2"/>
              <a:buChar char="§"/>
            </a:pPr>
            <a:r>
              <a:rPr lang="en-US" sz="2400" b="1" dirty="0">
                <a:solidFill>
                  <a:schemeClr val="tx1"/>
                </a:solidFill>
              </a:rPr>
              <a:t>Geospatial community has a responsibility to understand lidar collection periods and Quality Levels that support </a:t>
            </a:r>
            <a:r>
              <a:rPr lang="en-US" sz="2400" b="1">
                <a:solidFill>
                  <a:schemeClr val="tx1"/>
                </a:solidFill>
              </a:rPr>
              <a:t>derived products</a:t>
            </a:r>
            <a:endParaRPr lang="en-US" sz="1600" dirty="0">
              <a:solidFill>
                <a:schemeClr val="tx1"/>
              </a:solidFill>
            </a:endParaRPr>
          </a:p>
          <a:p>
            <a:pPr marL="920750" lvl="1"/>
            <a:endParaRPr lang="en-US" sz="2000" dirty="0">
              <a:solidFill>
                <a:schemeClr val="tx1"/>
              </a:solidFill>
            </a:endParaRPr>
          </a:p>
        </p:txBody>
      </p:sp>
      <p:pic>
        <p:nvPicPr>
          <p:cNvPr id="5" name="Picture 5" descr="forest features extracted from lidar show a forest and river channel.">
            <a:extLst>
              <a:ext uri="{FF2B5EF4-FFF2-40B4-BE49-F238E27FC236}">
                <a16:creationId xmlns:a16="http://schemas.microsoft.com/office/drawing/2014/main" id="{74CB90BF-7008-8FD4-C4E1-8BDBBEA061E0}"/>
              </a:ext>
            </a:extLst>
          </p:cNvPr>
          <p:cNvPicPr>
            <a:picLocks noChangeAspect="1"/>
          </p:cNvPicPr>
          <p:nvPr/>
        </p:nvPicPr>
        <p:blipFill rotWithShape="1">
          <a:blip r:embed="rId3">
            <a:duotone>
              <a:schemeClr val="accent3">
                <a:shade val="45000"/>
                <a:satMod val="135000"/>
              </a:schemeClr>
              <a:prstClr val="white"/>
            </a:duotone>
          </a:blip>
          <a:srcRect b="84994"/>
          <a:stretch/>
        </p:blipFill>
        <p:spPr>
          <a:xfrm>
            <a:off x="0" y="6406808"/>
            <a:ext cx="12192000" cy="451192"/>
          </a:xfrm>
          <a:prstGeom prst="rect">
            <a:avLst/>
          </a:prstGeom>
        </p:spPr>
      </p:pic>
    </p:spTree>
    <p:extLst>
      <p:ext uri="{BB962C8B-B14F-4D97-AF65-F5344CB8AC3E}">
        <p14:creationId xmlns:p14="http://schemas.microsoft.com/office/powerpoint/2010/main" val="867223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Sector Report: K-12 Education</a:t>
            </a:r>
          </a:p>
          <a:p>
            <a:pPr marL="0" indent="0">
              <a:buNone/>
            </a:pPr>
            <a:r>
              <a:rPr lang="en-US" dirty="0">
                <a:cs typeface="Calibri"/>
              </a:rPr>
              <a:t>Shana Crosson</a:t>
            </a:r>
          </a:p>
        </p:txBody>
      </p:sp>
    </p:spTree>
    <p:extLst>
      <p:ext uri="{BB962C8B-B14F-4D97-AF65-F5344CB8AC3E}">
        <p14:creationId xmlns:p14="http://schemas.microsoft.com/office/powerpoint/2010/main" val="2077498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580940" y="-444376"/>
            <a:ext cx="9493200" cy="4245200"/>
          </a:xfrm>
          <a:prstGeom prst="rect">
            <a:avLst/>
          </a:prstGeom>
          <a:noFill/>
          <a:ln>
            <a:noFill/>
          </a:ln>
        </p:spPr>
        <p:txBody>
          <a:bodyPr spcFirstLastPara="1" wrap="square" lIns="91433" tIns="45700" rIns="91433" bIns="45700" anchor="b" anchorCtr="0">
            <a:normAutofit/>
          </a:bodyPr>
          <a:lstStyle/>
          <a:p>
            <a:pPr>
              <a:buSzPts val="3600"/>
            </a:pPr>
            <a:r>
              <a:rPr lang="en" sz="4800"/>
              <a:t>GIS in Minnesota K-12 Education </a:t>
            </a:r>
            <a:br>
              <a:rPr lang="en" sz="4800"/>
            </a:br>
            <a:endParaRPr/>
          </a:p>
        </p:txBody>
      </p:sp>
      <p:sp>
        <p:nvSpPr>
          <p:cNvPr id="135" name="Google Shape;135;p25"/>
          <p:cNvSpPr txBox="1">
            <a:spLocks noGrp="1"/>
          </p:cNvSpPr>
          <p:nvPr>
            <p:ph type="subTitle" idx="1"/>
          </p:nvPr>
        </p:nvSpPr>
        <p:spPr>
          <a:xfrm>
            <a:off x="1005640" y="4140639"/>
            <a:ext cx="7315200" cy="1428400"/>
          </a:xfrm>
          <a:prstGeom prst="rect">
            <a:avLst/>
          </a:prstGeom>
          <a:noFill/>
          <a:ln>
            <a:noFill/>
          </a:ln>
        </p:spPr>
        <p:txBody>
          <a:bodyPr spcFirstLastPara="1" wrap="square" lIns="91433" tIns="45700" rIns="91433" bIns="45700" anchor="t" anchorCtr="0">
            <a:noAutofit/>
          </a:bodyPr>
          <a:lstStyle/>
          <a:p>
            <a:pPr marL="0" indent="0">
              <a:lnSpc>
                <a:spcPct val="70000"/>
              </a:lnSpc>
              <a:spcBef>
                <a:spcPts val="667"/>
              </a:spcBef>
              <a:buSzPts val="700"/>
            </a:pPr>
            <a:endParaRPr sz="1467">
              <a:solidFill>
                <a:srgbClr val="002060"/>
              </a:solidFill>
            </a:endParaRPr>
          </a:p>
          <a:p>
            <a:pPr marL="0" indent="0">
              <a:lnSpc>
                <a:spcPct val="70000"/>
              </a:lnSpc>
              <a:spcBef>
                <a:spcPts val="667"/>
              </a:spcBef>
              <a:buSzPts val="800"/>
            </a:pPr>
            <a:r>
              <a:rPr lang="en" sz="1467">
                <a:solidFill>
                  <a:srgbClr val="002060"/>
                </a:solidFill>
              </a:rPr>
              <a:t>May 24, 2023</a:t>
            </a:r>
            <a:endParaRPr sz="1467">
              <a:solidFill>
                <a:srgbClr val="002060"/>
              </a:solidFill>
            </a:endParaRPr>
          </a:p>
          <a:p>
            <a:pPr marL="0" indent="0">
              <a:lnSpc>
                <a:spcPct val="70000"/>
              </a:lnSpc>
              <a:spcBef>
                <a:spcPts val="667"/>
              </a:spcBef>
              <a:buSzPts val="800"/>
            </a:pPr>
            <a:r>
              <a:rPr lang="en" sz="1467">
                <a:solidFill>
                  <a:srgbClr val="002060"/>
                </a:solidFill>
              </a:rPr>
              <a:t>Shana Crosson</a:t>
            </a:r>
            <a:endParaRPr sz="1067"/>
          </a:p>
          <a:p>
            <a:pPr marL="0" indent="0">
              <a:lnSpc>
                <a:spcPct val="70000"/>
              </a:lnSpc>
              <a:spcBef>
                <a:spcPts val="667"/>
              </a:spcBef>
              <a:buSzPts val="800"/>
            </a:pPr>
            <a:r>
              <a:rPr lang="en" sz="1467">
                <a:solidFill>
                  <a:srgbClr val="002060"/>
                </a:solidFill>
              </a:rPr>
              <a:t>Spatial Technology Consultant, U-Spatial</a:t>
            </a:r>
            <a:endParaRPr sz="1067"/>
          </a:p>
          <a:p>
            <a:pPr marL="0" indent="0">
              <a:lnSpc>
                <a:spcPct val="70000"/>
              </a:lnSpc>
              <a:spcBef>
                <a:spcPts val="667"/>
              </a:spcBef>
              <a:buSzPts val="800"/>
            </a:pPr>
            <a:r>
              <a:rPr lang="en" sz="1467">
                <a:solidFill>
                  <a:srgbClr val="002060"/>
                </a:solidFill>
              </a:rPr>
              <a:t>University of Minnesota</a:t>
            </a:r>
            <a:endParaRPr sz="1067"/>
          </a:p>
          <a:p>
            <a:pPr marL="0" indent="0">
              <a:lnSpc>
                <a:spcPct val="70000"/>
              </a:lnSpc>
              <a:spcBef>
                <a:spcPts val="667"/>
              </a:spcBef>
              <a:buSzPts val="800"/>
            </a:pPr>
            <a:endParaRPr sz="1467">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Guiding Principles of GIS in K12</a:t>
            </a:r>
            <a:endParaRPr/>
          </a:p>
        </p:txBody>
      </p:sp>
      <p:sp>
        <p:nvSpPr>
          <p:cNvPr id="141" name="Google Shape;141;p26"/>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indent="-507987">
              <a:buSzPts val="2400"/>
            </a:pPr>
            <a:r>
              <a:rPr lang="en" sz="3200"/>
              <a:t>Engage students in spatial awareness</a:t>
            </a:r>
            <a:endParaRPr sz="3200"/>
          </a:p>
          <a:p>
            <a:pPr indent="-507987">
              <a:spcBef>
                <a:spcPts val="0"/>
              </a:spcBef>
              <a:buSzPts val="2400"/>
            </a:pPr>
            <a:r>
              <a:rPr lang="en" sz="3200"/>
              <a:t>Empower students to ask questions and find solutions to problems</a:t>
            </a:r>
            <a:endParaRPr sz="3200"/>
          </a:p>
          <a:p>
            <a:pPr indent="-507987">
              <a:spcBef>
                <a:spcPts val="0"/>
              </a:spcBef>
              <a:buSzPts val="2400"/>
            </a:pPr>
            <a:r>
              <a:rPr lang="en" sz="3200"/>
              <a:t>Apply across the curriculum</a:t>
            </a:r>
            <a:endParaRPr sz="3200"/>
          </a:p>
          <a:p>
            <a:pPr indent="-507987">
              <a:spcBef>
                <a:spcPts val="0"/>
              </a:spcBef>
              <a:buSzPts val="2400"/>
            </a:pPr>
            <a:r>
              <a:rPr lang="en" sz="3200"/>
              <a:t>Present career options</a:t>
            </a:r>
            <a:endParaRPr sz="3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Where is GIS in Minnesota?</a:t>
            </a:r>
            <a:endParaRPr/>
          </a:p>
          <a:p>
            <a:endParaRPr/>
          </a:p>
          <a:p>
            <a:endParaRPr/>
          </a:p>
        </p:txBody>
      </p:sp>
      <p:sp>
        <p:nvSpPr>
          <p:cNvPr id="147" name="Google Shape;147;p27"/>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marL="0" indent="0">
              <a:buNone/>
            </a:pPr>
            <a:endParaRPr/>
          </a:p>
        </p:txBody>
      </p:sp>
      <p:pic>
        <p:nvPicPr>
          <p:cNvPr id="148" name="Google Shape;148;p27">
            <a:hlinkClick r:id="rId3"/>
          </p:cNvPr>
          <p:cNvPicPr preferRelativeResize="0"/>
          <p:nvPr/>
        </p:nvPicPr>
        <p:blipFill>
          <a:blip r:embed="rId4">
            <a:alphaModFix/>
          </a:blip>
          <a:stretch>
            <a:fillRect/>
          </a:stretch>
        </p:blipFill>
        <p:spPr>
          <a:xfrm>
            <a:off x="4151618" y="-485633"/>
            <a:ext cx="74041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What is the Esri School Bundle?</a:t>
            </a:r>
            <a:endParaRPr/>
          </a:p>
        </p:txBody>
      </p:sp>
      <p:sp>
        <p:nvSpPr>
          <p:cNvPr id="154" name="Google Shape;154;p28"/>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indent="-507987">
              <a:buSzPts val="2400"/>
            </a:pPr>
            <a:r>
              <a:rPr lang="en" sz="3200"/>
              <a:t>300 School Bundles in Minnesota</a:t>
            </a:r>
            <a:endParaRPr sz="3200"/>
          </a:p>
          <a:p>
            <a:pPr indent="-507987">
              <a:spcBef>
                <a:spcPts val="0"/>
              </a:spcBef>
              <a:buSzPts val="2400"/>
            </a:pPr>
            <a:r>
              <a:rPr lang="en" sz="3200"/>
              <a:t>Esri makes a School Bundle available for free to all K12 schools </a:t>
            </a:r>
            <a:endParaRPr sz="3200"/>
          </a:p>
          <a:p>
            <a:pPr indent="-507987">
              <a:spcBef>
                <a:spcPts val="0"/>
              </a:spcBef>
              <a:buSzPts val="2400"/>
            </a:pPr>
            <a:r>
              <a:rPr lang="en" sz="3200"/>
              <a:t>Can also be youth groups and homeschools</a:t>
            </a:r>
            <a:endParaRPr sz="3200"/>
          </a:p>
          <a:p>
            <a:pPr indent="-507987">
              <a:spcBef>
                <a:spcPts val="0"/>
              </a:spcBef>
              <a:buSzPts val="2400"/>
            </a:pPr>
            <a:r>
              <a:rPr lang="en" sz="3200"/>
              <a:t>Includes ArcGIS Online, ArcGIS StoryMaps, Survey 123, Living Atlas</a:t>
            </a:r>
            <a:endParaRPr sz="3200"/>
          </a:p>
          <a:p>
            <a:pPr marL="0" indent="0">
              <a:buNone/>
            </a:pPr>
            <a:r>
              <a:rPr lang="en" sz="3200"/>
              <a:t>More info: </a:t>
            </a:r>
            <a:r>
              <a:rPr lang="en" sz="3200" u="sng">
                <a:solidFill>
                  <a:schemeClr val="hlink"/>
                </a:solidFill>
                <a:hlinkClick r:id="rId3"/>
              </a:rPr>
              <a:t>esri.com/schools</a:t>
            </a:r>
            <a:endParaRPr sz="3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3867912" y="1298448"/>
            <a:ext cx="7315200" cy="3255200"/>
          </a:xfrm>
          <a:prstGeom prst="rect">
            <a:avLst/>
          </a:prstGeom>
        </p:spPr>
        <p:txBody>
          <a:bodyPr spcFirstLastPara="1" wrap="square" lIns="91433" tIns="45700" rIns="91433" bIns="45700" anchor="b" anchorCtr="0">
            <a:normAutofit/>
          </a:bodyPr>
          <a:lstStyle/>
          <a:p>
            <a:r>
              <a:rPr lang="en"/>
              <a:t>How is GIS Used in K12?</a:t>
            </a:r>
            <a:endParaRPr/>
          </a:p>
        </p:txBody>
      </p:sp>
      <p:sp>
        <p:nvSpPr>
          <p:cNvPr id="160" name="Google Shape;160;p29"/>
          <p:cNvSpPr txBox="1">
            <a:spLocks noGrp="1"/>
          </p:cNvSpPr>
          <p:nvPr>
            <p:ph type="body" idx="1"/>
          </p:nvPr>
        </p:nvSpPr>
        <p:spPr>
          <a:xfrm>
            <a:off x="3886200" y="4672584"/>
            <a:ext cx="7315200" cy="914400"/>
          </a:xfrm>
          <a:prstGeom prst="rect">
            <a:avLst/>
          </a:prstGeom>
        </p:spPr>
        <p:txBody>
          <a:bodyPr spcFirstLastPara="1" wrap="square" lIns="91433" tIns="45700" rIns="91433" bIns="45700" anchor="t" anchorCtr="0">
            <a:normAutofit/>
          </a:bodyPr>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Teachers</a:t>
            </a:r>
            <a:endParaRPr/>
          </a:p>
        </p:txBody>
      </p:sp>
      <p:sp>
        <p:nvSpPr>
          <p:cNvPr id="166" name="Google Shape;166;p30"/>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marL="0" indent="0">
              <a:buNone/>
            </a:pPr>
            <a:r>
              <a:rPr lang="en"/>
              <a:t>We have some amazing teachers in Minnesota using GIS in the classroom. Here are just a few:</a:t>
            </a:r>
            <a:endParaRPr/>
          </a:p>
          <a:p>
            <a:r>
              <a:rPr lang="en" u="sng">
                <a:solidFill>
                  <a:schemeClr val="hlink"/>
                </a:solidFill>
                <a:hlinkClick r:id="rId3"/>
              </a:rPr>
              <a:t>Matt Winbigler</a:t>
            </a:r>
            <a:r>
              <a:rPr lang="en"/>
              <a:t>, Cloquet High School</a:t>
            </a:r>
            <a:endParaRPr/>
          </a:p>
          <a:p>
            <a:pPr>
              <a:spcBef>
                <a:spcPts val="0"/>
              </a:spcBef>
            </a:pPr>
            <a:r>
              <a:rPr lang="en"/>
              <a:t>Cynthia Welsh, Cloquet High School</a:t>
            </a:r>
            <a:endParaRPr/>
          </a:p>
          <a:p>
            <a:pPr>
              <a:spcBef>
                <a:spcPts val="0"/>
              </a:spcBef>
            </a:pPr>
            <a:r>
              <a:rPr lang="en"/>
              <a:t>Mollie Bousu, Burnsville High School</a:t>
            </a:r>
            <a:endParaRPr/>
          </a:p>
          <a:p>
            <a:pPr>
              <a:spcBef>
                <a:spcPts val="0"/>
              </a:spcBef>
            </a:pPr>
            <a:r>
              <a:rPr lang="en"/>
              <a:t>Brianna Wegter, Sauk Rapids Rice High School</a:t>
            </a:r>
            <a:endParaRPr/>
          </a:p>
          <a:p>
            <a:pPr>
              <a:spcBef>
                <a:spcPts val="0"/>
              </a:spcBef>
            </a:pPr>
            <a:r>
              <a:rPr lang="en"/>
              <a:t>Stephanie McCleery, St. Paul Central High School</a:t>
            </a:r>
            <a:endParaRPr/>
          </a:p>
          <a:p>
            <a:pPr>
              <a:spcBef>
                <a:spcPts val="0"/>
              </a:spcBef>
            </a:pPr>
            <a:r>
              <a:rPr lang="en"/>
              <a:t>Emily Yang, St. Paul Harding High School</a:t>
            </a:r>
            <a:endParaRPr/>
          </a:p>
          <a:p>
            <a:pPr>
              <a:spcBef>
                <a:spcPts val="0"/>
              </a:spcBef>
            </a:pPr>
            <a:r>
              <a:rPr lang="en"/>
              <a:t>Brittany Wedlund &amp; Alyssa Larsen, Big Lake Schools</a:t>
            </a:r>
            <a:endParaRPr/>
          </a:p>
          <a:p>
            <a:pPr>
              <a:spcBef>
                <a:spcPts val="0"/>
              </a:spcBef>
            </a:pPr>
            <a:r>
              <a:rPr lang="en"/>
              <a:t>Laurie Bohm, Bloomington Schools</a:t>
            </a:r>
            <a:endParaRPr/>
          </a:p>
          <a:p>
            <a:pPr>
              <a:spcBef>
                <a:spcPts val="0"/>
              </a:spcBef>
            </a:pPr>
            <a:r>
              <a:rPr lang="en"/>
              <a:t>Jess Winkelaar, Moundsview Public Schools</a:t>
            </a:r>
            <a:endParaRPr/>
          </a:p>
          <a:p>
            <a:pPr>
              <a:spcBef>
                <a:spcPts val="0"/>
              </a:spcBef>
            </a:pPr>
            <a:r>
              <a:rPr lang="en"/>
              <a:t>Tami Brass, St Paul Academy</a:t>
            </a:r>
            <a:endParaRPr/>
          </a:p>
          <a:p>
            <a:pPr>
              <a:spcBef>
                <a:spcPts val="0"/>
              </a:spcBef>
            </a:pPr>
            <a:r>
              <a:rPr lang="en"/>
              <a:t>Sara Damon, Retired</a:t>
            </a:r>
            <a:endParaRPr/>
          </a:p>
          <a:p>
            <a:pPr>
              <a:spcBef>
                <a:spcPts val="0"/>
              </a:spcBef>
            </a:pPr>
            <a:r>
              <a:rPr lang="en"/>
              <a:t>Jim Hanson, Retired</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In the classroom</a:t>
            </a:r>
            <a:endParaRPr/>
          </a:p>
        </p:txBody>
      </p:sp>
      <p:sp>
        <p:nvSpPr>
          <p:cNvPr id="172" name="Google Shape;172;p31"/>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r>
              <a:rPr lang="en"/>
              <a:t>GeoInquiries</a:t>
            </a:r>
            <a:endParaRPr/>
          </a:p>
          <a:p>
            <a:pPr>
              <a:spcBef>
                <a:spcPts val="0"/>
              </a:spcBef>
            </a:pPr>
            <a:r>
              <a:rPr lang="en"/>
              <a:t>StoryMaps: content replacement AND student projects</a:t>
            </a:r>
            <a:endParaRPr/>
          </a:p>
          <a:p>
            <a:pPr>
              <a:spcBef>
                <a:spcPts val="0"/>
              </a:spcBef>
            </a:pPr>
            <a:r>
              <a:rPr lang="en"/>
              <a:t>Project based learning</a:t>
            </a:r>
            <a:endParaRPr/>
          </a:p>
          <a:p>
            <a:pPr>
              <a:spcBef>
                <a:spcPts val="0"/>
              </a:spcBef>
            </a:pPr>
            <a:r>
              <a:rPr lang="en"/>
              <a:t>Data collection and analysis</a:t>
            </a:r>
            <a:endParaRPr/>
          </a:p>
          <a:p>
            <a:pPr marL="0" indent="0">
              <a:buNone/>
            </a:pPr>
            <a:endParaRPr/>
          </a:p>
          <a:p>
            <a:r>
              <a:rPr lang="en"/>
              <a:t>History</a:t>
            </a:r>
            <a:endParaRPr/>
          </a:p>
          <a:p>
            <a:pPr>
              <a:spcBef>
                <a:spcPts val="0"/>
              </a:spcBef>
            </a:pPr>
            <a:r>
              <a:rPr lang="en"/>
              <a:t>Geography</a:t>
            </a:r>
            <a:endParaRPr/>
          </a:p>
          <a:p>
            <a:pPr>
              <a:spcBef>
                <a:spcPts val="0"/>
              </a:spcBef>
            </a:pPr>
            <a:r>
              <a:rPr lang="en"/>
              <a:t>Civics</a:t>
            </a:r>
            <a:endParaRPr/>
          </a:p>
          <a:p>
            <a:pPr>
              <a:spcBef>
                <a:spcPts val="0"/>
              </a:spcBef>
            </a:pPr>
            <a:r>
              <a:rPr lang="en"/>
              <a:t>Environmental Science/Earth Science</a:t>
            </a:r>
            <a:endParaRPr/>
          </a:p>
          <a:p>
            <a:pPr>
              <a:spcBef>
                <a:spcPts val="0"/>
              </a:spcBef>
            </a:pPr>
            <a:r>
              <a:rPr lang="en"/>
              <a:t>World Languages</a:t>
            </a:r>
            <a:endParaRPr/>
          </a:p>
          <a:p>
            <a:pPr>
              <a:spcBef>
                <a:spcPts val="0"/>
              </a:spcBef>
            </a:pPr>
            <a:r>
              <a:rPr lang="en"/>
              <a:t>ELA</a:t>
            </a:r>
            <a:endParaRPr/>
          </a:p>
          <a:p>
            <a:pPr marL="0" indent="0">
              <a:buNone/>
            </a:pPr>
            <a:endParaRPr/>
          </a:p>
          <a:p>
            <a:r>
              <a:rPr lang="en"/>
              <a:t>Climate Change</a:t>
            </a:r>
            <a:endParaRPr/>
          </a:p>
          <a:p>
            <a:pPr>
              <a:spcBef>
                <a:spcPts val="0"/>
              </a:spcBef>
            </a:pPr>
            <a:r>
              <a:rPr lang="en"/>
              <a:t>Equity </a:t>
            </a:r>
            <a:endParaRPr/>
          </a:p>
          <a:p>
            <a:pPr indent="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2023-2025 GAC term applications </a:t>
            </a:r>
          </a:p>
          <a:p>
            <a:pPr marL="0" indent="0">
              <a:buNone/>
            </a:pPr>
            <a:r>
              <a:rPr lang="en-US" dirty="0">
                <a:cs typeface="Calibri"/>
              </a:rPr>
              <a:t>Cory Richter, Nancy Rader</a:t>
            </a:r>
          </a:p>
        </p:txBody>
      </p:sp>
    </p:spTree>
    <p:extLst>
      <p:ext uri="{BB962C8B-B14F-4D97-AF65-F5344CB8AC3E}">
        <p14:creationId xmlns:p14="http://schemas.microsoft.com/office/powerpoint/2010/main" val="17331464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Minnesota GeoInquiries</a:t>
            </a:r>
            <a:endParaRPr/>
          </a:p>
        </p:txBody>
      </p:sp>
      <p:sp>
        <p:nvSpPr>
          <p:cNvPr id="178" name="Google Shape;178;p32"/>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indent="-507987">
              <a:buSzPts val="2400"/>
            </a:pPr>
            <a:r>
              <a:rPr lang="en" sz="3200"/>
              <a:t>Modeled on Esri’s GeoInquiry activities but focused on Minnesota content</a:t>
            </a:r>
            <a:endParaRPr sz="3200"/>
          </a:p>
          <a:p>
            <a:pPr indent="-507987" algn="just">
              <a:spcBef>
                <a:spcPts val="0"/>
              </a:spcBef>
              <a:buSzPts val="2400"/>
            </a:pPr>
            <a:r>
              <a:rPr lang="en" sz="3200" u="sng">
                <a:solidFill>
                  <a:schemeClr val="hlink"/>
                </a:solidFill>
                <a:hlinkClick r:id="rId3"/>
              </a:rPr>
              <a:t>mngiseducation.org</a:t>
            </a:r>
            <a:endParaRPr sz="32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Minnesota on the Map Competition</a:t>
            </a:r>
            <a:endParaRPr/>
          </a:p>
        </p:txBody>
      </p:sp>
      <p:sp>
        <p:nvSpPr>
          <p:cNvPr id="184" name="Google Shape;184;p33"/>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indent="-507987">
              <a:buSzPts val="2400"/>
            </a:pPr>
            <a:r>
              <a:rPr lang="en" sz="3200"/>
              <a:t>Sponsored by Esri</a:t>
            </a:r>
            <a:endParaRPr sz="3200"/>
          </a:p>
          <a:p>
            <a:pPr indent="-507987">
              <a:spcBef>
                <a:spcPts val="0"/>
              </a:spcBef>
              <a:buSzPts val="2400"/>
            </a:pPr>
            <a:r>
              <a:rPr lang="en" sz="3200"/>
              <a:t>MN GIS/LIS is a fiscal agent</a:t>
            </a:r>
            <a:endParaRPr sz="3200"/>
          </a:p>
          <a:p>
            <a:pPr indent="-507987">
              <a:spcBef>
                <a:spcPts val="0"/>
              </a:spcBef>
              <a:buSzPts val="2400"/>
            </a:pPr>
            <a:r>
              <a:rPr lang="en" sz="3200"/>
              <a:t>Run in MN by Jim Hanson, a retired Geography teacher and GIS wizard</a:t>
            </a:r>
            <a:endParaRPr sz="3200"/>
          </a:p>
          <a:p>
            <a:pPr indent="-507987">
              <a:spcBef>
                <a:spcPts val="0"/>
              </a:spcBef>
              <a:buSzPts val="2400"/>
            </a:pPr>
            <a:r>
              <a:rPr lang="en" sz="3200" u="sng">
                <a:solidFill>
                  <a:schemeClr val="hlink"/>
                </a:solidFill>
                <a:hlinkClick r:id="rId3"/>
              </a:rPr>
              <a:t>Website</a:t>
            </a:r>
            <a:endParaRPr sz="3200"/>
          </a:p>
          <a:p>
            <a:pPr indent="-507987">
              <a:spcBef>
                <a:spcPts val="0"/>
              </a:spcBef>
              <a:buSzPts val="2400"/>
            </a:pPr>
            <a:r>
              <a:rPr lang="en" sz="3200" u="sng">
                <a:solidFill>
                  <a:schemeClr val="hlink"/>
                </a:solidFill>
                <a:hlinkClick r:id="rId4"/>
              </a:rPr>
              <a:t>MN Middle School Winner</a:t>
            </a:r>
            <a:endParaRPr sz="3200"/>
          </a:p>
          <a:p>
            <a:pPr indent="-507987">
              <a:spcBef>
                <a:spcPts val="0"/>
              </a:spcBef>
              <a:buSzPts val="2400"/>
            </a:pPr>
            <a:r>
              <a:rPr lang="en" sz="3200"/>
              <a:t>National Results are announced on May 30. Rumor has it that Minnesota will be happy!</a:t>
            </a:r>
            <a:endParaRPr sz="3200"/>
          </a:p>
        </p:txBody>
      </p:sp>
      <p:pic>
        <p:nvPicPr>
          <p:cNvPr id="185" name="Google Shape;185;p33"/>
          <p:cNvPicPr preferRelativeResize="0"/>
          <p:nvPr/>
        </p:nvPicPr>
        <p:blipFill>
          <a:blip r:embed="rId5">
            <a:alphaModFix/>
          </a:blip>
          <a:stretch>
            <a:fillRect/>
          </a:stretch>
        </p:blipFill>
        <p:spPr>
          <a:xfrm>
            <a:off x="1517138" y="4266534"/>
            <a:ext cx="2180933" cy="234676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3867912" y="1298448"/>
            <a:ext cx="7315200" cy="3255200"/>
          </a:xfrm>
          <a:prstGeom prst="rect">
            <a:avLst/>
          </a:prstGeom>
        </p:spPr>
        <p:txBody>
          <a:bodyPr spcFirstLastPara="1" wrap="square" lIns="91433" tIns="45700" rIns="91433" bIns="45700" anchor="b" anchorCtr="0">
            <a:normAutofit/>
          </a:bodyPr>
          <a:lstStyle/>
          <a:p>
            <a:r>
              <a:rPr lang="en"/>
              <a:t>Supporting Teachers</a:t>
            </a:r>
            <a:endParaRPr/>
          </a:p>
        </p:txBody>
      </p:sp>
      <p:sp>
        <p:nvSpPr>
          <p:cNvPr id="191" name="Google Shape;191;p34"/>
          <p:cNvSpPr txBox="1">
            <a:spLocks noGrp="1"/>
          </p:cNvSpPr>
          <p:nvPr>
            <p:ph type="body" idx="1"/>
          </p:nvPr>
        </p:nvSpPr>
        <p:spPr>
          <a:xfrm>
            <a:off x="3886200" y="4672584"/>
            <a:ext cx="7315200" cy="914400"/>
          </a:xfrm>
          <a:prstGeom prst="rect">
            <a:avLst/>
          </a:prstGeom>
        </p:spPr>
        <p:txBody>
          <a:bodyPr spcFirstLastPara="1" wrap="square" lIns="91433" tIns="45700" rIns="91433" bIns="45700" anchor="t" anchorCtr="0">
            <a:normAutofit/>
          </a:bodyPr>
          <a:lstStyle/>
          <a:p>
            <a:pPr marL="0" inden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Partners</a:t>
            </a:r>
            <a:endParaRPr/>
          </a:p>
        </p:txBody>
      </p:sp>
      <p:sp>
        <p:nvSpPr>
          <p:cNvPr id="197" name="Google Shape;197;p35"/>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endParaRPr/>
          </a:p>
        </p:txBody>
      </p:sp>
      <p:pic>
        <p:nvPicPr>
          <p:cNvPr id="198" name="Google Shape;198;p35"/>
          <p:cNvPicPr preferRelativeResize="0"/>
          <p:nvPr/>
        </p:nvPicPr>
        <p:blipFill>
          <a:blip r:embed="rId3">
            <a:alphaModFix/>
          </a:blip>
          <a:stretch>
            <a:fillRect/>
          </a:stretch>
        </p:blipFill>
        <p:spPr>
          <a:xfrm>
            <a:off x="4052701" y="2996034"/>
            <a:ext cx="7131767" cy="3861967"/>
          </a:xfrm>
          <a:prstGeom prst="rect">
            <a:avLst/>
          </a:prstGeom>
          <a:noFill/>
          <a:ln>
            <a:noFill/>
          </a:ln>
        </p:spPr>
      </p:pic>
      <p:pic>
        <p:nvPicPr>
          <p:cNvPr id="199" name="Google Shape;199;p35"/>
          <p:cNvPicPr preferRelativeResize="0"/>
          <p:nvPr/>
        </p:nvPicPr>
        <p:blipFill>
          <a:blip r:embed="rId4">
            <a:alphaModFix/>
          </a:blip>
          <a:stretch>
            <a:fillRect/>
          </a:stretch>
        </p:blipFill>
        <p:spPr>
          <a:xfrm>
            <a:off x="3744468" y="140900"/>
            <a:ext cx="5634801" cy="3066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252919" y="1123837"/>
            <a:ext cx="2947600" cy="4601200"/>
          </a:xfrm>
          <a:prstGeom prst="rect">
            <a:avLst/>
          </a:prstGeom>
          <a:noFill/>
          <a:ln>
            <a:noFill/>
          </a:ln>
        </p:spPr>
        <p:txBody>
          <a:bodyPr spcFirstLastPara="1" wrap="square" lIns="91433" tIns="45700" rIns="91433" bIns="45700" anchor="ctr" anchorCtr="0">
            <a:normAutofit/>
          </a:bodyPr>
          <a:lstStyle/>
          <a:p>
            <a:pPr>
              <a:buSzPts val="2700"/>
            </a:pPr>
            <a:r>
              <a:rPr lang="en"/>
              <a:t>K-12 Educator Day</a:t>
            </a:r>
            <a:endParaRPr/>
          </a:p>
        </p:txBody>
      </p:sp>
      <p:pic>
        <p:nvPicPr>
          <p:cNvPr id="206" name="Google Shape;206;p36"/>
          <p:cNvPicPr preferRelativeResize="0"/>
          <p:nvPr/>
        </p:nvPicPr>
        <p:blipFill rotWithShape="1">
          <a:blip r:embed="rId3">
            <a:alphaModFix/>
          </a:blip>
          <a:srcRect t="28780"/>
          <a:stretch/>
        </p:blipFill>
        <p:spPr>
          <a:xfrm>
            <a:off x="4328483" y="3646654"/>
            <a:ext cx="6479837" cy="2596492"/>
          </a:xfrm>
          <a:prstGeom prst="rect">
            <a:avLst/>
          </a:prstGeom>
          <a:noFill/>
          <a:ln w="12700" cap="flat" cmpd="sng">
            <a:solidFill>
              <a:srgbClr val="0C0C0C"/>
            </a:solidFill>
            <a:prstDash val="solid"/>
            <a:round/>
            <a:headEnd type="none" w="sm" len="sm"/>
            <a:tailEnd type="none" w="sm" len="sm"/>
          </a:ln>
          <a:effectLst>
            <a:outerShdw blurRad="50800" dist="38100" dir="2700000" algn="tl" rotWithShape="0">
              <a:srgbClr val="000000">
                <a:alpha val="40000"/>
              </a:srgbClr>
            </a:outerShdw>
          </a:effectLst>
        </p:spPr>
      </p:pic>
      <p:sp>
        <p:nvSpPr>
          <p:cNvPr id="207" name="Google Shape;207;p36"/>
          <p:cNvSpPr txBox="1"/>
          <p:nvPr/>
        </p:nvSpPr>
        <p:spPr>
          <a:xfrm>
            <a:off x="4272215" y="1123838"/>
            <a:ext cx="6592400" cy="2246729"/>
          </a:xfrm>
          <a:prstGeom prst="rect">
            <a:avLst/>
          </a:prstGeom>
          <a:noFill/>
          <a:ln>
            <a:noFill/>
          </a:ln>
        </p:spPr>
        <p:txBody>
          <a:bodyPr spcFirstLastPara="1" wrap="square" lIns="91433" tIns="45700" rIns="91433" bIns="45700" anchor="t" anchorCtr="0">
            <a:spAutoFit/>
          </a:bodyPr>
          <a:lstStyle/>
          <a:p>
            <a:pPr marL="457189" indent="-448722" defTabSz="1219170">
              <a:buClr>
                <a:srgbClr val="000000"/>
              </a:buClr>
              <a:buSzPts val="2100"/>
              <a:buFont typeface="Arial"/>
              <a:buChar char="•"/>
            </a:pPr>
            <a:r>
              <a:rPr lang="en" sz="2800" kern="0">
                <a:solidFill>
                  <a:srgbClr val="000000"/>
                </a:solidFill>
                <a:latin typeface="Corbel"/>
                <a:ea typeface="Corbel"/>
                <a:cs typeface="Corbel"/>
                <a:sym typeface="Corbel"/>
              </a:rPr>
              <a:t>Teachers mentoring teachers</a:t>
            </a:r>
            <a:endParaRPr sz="1467" kern="0">
              <a:solidFill>
                <a:srgbClr val="000000"/>
              </a:solidFill>
              <a:latin typeface="Arial"/>
              <a:cs typeface="Arial"/>
              <a:sym typeface="Arial"/>
            </a:endParaRPr>
          </a:p>
          <a:p>
            <a:pPr marL="457189" indent="-448722" defTabSz="1219170">
              <a:buClr>
                <a:srgbClr val="000000"/>
              </a:buClr>
              <a:buSzPts val="2100"/>
              <a:buFont typeface="Arial"/>
              <a:buChar char="•"/>
            </a:pPr>
            <a:r>
              <a:rPr lang="en" sz="2800" kern="0">
                <a:solidFill>
                  <a:srgbClr val="000000"/>
                </a:solidFill>
                <a:latin typeface="Corbel"/>
                <a:ea typeface="Corbel"/>
                <a:cs typeface="Corbel"/>
                <a:sym typeface="Corbel"/>
              </a:rPr>
              <a:t>Free!</a:t>
            </a:r>
            <a:endParaRPr sz="1467" kern="0">
              <a:solidFill>
                <a:srgbClr val="000000"/>
              </a:solidFill>
              <a:latin typeface="Arial"/>
              <a:cs typeface="Arial"/>
              <a:sym typeface="Arial"/>
            </a:endParaRPr>
          </a:p>
          <a:p>
            <a:pPr marL="457189" indent="-448722" defTabSz="1219170">
              <a:buClr>
                <a:srgbClr val="000000"/>
              </a:buClr>
              <a:buSzPts val="2100"/>
              <a:buFont typeface="Arial"/>
              <a:buChar char="•"/>
            </a:pPr>
            <a:r>
              <a:rPr lang="en" sz="2800" kern="0">
                <a:solidFill>
                  <a:srgbClr val="000000"/>
                </a:solidFill>
                <a:latin typeface="Corbel"/>
                <a:ea typeface="Corbel"/>
                <a:cs typeface="Corbel"/>
                <a:sym typeface="Corbel"/>
              </a:rPr>
              <a:t>Stipends provided for subs</a:t>
            </a:r>
            <a:endParaRPr sz="1467" kern="0">
              <a:solidFill>
                <a:srgbClr val="000000"/>
              </a:solidFill>
              <a:latin typeface="Arial"/>
              <a:cs typeface="Arial"/>
              <a:sym typeface="Arial"/>
            </a:endParaRPr>
          </a:p>
          <a:p>
            <a:pPr marL="457189" indent="-448722" defTabSz="1219170">
              <a:buClr>
                <a:srgbClr val="000000"/>
              </a:buClr>
              <a:buSzPts val="2100"/>
              <a:buFont typeface="Arial"/>
              <a:buChar char="•"/>
            </a:pPr>
            <a:r>
              <a:rPr lang="en" sz="2800" kern="0">
                <a:solidFill>
                  <a:srgbClr val="000000"/>
                </a:solidFill>
                <a:latin typeface="Corbel"/>
                <a:ea typeface="Corbel"/>
                <a:cs typeface="Corbel"/>
                <a:sym typeface="Corbel"/>
              </a:rPr>
              <a:t>MN /GIS financial and logistical support</a:t>
            </a:r>
            <a:endParaRPr sz="2800" kern="0">
              <a:solidFill>
                <a:srgbClr val="000000"/>
              </a:solidFill>
              <a:latin typeface="Corbel"/>
              <a:ea typeface="Corbel"/>
              <a:cs typeface="Corbel"/>
              <a:sym typeface="Corbel"/>
            </a:endParaRPr>
          </a:p>
          <a:p>
            <a:pPr marL="457189" indent="-448722" defTabSz="1219170">
              <a:buClr>
                <a:srgbClr val="000000"/>
              </a:buClr>
              <a:buSzPts val="2100"/>
              <a:buFont typeface="Corbel"/>
              <a:buChar char="•"/>
            </a:pPr>
            <a:r>
              <a:rPr lang="en" sz="2800" kern="0">
                <a:solidFill>
                  <a:srgbClr val="000000"/>
                </a:solidFill>
                <a:latin typeface="Corbel"/>
                <a:ea typeface="Corbel"/>
                <a:cs typeface="Corbel"/>
                <a:sym typeface="Corbel"/>
              </a:rPr>
              <a:t>2023: Friday, October 6</a:t>
            </a:r>
            <a:endParaRPr sz="2800" kern="0">
              <a:solidFill>
                <a:srgbClr val="000000"/>
              </a:solidFill>
              <a:latin typeface="Corbel"/>
              <a:ea typeface="Corbel"/>
              <a:cs typeface="Corbel"/>
              <a:sym typeface="Corbel"/>
            </a:endParaRPr>
          </a:p>
        </p:txBody>
      </p:sp>
      <p:sp>
        <p:nvSpPr>
          <p:cNvPr id="208" name="Google Shape;208;p36"/>
          <p:cNvSpPr/>
          <p:nvPr/>
        </p:nvSpPr>
        <p:spPr>
          <a:xfrm>
            <a:off x="5260880" y="6243144"/>
            <a:ext cx="4340400" cy="3692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867" b="1" kern="0">
                <a:solidFill>
                  <a:srgbClr val="4F81BD"/>
                </a:solidFill>
                <a:latin typeface="Calibri"/>
                <a:ea typeface="Calibri"/>
                <a:cs typeface="Calibri"/>
                <a:sym typeface="Calibri"/>
              </a:rPr>
              <a:t>2017 Educator Day in Bemidji, MN</a:t>
            </a:r>
            <a:endParaRPr sz="2800" kern="0">
              <a:solidFill>
                <a:srgbClr val="00000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GeoFest &amp; Other Workshops</a:t>
            </a:r>
            <a:endParaRPr/>
          </a:p>
        </p:txBody>
      </p:sp>
      <p:sp>
        <p:nvSpPr>
          <p:cNvPr id="214" name="Google Shape;214;p37"/>
          <p:cNvSpPr txBox="1">
            <a:spLocks noGrp="1"/>
          </p:cNvSpPr>
          <p:nvPr>
            <p:ph type="body" idx="1"/>
          </p:nvPr>
        </p:nvSpPr>
        <p:spPr>
          <a:xfrm>
            <a:off x="3869268" y="455741"/>
            <a:ext cx="7315200" cy="5120800"/>
          </a:xfrm>
          <a:prstGeom prst="rect">
            <a:avLst/>
          </a:prstGeom>
        </p:spPr>
        <p:txBody>
          <a:bodyPr spcFirstLastPara="1" wrap="square" lIns="91433" tIns="45700" rIns="91433" bIns="45700" anchor="ctr" anchorCtr="0">
            <a:normAutofit/>
          </a:bodyPr>
          <a:lstStyle/>
          <a:p>
            <a:pPr indent="-507987">
              <a:buSzPts val="2400"/>
            </a:pPr>
            <a:r>
              <a:rPr lang="en" sz="3200"/>
              <a:t>Hosted by the </a:t>
            </a:r>
            <a:r>
              <a:rPr lang="en" sz="3200" u="sng">
                <a:solidFill>
                  <a:schemeClr val="hlink"/>
                </a:solidFill>
                <a:hlinkClick r:id="rId3"/>
              </a:rPr>
              <a:t>Minnesota Alliance for Geographic Education</a:t>
            </a:r>
            <a:r>
              <a:rPr lang="en" sz="3200"/>
              <a:t> (MAGE)</a:t>
            </a:r>
            <a:endParaRPr sz="3200"/>
          </a:p>
          <a:p>
            <a:pPr indent="-507987">
              <a:spcBef>
                <a:spcPts val="0"/>
              </a:spcBef>
              <a:buSzPts val="2400"/>
            </a:pPr>
            <a:r>
              <a:rPr lang="en" sz="3200"/>
              <a:t>2023: October 28</a:t>
            </a:r>
            <a:endParaRPr sz="3200"/>
          </a:p>
          <a:p>
            <a:pPr indent="-507987">
              <a:spcBef>
                <a:spcPts val="0"/>
              </a:spcBef>
              <a:buSzPts val="2400"/>
            </a:pPr>
            <a:r>
              <a:rPr lang="en" sz="3200"/>
              <a:t>Full track of GIS and digital map sessions</a:t>
            </a:r>
            <a:endParaRPr sz="3200"/>
          </a:p>
        </p:txBody>
      </p:sp>
      <p:pic>
        <p:nvPicPr>
          <p:cNvPr id="215" name="Google Shape;215;p37"/>
          <p:cNvPicPr preferRelativeResize="0"/>
          <p:nvPr/>
        </p:nvPicPr>
        <p:blipFill>
          <a:blip r:embed="rId4">
            <a:alphaModFix/>
          </a:blip>
          <a:stretch>
            <a:fillRect/>
          </a:stretch>
        </p:blipFill>
        <p:spPr>
          <a:xfrm>
            <a:off x="4591733" y="4527967"/>
            <a:ext cx="3317600" cy="13301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UMN Support through U-Spatial</a:t>
            </a:r>
            <a:endParaRPr/>
          </a:p>
        </p:txBody>
      </p:sp>
      <p:sp>
        <p:nvSpPr>
          <p:cNvPr id="221" name="Google Shape;221;p38"/>
          <p:cNvSpPr txBox="1">
            <a:spLocks noGrp="1"/>
          </p:cNvSpPr>
          <p:nvPr>
            <p:ph type="body" idx="1"/>
          </p:nvPr>
        </p:nvSpPr>
        <p:spPr>
          <a:xfrm>
            <a:off x="3869267" y="494267"/>
            <a:ext cx="7720000" cy="6101200"/>
          </a:xfrm>
          <a:prstGeom prst="rect">
            <a:avLst/>
          </a:prstGeom>
        </p:spPr>
        <p:txBody>
          <a:bodyPr spcFirstLastPara="1" wrap="square" lIns="91433" tIns="45700" rIns="91433" bIns="45700" anchor="ctr" anchorCtr="0">
            <a:normAutofit/>
          </a:bodyPr>
          <a:lstStyle/>
          <a:p>
            <a:pPr indent="-507987">
              <a:buSzPts val="2400"/>
            </a:pPr>
            <a:r>
              <a:rPr lang="en" sz="3200" u="sng">
                <a:solidFill>
                  <a:schemeClr val="hlink"/>
                </a:solidFill>
                <a:hlinkClick r:id="rId3"/>
              </a:rPr>
              <a:t>2892 Miles to Go</a:t>
            </a:r>
            <a:r>
              <a:rPr lang="en" sz="3200"/>
              <a:t> - Place based Storytelling of underrepresented communities</a:t>
            </a:r>
            <a:endParaRPr sz="3200"/>
          </a:p>
          <a:p>
            <a:pPr indent="-507987">
              <a:spcBef>
                <a:spcPts val="0"/>
              </a:spcBef>
              <a:buSzPts val="2400"/>
            </a:pPr>
            <a:r>
              <a:rPr lang="en" sz="3200"/>
              <a:t>Tribal Youth in GIS with the Indian Land Tenure Foundation</a:t>
            </a:r>
            <a:endParaRPr sz="3200"/>
          </a:p>
          <a:p>
            <a:pPr indent="-507987">
              <a:spcBef>
                <a:spcPts val="0"/>
              </a:spcBef>
              <a:buSzPts val="2400"/>
            </a:pPr>
            <a:r>
              <a:rPr lang="en" sz="3200"/>
              <a:t>GeoInquiry Development</a:t>
            </a:r>
            <a:endParaRPr sz="3200"/>
          </a:p>
          <a:p>
            <a:pPr indent="-507987">
              <a:spcBef>
                <a:spcPts val="0"/>
              </a:spcBef>
              <a:buSzPts val="2400"/>
            </a:pPr>
            <a:r>
              <a:rPr lang="en" sz="3200"/>
              <a:t>Collaborate with UMN Faculty to make research accessible to the K12 audience as appropriate</a:t>
            </a:r>
            <a:endParaRPr sz="3200"/>
          </a:p>
          <a:p>
            <a:pPr indent="-507987">
              <a:spcBef>
                <a:spcPts val="0"/>
              </a:spcBef>
              <a:buSzPts val="2400"/>
            </a:pPr>
            <a:r>
              <a:rPr lang="en" sz="3200"/>
              <a:t>NRRI Collaboration</a:t>
            </a:r>
            <a:endParaRPr sz="3200"/>
          </a:p>
          <a:p>
            <a:pPr indent="-507987">
              <a:spcBef>
                <a:spcPts val="0"/>
              </a:spcBef>
              <a:buSzPts val="2400"/>
            </a:pPr>
            <a:r>
              <a:rPr lang="en" sz="3200"/>
              <a:t>Data and Maps for teachers upon request</a:t>
            </a:r>
            <a:endParaRPr sz="3200"/>
          </a:p>
          <a:p>
            <a:pPr indent="-507987">
              <a:spcBef>
                <a:spcPts val="0"/>
              </a:spcBef>
              <a:buSzPts val="2400"/>
            </a:pPr>
            <a:r>
              <a:rPr lang="en" sz="3200"/>
              <a:t>Technical support for Esri Org management</a:t>
            </a:r>
            <a:endParaRPr sz="3200"/>
          </a:p>
        </p:txBody>
      </p:sp>
      <p:pic>
        <p:nvPicPr>
          <p:cNvPr id="222" name="Google Shape;222;p38"/>
          <p:cNvPicPr preferRelativeResize="0"/>
          <p:nvPr/>
        </p:nvPicPr>
        <p:blipFill>
          <a:blip r:embed="rId4">
            <a:alphaModFix/>
          </a:blip>
          <a:stretch>
            <a:fillRect/>
          </a:stretch>
        </p:blipFill>
        <p:spPr>
          <a:xfrm>
            <a:off x="482251" y="4398267"/>
            <a:ext cx="2488967" cy="234306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252919" y="1123837"/>
            <a:ext cx="2947600" cy="4601200"/>
          </a:xfrm>
          <a:prstGeom prst="rect">
            <a:avLst/>
          </a:prstGeom>
          <a:noFill/>
          <a:ln>
            <a:noFill/>
          </a:ln>
        </p:spPr>
        <p:txBody>
          <a:bodyPr spcFirstLastPara="1" wrap="square" lIns="91433" tIns="45700" rIns="91433" bIns="45700" anchor="ctr" anchorCtr="0">
            <a:normAutofit/>
          </a:bodyPr>
          <a:lstStyle/>
          <a:p>
            <a:pPr>
              <a:buSzPts val="2700"/>
            </a:pPr>
            <a:r>
              <a:rPr lang="en"/>
              <a:t>Mn GIS/LIS Consortium Support</a:t>
            </a:r>
            <a:endParaRPr/>
          </a:p>
        </p:txBody>
      </p:sp>
      <p:sp>
        <p:nvSpPr>
          <p:cNvPr id="229" name="Google Shape;229;p39"/>
          <p:cNvSpPr txBox="1">
            <a:spLocks noGrp="1"/>
          </p:cNvSpPr>
          <p:nvPr>
            <p:ph type="body" idx="1"/>
          </p:nvPr>
        </p:nvSpPr>
        <p:spPr>
          <a:xfrm>
            <a:off x="3456931" y="781100"/>
            <a:ext cx="5472000" cy="5120800"/>
          </a:xfrm>
          <a:prstGeom prst="rect">
            <a:avLst/>
          </a:prstGeom>
          <a:noFill/>
          <a:ln>
            <a:noFill/>
          </a:ln>
        </p:spPr>
        <p:txBody>
          <a:bodyPr spcFirstLastPara="1" wrap="square" lIns="91433" tIns="45700" rIns="91433" bIns="45700" anchor="ctr" anchorCtr="0">
            <a:normAutofit/>
          </a:bodyPr>
          <a:lstStyle/>
          <a:p>
            <a:pPr indent="-482588">
              <a:buSzPts val="2100"/>
            </a:pPr>
            <a:r>
              <a:rPr lang="en" sz="2800"/>
              <a:t>Education Grants</a:t>
            </a:r>
            <a:endParaRPr sz="2800"/>
          </a:p>
          <a:p>
            <a:pPr indent="-482588">
              <a:spcBef>
                <a:spcPts val="0"/>
              </a:spcBef>
              <a:buSzPts val="2100"/>
            </a:pPr>
            <a:r>
              <a:rPr lang="en" sz="2800"/>
              <a:t>Mentor Program: matches a GIS Professional with teachers </a:t>
            </a:r>
            <a:endParaRPr sz="2800"/>
          </a:p>
          <a:p>
            <a:pPr indent="-482588">
              <a:spcBef>
                <a:spcPts val="0"/>
              </a:spcBef>
              <a:buSzPts val="2100"/>
            </a:pPr>
            <a:r>
              <a:rPr lang="en" sz="2800"/>
              <a:t>Distinguished Educator Award</a:t>
            </a:r>
            <a:endParaRPr sz="2800"/>
          </a:p>
          <a:p>
            <a:pPr marL="186262" indent="-50799">
              <a:buSzPts val="1500"/>
              <a:buNone/>
            </a:pPr>
            <a:endParaRPr/>
          </a:p>
        </p:txBody>
      </p:sp>
      <p:pic>
        <p:nvPicPr>
          <p:cNvPr id="230" name="Google Shape;230;p39"/>
          <p:cNvPicPr preferRelativeResize="0">
            <a:picLocks noGrp="1"/>
          </p:cNvPicPr>
          <p:nvPr>
            <p:ph type="body" idx="1"/>
          </p:nvPr>
        </p:nvPicPr>
        <p:blipFill rotWithShape="1">
          <a:blip r:embed="rId3">
            <a:alphaModFix/>
          </a:blip>
          <a:srcRect/>
          <a:stretch/>
        </p:blipFill>
        <p:spPr>
          <a:xfrm>
            <a:off x="8928833" y="1704804"/>
            <a:ext cx="3048800" cy="3448400"/>
          </a:xfrm>
          <a:prstGeom prst="rect">
            <a:avLst/>
          </a:prstGeom>
          <a:noFill/>
          <a:ln w="12700" cap="flat" cmpd="sng">
            <a:solidFill>
              <a:srgbClr val="0C0C0C"/>
            </a:solidFill>
            <a:prstDash val="solid"/>
            <a:round/>
            <a:headEnd type="none" w="sm" len="sm"/>
            <a:tailEnd type="none" w="sm" len="sm"/>
          </a:ln>
          <a:effectLst>
            <a:outerShdw blurRad="50800" dist="38100" dir="2700000" algn="tl" rotWithShape="0">
              <a:srgbClr val="000000">
                <a:alpha val="40000"/>
              </a:srgbClr>
            </a:outerShdw>
          </a:effectLst>
        </p:spPr>
      </p:pic>
      <p:pic>
        <p:nvPicPr>
          <p:cNvPr id="231" name="Google Shape;231;p39"/>
          <p:cNvPicPr preferRelativeResize="0"/>
          <p:nvPr/>
        </p:nvPicPr>
        <p:blipFill>
          <a:blip r:embed="rId4">
            <a:alphaModFix/>
          </a:blip>
          <a:stretch>
            <a:fillRect/>
          </a:stretch>
        </p:blipFill>
        <p:spPr>
          <a:xfrm>
            <a:off x="3719733" y="4279885"/>
            <a:ext cx="1905000" cy="25781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Other content resources</a:t>
            </a:r>
            <a:endParaRPr/>
          </a:p>
        </p:txBody>
      </p:sp>
      <p:sp>
        <p:nvSpPr>
          <p:cNvPr id="237" name="Google Shape;237;p40"/>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indent="-507987">
              <a:buSzPts val="2400"/>
            </a:pPr>
            <a:r>
              <a:rPr lang="en" sz="3200"/>
              <a:t>NRRI / MN Atlas</a:t>
            </a:r>
            <a:endParaRPr sz="3200"/>
          </a:p>
          <a:p>
            <a:pPr indent="-507987">
              <a:spcBef>
                <a:spcPts val="0"/>
              </a:spcBef>
              <a:buSzPts val="2400"/>
            </a:pPr>
            <a:r>
              <a:rPr lang="en" sz="3200"/>
              <a:t>Minnesota Ag in the Classroom</a:t>
            </a:r>
            <a:endParaRPr sz="3200"/>
          </a:p>
          <a:p>
            <a:pPr indent="-507987">
              <a:spcBef>
                <a:spcPts val="0"/>
              </a:spcBef>
              <a:buSzPts val="2400"/>
            </a:pPr>
            <a:r>
              <a:rPr lang="en" sz="3200"/>
              <a:t>Minnesota GeoCommons</a:t>
            </a:r>
            <a:endParaRPr sz="32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252919" y="1076237"/>
            <a:ext cx="2947600" cy="4601200"/>
          </a:xfrm>
          <a:prstGeom prst="rect">
            <a:avLst/>
          </a:prstGeom>
          <a:noFill/>
          <a:ln>
            <a:noFill/>
          </a:ln>
        </p:spPr>
        <p:txBody>
          <a:bodyPr spcFirstLastPara="1" wrap="square" lIns="91433" tIns="45700" rIns="91433" bIns="45700" anchor="ctr" anchorCtr="0">
            <a:normAutofit/>
          </a:bodyPr>
          <a:lstStyle/>
          <a:p>
            <a:pPr>
              <a:buSzPts val="2700"/>
            </a:pPr>
            <a:r>
              <a:rPr lang="en"/>
              <a:t>Website for Minnesota</a:t>
            </a:r>
            <a:endParaRPr/>
          </a:p>
        </p:txBody>
      </p:sp>
      <p:sp>
        <p:nvSpPr>
          <p:cNvPr id="243" name="Google Shape;243;p41"/>
          <p:cNvSpPr/>
          <p:nvPr/>
        </p:nvSpPr>
        <p:spPr>
          <a:xfrm>
            <a:off x="3538331" y="-1293711"/>
            <a:ext cx="8576400" cy="6971200"/>
          </a:xfrm>
          <a:prstGeom prst="rect">
            <a:avLst/>
          </a:prstGeom>
          <a:noFill/>
          <a:ln>
            <a:noFill/>
          </a:ln>
        </p:spPr>
        <p:txBody>
          <a:bodyPr spcFirstLastPara="1" wrap="square" lIns="91433" tIns="45700" rIns="91433" bIns="45700" anchor="ctr" anchorCtr="0">
            <a:noAutofit/>
          </a:bodyPr>
          <a:lstStyle/>
          <a:p>
            <a:pPr defTabSz="1219170">
              <a:buClr>
                <a:srgbClr val="000000"/>
              </a:buClr>
              <a:buSzPts val="1400"/>
            </a:pPr>
            <a:br>
              <a:rPr lang="en" sz="1867" kern="0">
                <a:solidFill>
                  <a:srgbClr val="000000"/>
                </a:solidFill>
                <a:latin typeface="Arial"/>
                <a:ea typeface="Arial"/>
                <a:cs typeface="Arial"/>
                <a:sym typeface="Arial"/>
              </a:rPr>
            </a:br>
            <a:br>
              <a:rPr lang="en" sz="1867" kern="0">
                <a:solidFill>
                  <a:srgbClr val="000000"/>
                </a:solidFill>
                <a:latin typeface="Arial"/>
                <a:ea typeface="Arial"/>
                <a:cs typeface="Arial"/>
                <a:sym typeface="Arial"/>
              </a:rPr>
            </a:br>
            <a:r>
              <a:rPr lang="en" sz="1867" kern="0">
                <a:solidFill>
                  <a:srgbClr val="000000"/>
                </a:solidFill>
                <a:latin typeface="Arial"/>
                <a:ea typeface="Arial"/>
                <a:cs typeface="Arial"/>
                <a:sym typeface="Arial"/>
              </a:rPr>
              <a:t>  </a:t>
            </a:r>
            <a:r>
              <a:rPr lang="en" sz="41066" kern="0">
                <a:solidFill>
                  <a:srgbClr val="000000"/>
                </a:solidFill>
                <a:latin typeface="Arial"/>
                <a:ea typeface="Arial"/>
                <a:cs typeface="Arial"/>
                <a:sym typeface="Arial"/>
              </a:rPr>
              <a:t> </a:t>
            </a:r>
            <a:endParaRPr sz="1867" kern="0">
              <a:solidFill>
                <a:srgbClr val="000000"/>
              </a:solidFill>
              <a:latin typeface="Arial"/>
              <a:ea typeface="Arial"/>
              <a:cs typeface="Arial"/>
              <a:sym typeface="Arial"/>
            </a:endParaRPr>
          </a:p>
        </p:txBody>
      </p:sp>
      <p:pic>
        <p:nvPicPr>
          <p:cNvPr id="244" name="Google Shape;244;p41" descr="https://lh3.googleusercontent.com/jeAqM0MXNI-UnpmwkO_G9aZ7yh_U6bbBsVQrcKuzB87MKivTlsHYSRFMtlhy2aM55Zq7YaYYZ2QEA2EAopW-k3uFz0_2Go2WFwjBTunwEcYNAX0Lr_tqHkveMmpB20RZPbsyLAcIlQM"/>
          <p:cNvPicPr preferRelativeResize="0"/>
          <p:nvPr/>
        </p:nvPicPr>
        <p:blipFill rotWithShape="1">
          <a:blip r:embed="rId3">
            <a:alphaModFix/>
          </a:blip>
          <a:srcRect/>
          <a:stretch/>
        </p:blipFill>
        <p:spPr>
          <a:xfrm>
            <a:off x="4186886" y="402703"/>
            <a:ext cx="6943745" cy="5078261"/>
          </a:xfrm>
          <a:prstGeom prst="rect">
            <a:avLst/>
          </a:prstGeom>
          <a:noFill/>
          <a:ln>
            <a:noFill/>
          </a:ln>
        </p:spPr>
      </p:pic>
      <p:sp>
        <p:nvSpPr>
          <p:cNvPr id="245" name="Google Shape;245;p41"/>
          <p:cNvSpPr/>
          <p:nvPr/>
        </p:nvSpPr>
        <p:spPr>
          <a:xfrm>
            <a:off x="5391560" y="5605872"/>
            <a:ext cx="4314000" cy="7080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4000" u="sng" kern="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mngiseducation.org</a:t>
            </a:r>
            <a:endParaRPr sz="1067" kern="0">
              <a:solidFill>
                <a:srgbClr val="000000"/>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Next GAC Term</a:t>
            </a:r>
            <a:endParaRPr lang="en-US" sz="4000"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dirty="0">
                <a:ea typeface="+mn-lt"/>
                <a:cs typeface="+mn-lt"/>
              </a:rPr>
              <a:t>All member terms end June 30, 2023</a:t>
            </a:r>
          </a:p>
          <a:p>
            <a:r>
              <a:rPr lang="en-US" dirty="0">
                <a:ea typeface="+mn-lt"/>
                <a:cs typeface="+mn-lt"/>
              </a:rPr>
              <a:t>The next two-year term will run July 1, 2023 – June 30, 2025</a:t>
            </a:r>
          </a:p>
          <a:p>
            <a:r>
              <a:rPr lang="en-US" dirty="0">
                <a:ea typeface="+mn-lt"/>
                <a:cs typeface="+mn-lt"/>
              </a:rPr>
              <a:t>Applications are submitted through the Open Appointments process administered by the Minnesota Office of the Secretary of State</a:t>
            </a:r>
          </a:p>
          <a:p>
            <a:r>
              <a:rPr lang="en-US" dirty="0">
                <a:ea typeface="+mn-lt"/>
                <a:cs typeface="+mn-lt"/>
              </a:rPr>
              <a:t>Current GAC members who wish to continue will need to re-apply</a:t>
            </a:r>
          </a:p>
        </p:txBody>
      </p:sp>
    </p:spTree>
    <p:extLst>
      <p:ext uri="{BB962C8B-B14F-4D97-AF65-F5344CB8AC3E}">
        <p14:creationId xmlns:p14="http://schemas.microsoft.com/office/powerpoint/2010/main" val="2890561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252919" y="1123837"/>
            <a:ext cx="2947600" cy="4601200"/>
          </a:xfrm>
          <a:prstGeom prst="rect">
            <a:avLst/>
          </a:prstGeom>
        </p:spPr>
        <p:txBody>
          <a:bodyPr spcFirstLastPara="1" wrap="square" lIns="91433" tIns="45700" rIns="91433" bIns="45700" anchor="ctr" anchorCtr="0">
            <a:normAutofit/>
          </a:bodyPr>
          <a:lstStyle/>
          <a:p>
            <a:r>
              <a:rPr lang="en"/>
              <a:t>How can we help?</a:t>
            </a:r>
            <a:endParaRPr/>
          </a:p>
        </p:txBody>
      </p:sp>
      <p:sp>
        <p:nvSpPr>
          <p:cNvPr id="251" name="Google Shape;251;p42"/>
          <p:cNvSpPr txBox="1">
            <a:spLocks noGrp="1"/>
          </p:cNvSpPr>
          <p:nvPr>
            <p:ph type="body" idx="1"/>
          </p:nvPr>
        </p:nvSpPr>
        <p:spPr>
          <a:xfrm>
            <a:off x="3869268" y="864108"/>
            <a:ext cx="7315200" cy="5120800"/>
          </a:xfrm>
          <a:prstGeom prst="rect">
            <a:avLst/>
          </a:prstGeom>
        </p:spPr>
        <p:txBody>
          <a:bodyPr spcFirstLastPara="1" wrap="square" lIns="91433" tIns="45700" rIns="91433" bIns="45700" anchor="ctr" anchorCtr="0">
            <a:normAutofit/>
          </a:bodyPr>
          <a:lstStyle/>
          <a:p>
            <a:pPr indent="-474121">
              <a:buSzPts val="2000"/>
            </a:pPr>
            <a:r>
              <a:rPr lang="en" sz="2800"/>
              <a:t>Volunteer to collaborate with a teacher</a:t>
            </a:r>
            <a:endParaRPr sz="2800"/>
          </a:p>
          <a:p>
            <a:pPr indent="-474121">
              <a:spcBef>
                <a:spcPts val="0"/>
              </a:spcBef>
              <a:buSzPts val="2000"/>
            </a:pPr>
            <a:r>
              <a:rPr lang="en" sz="2800"/>
              <a:t>Support GIS and spatial thinking in Minnesota’s academic standards</a:t>
            </a:r>
            <a:endParaRPr sz="2800"/>
          </a:p>
          <a:p>
            <a:pPr indent="-474121">
              <a:spcBef>
                <a:spcPts val="0"/>
              </a:spcBef>
              <a:buSzPts val="2000"/>
            </a:pPr>
            <a:r>
              <a:rPr lang="en" sz="2800"/>
              <a:t>Provide paid internships to high school students </a:t>
            </a:r>
            <a:endParaRPr sz="2800"/>
          </a:p>
          <a:p>
            <a:pPr indent="-474121">
              <a:spcBef>
                <a:spcPts val="0"/>
              </a:spcBef>
              <a:buSzPts val="2000"/>
            </a:pPr>
            <a:r>
              <a:rPr lang="en" sz="2800"/>
              <a:t>Create and distribute open maps and data that are usable for K12 teachers</a:t>
            </a:r>
            <a:endParaRPr sz="2800"/>
          </a:p>
          <a:p>
            <a:pPr indent="-474121">
              <a:spcBef>
                <a:spcPts val="0"/>
              </a:spcBef>
              <a:buSzPts val="2000"/>
            </a:pPr>
            <a:r>
              <a:rPr lang="en" sz="2800"/>
              <a:t>Collaborate on workshops for teachers</a:t>
            </a:r>
            <a:endParaRPr sz="28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subTitle" idx="1"/>
          </p:nvPr>
        </p:nvSpPr>
        <p:spPr>
          <a:xfrm>
            <a:off x="1085765" y="2137715"/>
            <a:ext cx="7315200" cy="1428400"/>
          </a:xfrm>
          <a:prstGeom prst="rect">
            <a:avLst/>
          </a:prstGeom>
          <a:noFill/>
          <a:ln>
            <a:noFill/>
          </a:ln>
        </p:spPr>
        <p:txBody>
          <a:bodyPr spcFirstLastPara="1" wrap="square" lIns="91433" tIns="45700" rIns="91433" bIns="45700" anchor="t" anchorCtr="0">
            <a:noAutofit/>
          </a:bodyPr>
          <a:lstStyle/>
          <a:p>
            <a:pPr marL="0" indent="0">
              <a:lnSpc>
                <a:spcPct val="70000"/>
              </a:lnSpc>
              <a:spcBef>
                <a:spcPts val="0"/>
              </a:spcBef>
              <a:buSzPts val="700"/>
            </a:pPr>
            <a:r>
              <a:rPr lang="en" sz="2000">
                <a:solidFill>
                  <a:srgbClr val="002060"/>
                </a:solidFill>
              </a:rPr>
              <a:t>Stacey Stark, MS, GISP</a:t>
            </a:r>
            <a:endParaRPr sz="1600"/>
          </a:p>
          <a:p>
            <a:pPr marL="0" indent="0">
              <a:lnSpc>
                <a:spcPct val="70000"/>
              </a:lnSpc>
              <a:spcBef>
                <a:spcPts val="667"/>
              </a:spcBef>
              <a:buSzPts val="700"/>
            </a:pPr>
            <a:r>
              <a:rPr lang="en" sz="2000">
                <a:solidFill>
                  <a:srgbClr val="002060"/>
                </a:solidFill>
              </a:rPr>
              <a:t>Associate Director, U-Spatial</a:t>
            </a:r>
            <a:endParaRPr sz="1600"/>
          </a:p>
          <a:p>
            <a:pPr marL="0" indent="0">
              <a:lnSpc>
                <a:spcPct val="70000"/>
              </a:lnSpc>
              <a:spcBef>
                <a:spcPts val="667"/>
              </a:spcBef>
              <a:buSzPts val="700"/>
            </a:pPr>
            <a:r>
              <a:rPr lang="en" sz="2000">
                <a:solidFill>
                  <a:srgbClr val="002060"/>
                </a:solidFill>
              </a:rPr>
              <a:t>University of Minnesota Duluth</a:t>
            </a:r>
            <a:endParaRPr sz="2000">
              <a:solidFill>
                <a:srgbClr val="002060"/>
              </a:solidFill>
            </a:endParaRPr>
          </a:p>
          <a:p>
            <a:pPr marL="0" indent="0">
              <a:lnSpc>
                <a:spcPct val="70000"/>
              </a:lnSpc>
              <a:spcBef>
                <a:spcPts val="667"/>
              </a:spcBef>
              <a:buSzPts val="700"/>
            </a:pPr>
            <a:r>
              <a:rPr lang="en" sz="2000">
                <a:solidFill>
                  <a:srgbClr val="002060"/>
                </a:solidFill>
              </a:rPr>
              <a:t>slstark@d.umn.edu</a:t>
            </a:r>
            <a:endParaRPr sz="2000">
              <a:solidFill>
                <a:srgbClr val="002060"/>
              </a:solidFill>
            </a:endParaRPr>
          </a:p>
          <a:p>
            <a:pPr marL="0" indent="0">
              <a:lnSpc>
                <a:spcPct val="70000"/>
              </a:lnSpc>
              <a:spcBef>
                <a:spcPts val="667"/>
              </a:spcBef>
              <a:buSzPts val="700"/>
            </a:pPr>
            <a:endParaRPr sz="2000">
              <a:solidFill>
                <a:srgbClr val="002060"/>
              </a:solidFill>
            </a:endParaRPr>
          </a:p>
          <a:p>
            <a:pPr marL="0" indent="0">
              <a:lnSpc>
                <a:spcPct val="70000"/>
              </a:lnSpc>
              <a:spcBef>
                <a:spcPts val="667"/>
              </a:spcBef>
              <a:buSzPts val="800"/>
            </a:pPr>
            <a:r>
              <a:rPr lang="en" sz="2000">
                <a:solidFill>
                  <a:srgbClr val="002060"/>
                </a:solidFill>
              </a:rPr>
              <a:t>Shana Crosson</a:t>
            </a:r>
            <a:endParaRPr sz="1600"/>
          </a:p>
          <a:p>
            <a:pPr marL="0" indent="0">
              <a:lnSpc>
                <a:spcPct val="70000"/>
              </a:lnSpc>
              <a:spcBef>
                <a:spcPts val="667"/>
              </a:spcBef>
              <a:buSzPts val="800"/>
            </a:pPr>
            <a:r>
              <a:rPr lang="en" sz="2000">
                <a:solidFill>
                  <a:srgbClr val="002060"/>
                </a:solidFill>
              </a:rPr>
              <a:t>Spatial Technology Consultant, U-Spatial</a:t>
            </a:r>
            <a:endParaRPr sz="1600"/>
          </a:p>
          <a:p>
            <a:pPr marL="0" indent="0">
              <a:lnSpc>
                <a:spcPct val="70000"/>
              </a:lnSpc>
              <a:spcBef>
                <a:spcPts val="667"/>
              </a:spcBef>
              <a:buSzPts val="800"/>
            </a:pPr>
            <a:r>
              <a:rPr lang="en" sz="2000">
                <a:solidFill>
                  <a:srgbClr val="002060"/>
                </a:solidFill>
              </a:rPr>
              <a:t>University of Minnesota</a:t>
            </a:r>
            <a:endParaRPr sz="2000">
              <a:solidFill>
                <a:srgbClr val="002060"/>
              </a:solidFill>
            </a:endParaRPr>
          </a:p>
          <a:p>
            <a:pPr marL="0" indent="0">
              <a:lnSpc>
                <a:spcPct val="70000"/>
              </a:lnSpc>
              <a:spcBef>
                <a:spcPts val="667"/>
              </a:spcBef>
              <a:buSzPts val="800"/>
            </a:pPr>
            <a:r>
              <a:rPr lang="en" sz="2000">
                <a:solidFill>
                  <a:srgbClr val="002060"/>
                </a:solidFill>
              </a:rPr>
              <a:t>scrosson@umn.edu</a:t>
            </a:r>
            <a:endParaRPr sz="2000">
              <a:solidFill>
                <a:srgbClr val="002060"/>
              </a:solidFill>
            </a:endParaRPr>
          </a:p>
          <a:p>
            <a:pPr marL="0" indent="0">
              <a:lnSpc>
                <a:spcPct val="70000"/>
              </a:lnSpc>
              <a:spcBef>
                <a:spcPts val="667"/>
              </a:spcBef>
              <a:buSzPts val="800"/>
            </a:pPr>
            <a:endParaRPr sz="2000">
              <a:solidFill>
                <a:srgbClr val="00206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13</a:t>
            </a:r>
          </a:p>
        </p:txBody>
      </p:sp>
      <p:sp>
        <p:nvSpPr>
          <p:cNvPr id="2" name="Text Placeholder 1"/>
          <p:cNvSpPr>
            <a:spLocks noGrp="1"/>
          </p:cNvSpPr>
          <p:nvPr>
            <p:ph idx="1"/>
          </p:nvPr>
        </p:nvSpPr>
        <p:spPr>
          <a:xfrm>
            <a:off x="838200" y="1825624"/>
            <a:ext cx="7720584" cy="4648327"/>
          </a:xfrm>
        </p:spPr>
        <p:txBody>
          <a:bodyPr vert="horz" lIns="91440" tIns="45720" rIns="91440" bIns="45720" rtlCol="0" anchor="t">
            <a:normAutofit fontScale="92500" lnSpcReduction="20000"/>
          </a:bodyPr>
          <a:lstStyle/>
          <a:p>
            <a:pPr marL="0" indent="0" algn="l">
              <a:buNone/>
            </a:pPr>
            <a:r>
              <a:rPr lang="en-US" sz="2800" b="1" dirty="0"/>
              <a:t>Legislative Updates</a:t>
            </a:r>
          </a:p>
          <a:p>
            <a:pPr marL="0" indent="0" algn="l">
              <a:buNone/>
            </a:pPr>
            <a:r>
              <a:rPr lang="en-US" sz="1900" b="0" i="0" dirty="0">
                <a:effectLst/>
              </a:rPr>
              <a:t>Alison Slaats</a:t>
            </a:r>
          </a:p>
          <a:p>
            <a:pPr algn="l">
              <a:buFont typeface="Arial" panose="020B0604020202020204" pitchFamily="34" charset="0"/>
              <a:buChar char="•"/>
            </a:pPr>
            <a:r>
              <a:rPr lang="en-US" sz="1900" b="0" i="0" dirty="0">
                <a:effectLst/>
              </a:rPr>
              <a:t>The omnibus state government and elections finance bill (House File 1830) included $130M in new spending for MNIT, including a</a:t>
            </a:r>
            <a:r>
              <a:rPr lang="en-US" sz="1900" dirty="0"/>
              <a:t>n increase of about </a:t>
            </a:r>
            <a:r>
              <a:rPr lang="en-US" sz="1900" b="1" dirty="0"/>
              <a:t>$350,000/year in additional funding </a:t>
            </a:r>
            <a:r>
              <a:rPr lang="en-US" sz="1900" dirty="0"/>
              <a:t>to expand </a:t>
            </a:r>
            <a:r>
              <a:rPr lang="en-US" sz="1900" b="0" i="0" dirty="0">
                <a:effectLst/>
              </a:rPr>
              <a:t>the capacity of Minnesota’s Geospatial Information Office (MnGeo)</a:t>
            </a:r>
          </a:p>
          <a:p>
            <a:pPr lvl="1"/>
            <a:r>
              <a:rPr lang="en-US" sz="1500" dirty="0"/>
              <a:t>Support distribution of lidar data and derivatives, and creation of derivative data</a:t>
            </a:r>
          </a:p>
          <a:p>
            <a:pPr lvl="1"/>
            <a:r>
              <a:rPr lang="en-US" sz="1500" dirty="0"/>
              <a:t>statewide standardized parcel, address and road data</a:t>
            </a:r>
          </a:p>
          <a:p>
            <a:pPr lvl="1"/>
            <a:r>
              <a:rPr lang="en-US" sz="1500" dirty="0"/>
              <a:t>sharing of aerial photography and imagery datasets; </a:t>
            </a:r>
          </a:p>
          <a:p>
            <a:pPr lvl="1"/>
            <a:r>
              <a:rPr lang="en-US" sz="1500" dirty="0"/>
              <a:t>and coordination, creation, and maintenance of accurate boundary and land survey data, and critical infrastructure data</a:t>
            </a:r>
          </a:p>
          <a:p>
            <a:pPr algn="l">
              <a:buFont typeface="Arial" panose="020B0604020202020204" pitchFamily="34" charset="0"/>
              <a:buChar char="•"/>
            </a:pPr>
            <a:r>
              <a:rPr lang="en-US" sz="1900" b="0" i="0" dirty="0">
                <a:effectLst/>
              </a:rPr>
              <a:t>Funding for PLSS preservation and remonumentation ($9.7 M for FY24/25 biennium, can be spent through FY27)</a:t>
            </a:r>
          </a:p>
          <a:p>
            <a:pPr marL="0" indent="0">
              <a:buNone/>
            </a:pPr>
            <a:endParaRPr lang="en-US" sz="2000" dirty="0">
              <a:cs typeface="Calibri"/>
            </a:endParaRPr>
          </a:p>
        </p:txBody>
      </p:sp>
    </p:spTree>
    <p:extLst>
      <p:ext uri="{BB962C8B-B14F-4D97-AF65-F5344CB8AC3E}">
        <p14:creationId xmlns:p14="http://schemas.microsoft.com/office/powerpoint/2010/main" val="7265821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14</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dirty="0">
                <a:cs typeface="Calibri"/>
              </a:rPr>
              <a:t>David Brandt</a:t>
            </a:r>
          </a:p>
        </p:txBody>
      </p:sp>
    </p:spTree>
    <p:extLst>
      <p:ext uri="{BB962C8B-B14F-4D97-AF65-F5344CB8AC3E}">
        <p14:creationId xmlns:p14="http://schemas.microsoft.com/office/powerpoint/2010/main" val="328882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2201989812"/>
              </p:ext>
            </p:extLst>
          </p:nvPr>
        </p:nvGraphicFramePr>
        <p:xfrm>
          <a:off x="962526" y="1343239"/>
          <a:ext cx="10283869" cy="5281605"/>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Parcel Data</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Ryan Stovern</a:t>
                      </a: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Alison Slaats</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 Workflow</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Road Centerline Data</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err="1">
                          <a:solidFill>
                            <a:srgbClr val="003865"/>
                          </a:solidFill>
                          <a:effectLst/>
                          <a:latin typeface="Calibri"/>
                        </a:rPr>
                        <a:t>MnGeo</a:t>
                      </a:r>
                      <a:endParaRPr lang="en-US" sz="2000" b="0" i="0" u="none" strike="noStrike" dirty="0">
                        <a:solidFill>
                          <a:srgbClr val="003865"/>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Culvert Data Standard</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3865"/>
                          </a:solidFill>
                          <a:effectLst/>
                          <a:latin typeface="Calibri" panose="020F0502020204030204" pitchFamily="34" charset="0"/>
                        </a:rPr>
                        <a:t>Andrea Bergman</a:t>
                      </a: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Publication of Open Foundational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David Brandt, Randy Knippel</a:t>
                      </a: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Lidar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Gerry Sjerven</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err="1">
                          <a:effectLst/>
                        </a:rPr>
                        <a:t>Remonumentation</a:t>
                      </a:r>
                      <a:r>
                        <a:rPr lang="en-US" sz="2000" u="none" strike="noStrike" dirty="0">
                          <a:effectLst/>
                        </a:rPr>
                        <a:t> of All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Pat Veraguth</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Alison Slaats</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err="1">
                          <a:effectLst/>
                        </a:rPr>
                        <a:t>MnGeo</a:t>
                      </a:r>
                      <a:r>
                        <a:rPr lang="en-US" sz="2000" u="none" strike="noStrike" dirty="0">
                          <a:effectLst/>
                        </a:rPr>
                        <a:t> Image Service Improvements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Alison Slaats</a:t>
                      </a:r>
                      <a:endParaRPr lang="en-US" dirty="0"/>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Alison Slaats</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Geodata Archive Implementation</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Ryan Mattke</a:t>
                      </a:r>
                      <a:endParaRPr lang="en-US" dirty="0">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many</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1289252285"/>
              </p:ext>
            </p:extLst>
          </p:nvPr>
        </p:nvGraphicFramePr>
        <p:xfrm>
          <a:off x="223084" y="1323347"/>
          <a:ext cx="11822161" cy="5353211"/>
        </p:xfrm>
        <a:graphic>
          <a:graphicData uri="http://schemas.openxmlformats.org/drawingml/2006/table">
            <a:tbl>
              <a:tblPr>
                <a:tableStyleId>{5C22544A-7EE6-4342-B048-85BDC9FD1C3A}</a:tableStyleId>
              </a:tblPr>
              <a:tblGrid>
                <a:gridCol w="5001395">
                  <a:extLst>
                    <a:ext uri="{9D8B030D-6E8A-4147-A177-3AD203B41FA5}">
                      <a16:colId xmlns:a16="http://schemas.microsoft.com/office/drawing/2014/main" val="1836324951"/>
                    </a:ext>
                  </a:extLst>
                </a:gridCol>
                <a:gridCol w="1726776">
                  <a:extLst>
                    <a:ext uri="{9D8B030D-6E8A-4147-A177-3AD203B41FA5}">
                      <a16:colId xmlns:a16="http://schemas.microsoft.com/office/drawing/2014/main" val="2608705875"/>
                    </a:ext>
                  </a:extLst>
                </a:gridCol>
                <a:gridCol w="2502926">
                  <a:extLst>
                    <a:ext uri="{9D8B030D-6E8A-4147-A177-3AD203B41FA5}">
                      <a16:colId xmlns:a16="http://schemas.microsoft.com/office/drawing/2014/main" val="887950405"/>
                    </a:ext>
                  </a:extLst>
                </a:gridCol>
                <a:gridCol w="2591064">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a:effectLst/>
                        </a:rPr>
                        <a:t>Underground Utilities Data Sharing Team</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Steve Swazee</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Barb Cederberg</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3865"/>
                          </a:solidFill>
                          <a:effectLst/>
                          <a:latin typeface="Calibri"/>
                        </a:rPr>
                        <a:t>Outreach Committee</a:t>
                      </a:r>
                      <a:endParaRPr lang="en-US" sz="2000" b="0" i="0" u="none" strike="noStrike" dirty="0">
                        <a:solidFill>
                          <a:srgbClr val="003865"/>
                        </a:solidFill>
                        <a:effectLst/>
                        <a:latin typeface="Calibri"/>
                      </a:endParaRPr>
                    </a:p>
                  </a:txBody>
                  <a:tcPr marL="7620" marR="7620" marT="7620" marB="0" anchor="ctr">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Len Kne</a:t>
                      </a: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Ben Timerson</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Hydro-DEMs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ctr">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many</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NG9-1-1 Geospatial Forum</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Data Standard</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Standards Committee?</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Street Parking Restrictions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Standards Committee?</a:t>
                      </a: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Data Practices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Strategy Team for All Types of Imagery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Imagery Team?</a:t>
                      </a: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Basemap</a:t>
                      </a:r>
                      <a:r>
                        <a:rPr lang="en-US" sz="2000" u="none" strike="noStrike" dirty="0">
                          <a:effectLst/>
                        </a:rPr>
                        <a:t> Services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Inventory of MN </a:t>
                      </a:r>
                      <a:r>
                        <a:rPr lang="en-US" sz="2000" u="none" strike="noStrike" dirty="0" err="1">
                          <a:effectLst/>
                        </a:rPr>
                        <a:t>GeoData</a:t>
                      </a:r>
                      <a:r>
                        <a:rPr lang="en-US" sz="2000" u="none" strike="noStrike" dirty="0">
                          <a:effectLst/>
                        </a:rPr>
                        <a:t> Assets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extLst>
              <p:ext uri="{D42A27DB-BD31-4B8C-83A1-F6EECF244321}">
                <p14:modId xmlns:p14="http://schemas.microsoft.com/office/powerpoint/2010/main" val="3195768141"/>
              </p:ext>
            </p:extLst>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17</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dirty="0">
                          <a:effectLst/>
                        </a:rPr>
                        <a:t>50</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33</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37</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37</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476820" cy="523220"/>
          </a:xfrm>
          <a:prstGeom prst="rect">
            <a:avLst/>
          </a:prstGeom>
          <a:noFill/>
        </p:spPr>
        <p:txBody>
          <a:bodyPr wrap="none" rtlCol="0">
            <a:spAutoFit/>
          </a:bodyPr>
          <a:lstStyle/>
          <a:p>
            <a:r>
              <a:rPr lang="en-US" sz="1400" dirty="0"/>
              <a:t>Data current as of April 20, 2023 (Stevens County is the newest addition)</a:t>
            </a:r>
          </a:p>
          <a:p>
            <a:r>
              <a:rPr lang="en-US" sz="1400" dirty="0">
                <a:hlinkClick r:id="rId2"/>
              </a:rPr>
              <a:t>https://gisdata.mn.gov/dataset/bdry-mn-county-open-data-status</a:t>
            </a:r>
            <a:endParaRPr lang="en-US" sz="1400" dirty="0"/>
          </a:p>
        </p:txBody>
      </p:sp>
      <p:pic>
        <p:nvPicPr>
          <p:cNvPr id="4" name="Picture 3" descr="Map of open data counties&#10;&#10;Description automatically generated">
            <a:extLst>
              <a:ext uri="{FF2B5EF4-FFF2-40B4-BE49-F238E27FC236}">
                <a16:creationId xmlns:a16="http://schemas.microsoft.com/office/drawing/2014/main" id="{B518226E-74B3-5EF2-BEF0-D0703AFC6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953" y="1356904"/>
            <a:ext cx="4250847" cy="5501096"/>
          </a:xfrm>
          <a:prstGeom prst="rect">
            <a:avLst/>
          </a:prstGeom>
        </p:spPr>
      </p:pic>
    </p:spTree>
    <p:extLst>
      <p:ext uri="{BB962C8B-B14F-4D97-AF65-F5344CB8AC3E}">
        <p14:creationId xmlns:p14="http://schemas.microsoft.com/office/powerpoint/2010/main" val="15099535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dirty="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a:xfrm>
            <a:off x="838201" y="1825625"/>
            <a:ext cx="6094378" cy="4351338"/>
          </a:xfrm>
        </p:spPr>
        <p:txBody>
          <a:bodyPr vert="horz" lIns="91440" tIns="45720" rIns="91440" bIns="45720" rtlCol="0" anchor="t">
            <a:normAutofit/>
          </a:bodyPr>
          <a:lstStyle/>
          <a:p>
            <a:pPr marL="457200" indent="-457200">
              <a:buAutoNum type="arabicPeriod"/>
            </a:pPr>
            <a:r>
              <a:rPr lang="en-US" dirty="0"/>
              <a:t>Most recent success: </a:t>
            </a:r>
            <a:endParaRPr lang="en-US" dirty="0">
              <a:ea typeface="+mn-lt"/>
              <a:cs typeface="+mn-lt"/>
            </a:endParaRPr>
          </a:p>
          <a:p>
            <a:pPr marL="914400" lvl="1" indent="-342900"/>
            <a:r>
              <a:rPr lang="en-US" dirty="0">
                <a:cs typeface="Calibri"/>
              </a:rPr>
              <a:t>Published most recent quarterly update April 28, 2023</a:t>
            </a:r>
          </a:p>
          <a:p>
            <a:pPr marL="914400" lvl="1" indent="-342900"/>
            <a:r>
              <a:rPr lang="en-US" dirty="0">
                <a:cs typeface="Calibri"/>
              </a:rPr>
              <a:t>Published an ArcGIS Online </a:t>
            </a:r>
            <a:r>
              <a:rPr lang="en-US" dirty="0" err="1">
                <a:cs typeface="Calibri"/>
              </a:rPr>
              <a:t>webmap</a:t>
            </a:r>
            <a:r>
              <a:rPr lang="en-US" dirty="0">
                <a:cs typeface="Calibri"/>
              </a:rPr>
              <a:t> and feature layers for both the data and metadata</a:t>
            </a:r>
          </a:p>
          <a:p>
            <a:pPr marL="914400" lvl="1" indent="-342900"/>
            <a:r>
              <a:rPr lang="en-US" dirty="0">
                <a:cs typeface="Calibri"/>
              </a:rPr>
              <a:t>New Opt-in: Lac qui Parle County</a:t>
            </a:r>
          </a:p>
          <a:p>
            <a:pPr marL="457200" indent="-457200">
              <a:buFont typeface="+mj-lt"/>
              <a:buAutoNum type="arabicPeriod"/>
            </a:pPr>
            <a:r>
              <a:rPr lang="en-US" dirty="0"/>
              <a:t>Next task:</a:t>
            </a:r>
            <a:endParaRPr lang="en-US" dirty="0">
              <a:cs typeface="Calibri"/>
            </a:endParaRPr>
          </a:p>
          <a:p>
            <a:pPr marL="914400" lvl="1" indent="-342900"/>
            <a:r>
              <a:rPr lang="en-US" dirty="0">
                <a:cs typeface="Calibri"/>
              </a:rPr>
              <a:t>Secure statewide feature layer </a:t>
            </a:r>
            <a:r>
              <a:rPr lang="en-US">
                <a:cs typeface="Calibri"/>
              </a:rPr>
              <a:t>for internal </a:t>
            </a:r>
            <a:r>
              <a:rPr lang="en-US" dirty="0">
                <a:cs typeface="Calibri"/>
              </a:rPr>
              <a:t>use?</a:t>
            </a:r>
          </a:p>
          <a:p>
            <a:pPr marL="0" indent="0">
              <a:buNone/>
            </a:pPr>
            <a:endParaRPr lang="en-US" dirty="0"/>
          </a:p>
          <a:p>
            <a:pPr marL="0" indent="0">
              <a:buNone/>
            </a:pPr>
            <a:endParaRPr lang="en-US" dirty="0">
              <a:cs typeface="Calibri"/>
            </a:endParaRPr>
          </a:p>
        </p:txBody>
      </p:sp>
      <p:sp>
        <p:nvSpPr>
          <p:cNvPr id="7" name="TextBox 6">
            <a:extLst>
              <a:ext uri="{FF2B5EF4-FFF2-40B4-BE49-F238E27FC236}">
                <a16:creationId xmlns:a16="http://schemas.microsoft.com/office/drawing/2014/main" id="{50E8C2DB-FCBE-4072-8E52-484F7EF892B0}"/>
              </a:ext>
            </a:extLst>
          </p:cNvPr>
          <p:cNvSpPr txBox="1"/>
          <p:nvPr/>
        </p:nvSpPr>
        <p:spPr>
          <a:xfrm>
            <a:off x="362355" y="6176963"/>
            <a:ext cx="6094378" cy="369332"/>
          </a:xfrm>
          <a:prstGeom prst="rect">
            <a:avLst/>
          </a:prstGeom>
          <a:noFill/>
        </p:spPr>
        <p:txBody>
          <a:bodyPr wrap="square">
            <a:spAutoFit/>
          </a:bodyPr>
          <a:lstStyle/>
          <a:p>
            <a:pPr lvl="1"/>
            <a:r>
              <a:rPr lang="en-US" dirty="0">
                <a:cs typeface="Calibri"/>
              </a:rPr>
              <a:t>https://gisdata.mn.gov/dataset/plan-parcels-open</a:t>
            </a:r>
          </a:p>
        </p:txBody>
      </p:sp>
      <p:pic>
        <p:nvPicPr>
          <p:cNvPr id="5" name="Picture 4" descr="Map of counties that have opted in to be included in open parcel dataset">
            <a:extLst>
              <a:ext uri="{FF2B5EF4-FFF2-40B4-BE49-F238E27FC236}">
                <a16:creationId xmlns:a16="http://schemas.microsoft.com/office/drawing/2014/main" id="{3073CBC2-81F2-0B6E-4357-83D6E9014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425" y="1375458"/>
            <a:ext cx="4236510" cy="5482542"/>
          </a:xfrm>
          <a:prstGeom prst="rect">
            <a:avLst/>
          </a:prstGeom>
        </p:spPr>
      </p:pic>
    </p:spTree>
    <p:extLst>
      <p:ext uri="{BB962C8B-B14F-4D97-AF65-F5344CB8AC3E}">
        <p14:creationId xmlns:p14="http://schemas.microsoft.com/office/powerpoint/2010/main" val="34921911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30"/>
            <a:ext cx="11692128" cy="809837"/>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pc="-15" dirty="0"/>
              <a:t>Critical Infrastructure Data Workflow</a:t>
            </a:r>
            <a:endParaRPr dirty="0"/>
          </a:p>
        </p:txBody>
      </p:sp>
      <p:sp>
        <p:nvSpPr>
          <p:cNvPr id="4" name="Content Placeholder 2">
            <a:extLst>
              <a:ext uri="{FF2B5EF4-FFF2-40B4-BE49-F238E27FC236}">
                <a16:creationId xmlns:a16="http://schemas.microsoft.com/office/drawing/2014/main" id="{4B9F7AF4-42EF-8671-4C97-C52C6B149309}"/>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pPr marL="457200" indent="-457200">
              <a:buAutoNum type="arabicPeriod"/>
            </a:pPr>
            <a:r>
              <a:rPr lang="en-US" dirty="0">
                <a:ea typeface="+mn-lt"/>
                <a:cs typeface="+mn-lt"/>
              </a:rPr>
              <a:t>Most recent success:</a:t>
            </a:r>
          </a:p>
          <a:p>
            <a:pPr lvl="1"/>
            <a:r>
              <a:rPr lang="en-US" dirty="0"/>
              <a:t>Great discussions about agency roles and strategy for geospatial support in MN state emergency response. Identifying gaps and opportunities!</a:t>
            </a:r>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Tasks: </a:t>
            </a:r>
          </a:p>
          <a:p>
            <a:pPr lvl="1"/>
            <a:r>
              <a:rPr lang="en-US" dirty="0">
                <a:ea typeface="+mn-lt"/>
                <a:cs typeface="+mn-lt"/>
              </a:rPr>
              <a:t>Compile a “story” about MN Critical Infrastructure data collection - for use on Hub Site</a:t>
            </a:r>
          </a:p>
          <a:p>
            <a:pPr lvl="1"/>
            <a:r>
              <a:rPr lang="en-US" dirty="0">
                <a:ea typeface="+mn-lt"/>
                <a:cs typeface="+mn-lt"/>
              </a:rPr>
              <a:t>Reach out to remaining counties for essential (fire, law enforcement, </a:t>
            </a:r>
            <a:r>
              <a:rPr lang="en-US" dirty="0" err="1">
                <a:ea typeface="+mn-lt"/>
                <a:cs typeface="+mn-lt"/>
              </a:rPr>
              <a:t>ems</a:t>
            </a:r>
            <a:r>
              <a:rPr lang="en-US" dirty="0">
                <a:ea typeface="+mn-lt"/>
                <a:cs typeface="+mn-lt"/>
              </a:rPr>
              <a:t>) critical infrastructure verification</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1.xml><?xml version="1.0" encoding="utf-8"?>
<a:theme xmlns:a="http://schemas.openxmlformats.org/drawingml/2006/main" name="4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2.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ffaad78-b1e1-469e-b10e-4b7567490b0e">
      <Terms xmlns="http://schemas.microsoft.com/office/infopath/2007/PartnerControls"/>
    </lcf76f155ced4ddcb4097134ff3c332f>
    <TaxCatchAll xmlns="98f01fe9-c3f2-4582-9148-d87bd0c242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11" ma:contentTypeDescription="Create a new document." ma:contentTypeScope="" ma:versionID="0422586b8bab883475fe6cb14742354f">
  <xsd:schema xmlns:xsd="http://www.w3.org/2001/XMLSchema" xmlns:xs="http://www.w3.org/2001/XMLSchema" xmlns:p="http://schemas.microsoft.com/office/2006/metadata/properties" xmlns:ns2="affaad78-b1e1-469e-b10e-4b7567490b0e" xmlns:ns3="98f01fe9-c3f2-4582-9148-d87bd0c242e7" targetNamespace="http://schemas.microsoft.com/office/2006/metadata/properties" ma:root="true" ma:fieldsID="e59c2004218964294cdaa082ed262f25" ns2:_="" ns3:_="">
    <xsd:import namespace="affaad78-b1e1-469e-b10e-4b7567490b0e"/>
    <xsd:import namespace="98f01fe9-c3f2-4582-9148-d87bd0c242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3d9d9c8-5738-4ca5-8f78-191f5ac25cd7}" ma:internalName="TaxCatchAll" ma:showField="CatchAllData" ma:web="98f01fe9-c3f2-4582-9148-d87bd0c242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0A1614-972F-4A67-A9F6-32A9C3B08B00}">
  <ds:schemaRefs>
    <ds:schemaRef ds:uri="affaad78-b1e1-469e-b10e-4b7567490b0e"/>
    <ds:schemaRef ds:uri="http://purl.org/dc/terms/"/>
    <ds:schemaRef ds:uri="98f01fe9-c3f2-4582-9148-d87bd0c242e7"/>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3.xml><?xml version="1.0" encoding="utf-8"?>
<ds:datastoreItem xmlns:ds="http://schemas.openxmlformats.org/officeDocument/2006/customXml" ds:itemID="{6580DFF1-526E-41B7-BEBA-B0B51B18E8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98f01fe9-c3f2-4582-9148-d87bd0c242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7217</Words>
  <Application>Microsoft Office PowerPoint</Application>
  <PresentationFormat>Widescreen</PresentationFormat>
  <Paragraphs>1039</Paragraphs>
  <Slides>115</Slides>
  <Notes>72</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115</vt:i4>
      </vt:variant>
    </vt:vector>
  </HeadingPairs>
  <TitlesOfParts>
    <vt:vector size="149" baseType="lpstr">
      <vt:lpstr>Arial</vt:lpstr>
      <vt:lpstr>Arial Narrow</vt:lpstr>
      <vt:lpstr>Arial,Sans-Serif</vt:lpstr>
      <vt:lpstr>Avenir Next Demi Bold</vt:lpstr>
      <vt:lpstr>AvenirNext LT Pro Bold</vt:lpstr>
      <vt:lpstr>AvenirNext LT Pro Regular</vt:lpstr>
      <vt:lpstr>Calibri</vt:lpstr>
      <vt:lpstr>Calibri Light</vt:lpstr>
      <vt:lpstr>Corbel</vt:lpstr>
      <vt:lpstr>Courier New</vt:lpstr>
      <vt:lpstr>Lucida Sans</vt:lpstr>
      <vt:lpstr>Myriad Pro</vt:lpstr>
      <vt:lpstr>Myriad Pro (Body)</vt:lpstr>
      <vt:lpstr>NeueHaasGroteskText Std</vt:lpstr>
      <vt:lpstr>Noto Sans Symbols</vt:lpstr>
      <vt:lpstr>Times New Roman</vt:lpstr>
      <vt:lpstr>TimesNewRomanPS-BoldMT</vt:lpstr>
      <vt:lpstr>TimesNewRomanPSMT</vt:lpstr>
      <vt:lpstr>Wingdings</vt:lpstr>
      <vt:lpstr>Wingdings 2</vt:lpstr>
      <vt:lpstr>MN.IT</vt:lpstr>
      <vt:lpstr>Section Break</vt:lpstr>
      <vt:lpstr>Bulleted Lists - Body</vt:lpstr>
      <vt:lpstr>1_MN.IT</vt:lpstr>
      <vt:lpstr>Office Theme</vt:lpstr>
      <vt:lpstr>Custom Design</vt:lpstr>
      <vt:lpstr>Basic Layout</vt:lpstr>
      <vt:lpstr>2_MN.IT</vt:lpstr>
      <vt:lpstr>1_Office Theme</vt:lpstr>
      <vt:lpstr>3_MN.IT</vt:lpstr>
      <vt:lpstr>4_MN.IT</vt:lpstr>
      <vt:lpstr>Minnesota</vt:lpstr>
      <vt:lpstr>3_Office Theme</vt:lpstr>
      <vt:lpstr>Frame</vt:lpstr>
      <vt:lpstr>Minnesota Geospatial Advisory Council</vt:lpstr>
      <vt:lpstr>Welcome</vt:lpstr>
      <vt:lpstr>Introductions</vt:lpstr>
      <vt:lpstr>Agenda</vt:lpstr>
      <vt:lpstr>Agenda Item 2</vt:lpstr>
      <vt:lpstr>Agenda Item 3</vt:lpstr>
      <vt:lpstr>Agenda Item 4</vt:lpstr>
      <vt:lpstr>Agenda Item 5</vt:lpstr>
      <vt:lpstr> Next GAC Term</vt:lpstr>
      <vt:lpstr>Agenda Item 6</vt:lpstr>
      <vt:lpstr>PowerPoint Presentation</vt:lpstr>
      <vt:lpstr>Governor’s Signature</vt:lpstr>
      <vt:lpstr>MSPS hired a Lobbyist  Phil Raines</vt:lpstr>
      <vt:lpstr>House File 1231 and Senate File 1659</vt:lpstr>
      <vt:lpstr>House File 1231 and Senate File 1659</vt:lpstr>
      <vt:lpstr>State Government Committees </vt:lpstr>
      <vt:lpstr>House State Government Committee Meeting. </vt:lpstr>
      <vt:lpstr>Survey Crew after the hearing.</vt:lpstr>
      <vt:lpstr>Senate State Government Committee</vt:lpstr>
      <vt:lpstr>House File 1830 and Senate File 1426 State Government Omnibus Bill</vt:lpstr>
      <vt:lpstr>House File 1830 and Senate File 1426 State Government Omnibus Bill</vt:lpstr>
      <vt:lpstr>House File 1830 and Senate File 1426 State Government Omnibus Bill</vt:lpstr>
      <vt:lpstr>House File 1830 and Senate File 1426 State Government Omnibus Final Bill</vt:lpstr>
      <vt:lpstr>The Next Steps</vt:lpstr>
      <vt:lpstr>PowerPoint Presentation</vt:lpstr>
      <vt:lpstr>Agenda Item 7</vt:lpstr>
      <vt:lpstr>Agenda Item 8</vt:lpstr>
      <vt:lpstr>3D Geomatics DEM Hydro-modification Subgroup Standards, Methodology &amp; Breachline Pilot Project</vt:lpstr>
      <vt:lpstr>Geospatial Advisory Council (GAC)  3D Geomatics Committee </vt:lpstr>
      <vt:lpstr>3D Geomatics Organizational Chart</vt:lpstr>
      <vt:lpstr>Digital Elevation Model (DEM) HYDRO-MODIFICATION </vt:lpstr>
      <vt:lpstr>Next</vt:lpstr>
      <vt:lpstr>3D-Geomatics  Hydro Workgroup  DEM Hydro-modification Subgroup</vt:lpstr>
      <vt:lpstr>3D-Geomatics  Hydro Workgroup  DEM Hydro-modification Subgroup</vt:lpstr>
      <vt:lpstr>Breachline Data and Work Area Identification</vt:lpstr>
      <vt:lpstr>Breachline Data</vt:lpstr>
      <vt:lpstr>High Resolution DEM – Breachline Pilot Project</vt:lpstr>
      <vt:lpstr>High Resolution DEM – Breachline Pilot Project</vt:lpstr>
      <vt:lpstr>High Resolution DEM – Breachline Pilot Project</vt:lpstr>
      <vt:lpstr>High Resolution DEM – Breachline Pilot Project</vt:lpstr>
      <vt:lpstr>Question and Technique</vt:lpstr>
      <vt:lpstr>Technique</vt:lpstr>
      <vt:lpstr>Results</vt:lpstr>
      <vt:lpstr>Acceptable Breachline</vt:lpstr>
      <vt:lpstr>Not Acceptable Breachline</vt:lpstr>
      <vt:lpstr>Findings</vt:lpstr>
      <vt:lpstr>Acceptability Depends on Business Need</vt:lpstr>
      <vt:lpstr>New Project – New Business need</vt:lpstr>
      <vt:lpstr>Takeaway Messages</vt:lpstr>
      <vt:lpstr>Thank You!</vt:lpstr>
      <vt:lpstr>Break</vt:lpstr>
      <vt:lpstr>Agenda Item 10</vt:lpstr>
      <vt:lpstr>Commissioner Victoria Reinhardt</vt:lpstr>
      <vt:lpstr>A Changing Climate in Ramsey County Story Page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Item 11</vt:lpstr>
      <vt:lpstr>Temporal Lidar Data:  Generational Lidar Data</vt:lpstr>
      <vt:lpstr>Our Plan – Your Plan – One Plan - Minnesota Lidar Plan</vt:lpstr>
      <vt:lpstr>USGS 3DEP - Partnership Funded Compliant Data</vt:lpstr>
      <vt:lpstr>3D Geomatics: Funding, Agreements, and Acquisition </vt:lpstr>
      <vt:lpstr>Minnesota Lidar  Temporal Lidar Data</vt:lpstr>
      <vt:lpstr>Minnesota Lidar  Temporal Lidar Data</vt:lpstr>
      <vt:lpstr>Minnesota Lidar  Temporal Lidar Data</vt:lpstr>
      <vt:lpstr>HD Lidar – Derived Products</vt:lpstr>
      <vt:lpstr>Minnesota Lidar  Temporal Lidar Data</vt:lpstr>
      <vt:lpstr>Agenda Item 12</vt:lpstr>
      <vt:lpstr>GIS in Minnesota K-12 Education  </vt:lpstr>
      <vt:lpstr>Guiding Principles of GIS in K12</vt:lpstr>
      <vt:lpstr>Where is GIS in Minnesota?  </vt:lpstr>
      <vt:lpstr>What is the Esri School Bundle?</vt:lpstr>
      <vt:lpstr>How is GIS Used in K12?</vt:lpstr>
      <vt:lpstr>Teachers</vt:lpstr>
      <vt:lpstr>In the classroom</vt:lpstr>
      <vt:lpstr>Minnesota GeoInquiries</vt:lpstr>
      <vt:lpstr>Minnesota on the Map Competition</vt:lpstr>
      <vt:lpstr>Supporting Teachers</vt:lpstr>
      <vt:lpstr>Partners</vt:lpstr>
      <vt:lpstr>K-12 Educator Day</vt:lpstr>
      <vt:lpstr>GeoFest &amp; Other Workshops</vt:lpstr>
      <vt:lpstr>UMN Support through U-Spatial</vt:lpstr>
      <vt:lpstr>Mn GIS/LIS Consortium Support</vt:lpstr>
      <vt:lpstr>Other content resources</vt:lpstr>
      <vt:lpstr>Website for Minnesota</vt:lpstr>
      <vt:lpstr>How can we help?</vt:lpstr>
      <vt:lpstr>PowerPoint Presentation</vt:lpstr>
      <vt:lpstr>Agenda item 13</vt:lpstr>
      <vt:lpstr>Agenda Item 14</vt:lpstr>
      <vt:lpstr>Updates on GAC Priority Projects and Initiatives</vt:lpstr>
      <vt:lpstr>GAC Priorities</vt:lpstr>
      <vt:lpstr>GAC Priorities</vt:lpstr>
      <vt:lpstr>Status of Free and Open Data Public Geospatial Data</vt:lpstr>
      <vt:lpstr>Statewide Publicly Available Parcel Data</vt:lpstr>
      <vt:lpstr>Critical Infrastructure Data Workflow</vt:lpstr>
      <vt:lpstr>Updated and Aligned Boundary Data</vt:lpstr>
      <vt:lpstr> Road Centerline Data &amp; Address Points Data</vt:lpstr>
      <vt:lpstr>       Culvert Data Standard</vt:lpstr>
      <vt:lpstr>Publication of Open Foundational Datasets</vt:lpstr>
      <vt:lpstr>Lidar Data Acquisition</vt:lpstr>
      <vt:lpstr>U.S. National Grid Materials</vt:lpstr>
      <vt:lpstr> Remonumentation of All Section Corners</vt:lpstr>
      <vt:lpstr>MnGeo Image Service Improvements</vt:lpstr>
      <vt:lpstr> </vt:lpstr>
      <vt:lpstr>Underground Utilities Data Sharing Team</vt:lpstr>
      <vt:lpstr> Success Stories for Geospatial Technology</vt:lpstr>
      <vt:lpstr>Accurate hydro-DEMs (hDEM)</vt:lpstr>
      <vt:lpstr> Summary Crime Data</vt:lpstr>
      <vt:lpstr>Agenda Item 15</vt:lpstr>
      <vt:lpstr>Next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1112</cp:revision>
  <dcterms:created xsi:type="dcterms:W3CDTF">2020-12-01T19:50:41Z</dcterms:created>
  <dcterms:modified xsi:type="dcterms:W3CDTF">2023-05-25T20:56:51Z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y fmtid="{D5CDD505-2E9C-101B-9397-08002B2CF9AE}" pid="3" name="MediaServiceImageTags">
    <vt:lpwstr/>
  </property>
</Properties>
</file>