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1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177" r:id="rId10"/>
    <p:sldMasterId id="2147484254" r:id="rId11"/>
    <p:sldMasterId id="2147484281" r:id="rId12"/>
    <p:sldMasterId id="2147484293" r:id="rId13"/>
    <p:sldMasterId id="2147484434" r:id="rId14"/>
    <p:sldMasterId id="2147484489" r:id="rId15"/>
    <p:sldMasterId id="2147484495" r:id="rId16"/>
  </p:sldMasterIdLst>
  <p:notesMasterIdLst>
    <p:notesMasterId r:id="rId111"/>
  </p:notesMasterIdLst>
  <p:handoutMasterIdLst>
    <p:handoutMasterId r:id="rId112"/>
  </p:handoutMasterIdLst>
  <p:sldIdLst>
    <p:sldId id="664" r:id="rId17"/>
    <p:sldId id="406" r:id="rId18"/>
    <p:sldId id="1045" r:id="rId19"/>
    <p:sldId id="1003" r:id="rId20"/>
    <p:sldId id="610" r:id="rId21"/>
    <p:sldId id="806" r:id="rId22"/>
    <p:sldId id="596" r:id="rId23"/>
    <p:sldId id="1010" r:id="rId24"/>
    <p:sldId id="1938" r:id="rId25"/>
    <p:sldId id="1939" r:id="rId26"/>
    <p:sldId id="1006" r:id="rId27"/>
    <p:sldId id="269" r:id="rId28"/>
    <p:sldId id="1934" r:id="rId29"/>
    <p:sldId id="880" r:id="rId30"/>
    <p:sldId id="1736" r:id="rId31"/>
    <p:sldId id="1981" r:id="rId32"/>
    <p:sldId id="265" r:id="rId33"/>
    <p:sldId id="266" r:id="rId34"/>
    <p:sldId id="1737" r:id="rId35"/>
    <p:sldId id="1713" r:id="rId36"/>
    <p:sldId id="1827" r:id="rId37"/>
    <p:sldId id="1901" r:id="rId38"/>
    <p:sldId id="1974" r:id="rId39"/>
    <p:sldId id="1936" r:id="rId40"/>
    <p:sldId id="1925" r:id="rId41"/>
    <p:sldId id="1913" r:id="rId42"/>
    <p:sldId id="1911" r:id="rId43"/>
    <p:sldId id="1912" r:id="rId44"/>
    <p:sldId id="1978" r:id="rId45"/>
    <p:sldId id="1935" r:id="rId46"/>
    <p:sldId id="268" r:id="rId47"/>
    <p:sldId id="1941" r:id="rId48"/>
    <p:sldId id="286" r:id="rId49"/>
    <p:sldId id="270" r:id="rId50"/>
    <p:sldId id="271" r:id="rId51"/>
    <p:sldId id="272" r:id="rId52"/>
    <p:sldId id="273" r:id="rId53"/>
    <p:sldId id="275" r:id="rId54"/>
    <p:sldId id="274" r:id="rId55"/>
    <p:sldId id="276" r:id="rId56"/>
    <p:sldId id="277" r:id="rId57"/>
    <p:sldId id="279" r:id="rId58"/>
    <p:sldId id="280" r:id="rId59"/>
    <p:sldId id="281" r:id="rId60"/>
    <p:sldId id="282" r:id="rId61"/>
    <p:sldId id="288" r:id="rId62"/>
    <p:sldId id="310" r:id="rId63"/>
    <p:sldId id="1942" r:id="rId64"/>
    <p:sldId id="1943" r:id="rId65"/>
    <p:sldId id="283" r:id="rId66"/>
    <p:sldId id="313" r:id="rId67"/>
    <p:sldId id="287" r:id="rId68"/>
    <p:sldId id="285" r:id="rId69"/>
    <p:sldId id="314" r:id="rId70"/>
    <p:sldId id="1940" r:id="rId71"/>
    <p:sldId id="1040" r:id="rId72"/>
    <p:sldId id="291" r:id="rId73"/>
    <p:sldId id="319" r:id="rId74"/>
    <p:sldId id="290" r:id="rId75"/>
    <p:sldId id="292" r:id="rId76"/>
    <p:sldId id="293" r:id="rId77"/>
    <p:sldId id="321" r:id="rId78"/>
    <p:sldId id="325" r:id="rId79"/>
    <p:sldId id="324" r:id="rId80"/>
    <p:sldId id="1932" r:id="rId81"/>
    <p:sldId id="1949" r:id="rId82"/>
    <p:sldId id="1920" r:id="rId83"/>
    <p:sldId id="1008" r:id="rId84"/>
    <p:sldId id="1944" r:id="rId85"/>
    <p:sldId id="595" r:id="rId86"/>
    <p:sldId id="1945" r:id="rId87"/>
    <p:sldId id="1947" r:id="rId88"/>
    <p:sldId id="1948" r:id="rId89"/>
    <p:sldId id="1937" r:id="rId90"/>
    <p:sldId id="1011" r:id="rId91"/>
    <p:sldId id="944" r:id="rId92"/>
    <p:sldId id="966" r:id="rId93"/>
    <p:sldId id="1025" r:id="rId94"/>
    <p:sldId id="1017" r:id="rId95"/>
    <p:sldId id="1015" r:id="rId96"/>
    <p:sldId id="1062" r:id="rId97"/>
    <p:sldId id="1012" r:id="rId98"/>
    <p:sldId id="779" r:id="rId99"/>
    <p:sldId id="1058" r:id="rId100"/>
    <p:sldId id="1028" r:id="rId101"/>
    <p:sldId id="1030" r:id="rId102"/>
    <p:sldId id="1057" r:id="rId103"/>
    <p:sldId id="1027" r:id="rId104"/>
    <p:sldId id="1026" r:id="rId105"/>
    <p:sldId id="1016" r:id="rId106"/>
    <p:sldId id="1063" r:id="rId107"/>
    <p:sldId id="1048" r:id="rId108"/>
    <p:sldId id="1049" r:id="rId109"/>
    <p:sldId id="193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1D23C-2486-43C1-98E1-B4F6D1821E09}" v="42" dt="2022-09-28T21:58:13.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90" d="100"/>
          <a:sy n="90" d="100"/>
        </p:scale>
        <p:origin x="90" y="708"/>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microsoft.com/office/2015/10/relationships/revisionInfo" Target="revisionInfo.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handoutMaster" Target="handoutMasters/handoutMaster1.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9/28/2022</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a:p>
            <a:endParaRPr lang="en-US"/>
          </a:p>
          <a:p>
            <a:pPr marL="0" indent="0">
              <a:spcBef>
                <a:spcPts val="0"/>
              </a:spcBef>
              <a:buNone/>
            </a:pPr>
            <a:r>
              <a:rPr lang="en-US" b="1"/>
              <a:t>What is the GAC?</a:t>
            </a:r>
          </a:p>
          <a:p>
            <a:pPr>
              <a:spcBef>
                <a:spcPts val="0"/>
              </a:spcBef>
              <a:spcAft>
                <a:spcPts val="0"/>
              </a:spcAft>
            </a:pPr>
            <a:r>
              <a:rPr lang="en-US" sz="1200"/>
              <a:t>The Minnesota </a:t>
            </a:r>
            <a:r>
              <a:rPr lang="en-US" sz="1200" b="1" i="1"/>
              <a:t>Geospatial Advisory Council </a:t>
            </a:r>
            <a:r>
              <a:rPr lang="en-US" sz="1200"/>
              <a:t>is the coordinating body for the Minnesota geospatial community. </a:t>
            </a:r>
          </a:p>
          <a:p>
            <a:pPr>
              <a:spcBef>
                <a:spcPts val="0"/>
              </a:spcBef>
              <a:spcAft>
                <a:spcPts val="0"/>
              </a:spcAft>
            </a:pPr>
            <a:r>
              <a:rPr lang="en-US" sz="1200" b="1"/>
              <a:t>Cross-section of organizations </a:t>
            </a:r>
            <a:r>
              <a:rPr lang="en-US" sz="1200"/>
              <a:t>that include counties, cities, universities, business, nonprofit organizations, federal and state agencies, tribal government, and other stakeholder groups.</a:t>
            </a:r>
          </a:p>
          <a:p>
            <a:pPr marL="0" indent="0">
              <a:spcBef>
                <a:spcPts val="0"/>
              </a:spcBef>
              <a:spcAft>
                <a:spcPts val="0"/>
              </a:spcAft>
              <a:buNone/>
            </a:pPr>
            <a:endParaRPr lang="en-US" b="1"/>
          </a:p>
          <a:p>
            <a:pPr marL="0" indent="0">
              <a:buNone/>
            </a:pPr>
            <a:r>
              <a:rPr lang="en-US" b="1"/>
              <a:t>What is the 3D Geomatics Committee?</a:t>
            </a:r>
          </a:p>
          <a:p>
            <a:pPr>
              <a:spcBef>
                <a:spcPts val="0"/>
              </a:spcBef>
              <a:spcAft>
                <a:spcPts val="0"/>
              </a:spcAft>
            </a:pPr>
            <a:r>
              <a:rPr lang="en-US" sz="1200"/>
              <a:t>The </a:t>
            </a:r>
            <a:r>
              <a:rPr lang="en-US" sz="1200" b="1" i="1"/>
              <a:t>3D Geomatics Committee </a:t>
            </a:r>
            <a:r>
              <a:rPr lang="en-US" sz="1200"/>
              <a:t>(3DGeo) is a committee under GAC that works to identify and promote the need for planning, funding, acquisition, and management of three-dimensional geomatic data and derived products. </a:t>
            </a:r>
          </a:p>
          <a:p>
            <a:endParaRPr lang="en-US"/>
          </a:p>
          <a:p>
            <a:endParaRPr lang="en-US"/>
          </a:p>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0744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60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76435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95116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44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*Special note: the Red River Watershed Management Board, with supporting Counties and Watershed Districts, collected lidar in fall 2021. These data are not currently fully approved by USGS and do not yet meet 3DEP standards at this time. As a result, the lidar data is not yet considered part of the statewide MN Lidar Plan.</a:t>
            </a:r>
            <a:endParaRPr lang="en-US" sz="1400">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Calibri" panose="020F0502020204030204" pitchFamily="34" charset="0"/>
                <a:ea typeface="Times New Roman" panose="02020603050405020304" pitchFamily="18" charset="0"/>
                <a:cs typeface="Times New Roman" panose="02020603050405020304" pitchFamily="18" charset="0"/>
              </a:rPr>
              <a:t>The 3D Geomatics Data Acquisition Team will be submitting a USGS 3DEP BAA for the entire 3DGeo MN River West Lidar Acquisition Block (LAB) as outlined in the Minnesota Lidar Plan to ensure there are no gaps between the RRWMB and 3DGeo lidar acquisition initiatives.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18245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637544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0730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959E0-DA43-4680-990A-E69862CFF984}"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55607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959E0-DA43-4680-990A-E69862CFF984}"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9560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959E0-DA43-4680-990A-E69862CFF984}"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36613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sz="1200" b="0" i="0" kern="1200">
              <a:solidFill>
                <a:schemeClr val="tx1"/>
              </a:solidFill>
              <a:effectLst/>
            </a:endParaRPr>
          </a:p>
          <a:p>
            <a:r>
              <a:rPr lang="en-US">
                <a:latin typeface="NeueHaasGroteskText Std"/>
              </a:rPr>
              <a:t>Project goals:</a:t>
            </a:r>
          </a:p>
          <a:p>
            <a:pPr>
              <a:buFont typeface="Arial"/>
              <a:buChar char="•"/>
            </a:pPr>
            <a:r>
              <a:rPr lang="en-US">
                <a:latin typeface="NeueHaasGroteskText Std"/>
              </a:rPr>
              <a:t>Develop a drone-based grade crossing inspection system</a:t>
            </a:r>
          </a:p>
          <a:p>
            <a:pPr>
              <a:buFont typeface="Arial"/>
              <a:buChar char="•"/>
            </a:pPr>
            <a:r>
              <a:rPr lang="en-US">
                <a:latin typeface="NeueHaasGroteskText Std"/>
              </a:rPr>
              <a:t>Humped crossing analysis</a:t>
            </a:r>
          </a:p>
          <a:p>
            <a:pPr>
              <a:buFont typeface="Arial"/>
              <a:buChar char="•"/>
            </a:pPr>
            <a:r>
              <a:rPr lang="en-US">
                <a:latin typeface="NeueHaasGroteskText Std"/>
              </a:rPr>
              <a:t>Visual sight lines</a:t>
            </a:r>
          </a:p>
          <a:p>
            <a:pPr>
              <a:buFont typeface="Arial"/>
              <a:buChar char="•"/>
            </a:pPr>
            <a:r>
              <a:rPr lang="en-US">
                <a:latin typeface="NeueHaasGroteskText Std"/>
              </a:rPr>
              <a:t>Railway infrastructure assessment</a:t>
            </a:r>
          </a:p>
          <a:p>
            <a:pPr>
              <a:buFont typeface="Arial"/>
              <a:buChar char="•"/>
            </a:pPr>
            <a:endParaRPr lang="en-US"/>
          </a:p>
          <a:p>
            <a:pPr marL="742950" lvl="1" indent="-285750">
              <a:buFont typeface="Arial"/>
              <a:buChar char="•"/>
            </a:pPr>
            <a:endParaRPr lang="en-US"/>
          </a:p>
          <a:p>
            <a:pPr marL="742950" lvl="1" indent="-285750">
              <a:buFont typeface="Arial"/>
              <a:buChar char="•"/>
            </a:pPr>
            <a:endParaRPr lang="en-US"/>
          </a:p>
          <a:p>
            <a:pPr marL="285750" indent="-285750">
              <a:buFont typeface="Arial"/>
              <a:buChar char="•"/>
            </a:pP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0541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1302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550272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82258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15455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092143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2746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209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9/28/2022</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9/28/2022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endParaRPr lang="en-US" dirty="0"/>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endParaRPr lang="en-US" dirty="0"/>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9/28/2022</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120249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9/28/2022</a:t>
            </a:fld>
            <a:endParaRPr lang="en-US" dirty="0"/>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2714890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9/28/2022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678124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9/28/2022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24307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9/28/2022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2033186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9/28/2022</a:t>
            </a:fld>
            <a:endParaRPr lang="en-US" dirty="0"/>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2181233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9/28/2022</a:t>
            </a:fld>
            <a:endParaRPr lang="en-US" dirty="0"/>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8251818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9/28/2022</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59092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9/28/2022</a:t>
            </a:fld>
            <a:endParaRPr lang="en-US" dirty="0"/>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44359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9/28/2022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1625960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9/28/2022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454001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9/28/2022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2958797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9/28/2022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385003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9/28/2022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56024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9/28/2022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916550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9/28/2022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6752764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9/28/2022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65330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9/28/2022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192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endParaRPr lang="en-US" dirty="0"/>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9/28/2022</a:t>
            </a:fld>
            <a:endParaRPr lang="en-US" dirty="0"/>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836172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9/28/2022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019746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9/28/2022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879513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9/28/2022</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093764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9/28/2022</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5255643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9/28/2022</a:t>
            </a:fld>
            <a:endParaRPr lang="en-US" dirty="0"/>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261963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endParaRPr lang="en-US" dirty="0"/>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endParaRPr lang="en-US" dirty="0"/>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endParaRPr lang="en-US" dirty="0"/>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9/28/2022</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1119283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322A-0366-4BF6-AB85-F25E6D48F6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D76884-88F0-4F9D-A9F7-5D72252E9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15303-6362-47BE-BC85-979105B77D49}"/>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A50069F2-A16A-4D4B-9187-1B9AB0F98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78C63-E214-49EC-B23F-857492662753}"/>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31943318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4FA03-5FA6-4075-80B6-FB5705ACC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6E0D9-D6F4-4CD8-AD7D-26FE387F7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03FDF-4932-4502-BD9A-44B310F43D6D}"/>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BC85BCFE-D463-441F-988E-7B64BD5B8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C581-F953-4974-90FC-71D83DDEDBB1}"/>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3953438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B7CD-09C2-4130-822F-7349BFCB0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77BDA3-A855-4F79-B46B-BB9101603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1E147D-2876-4B26-9D83-44EBEC1DF30E}"/>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CAFB414F-2EF5-47AD-92C0-42CA3B436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0D928-B114-4FC1-92D9-89DB2291DD90}"/>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2961041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FFB9-FB6C-4974-AE5A-0E0CF4D7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51A10-00C1-4D91-9962-519924B814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93298E-23C1-4ADF-9DA8-E02022BC27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B26D3-14FB-4C7E-AB6F-D2F06D96B2F6}"/>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6" name="Footer Placeholder 5">
            <a:extLst>
              <a:ext uri="{FF2B5EF4-FFF2-40B4-BE49-F238E27FC236}">
                <a16:creationId xmlns:a16="http://schemas.microsoft.com/office/drawing/2014/main" id="{3A355B20-BA61-4050-8FC0-F559145D0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4D7B6A-829C-4A37-BD96-59EC0778585F}"/>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2046188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7CD0A-EB91-4D3F-ADB2-9B1910AF91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EEFB61-39F9-4191-BD45-F89491237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874547-9A4A-4BF3-9EB0-BCF445A4D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66677A-7FAF-4DB6-B9D8-075146DF0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3E9D0-3EE9-4D6D-AA63-8B47178262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2F7E93-82D1-4C03-993F-1062C84E2F1C}"/>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8" name="Footer Placeholder 7">
            <a:extLst>
              <a:ext uri="{FF2B5EF4-FFF2-40B4-BE49-F238E27FC236}">
                <a16:creationId xmlns:a16="http://schemas.microsoft.com/office/drawing/2014/main" id="{39E1C2F0-6FF3-4104-A441-35A425C00A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6256ED-1002-42EA-A3B5-DEE61F7639EB}"/>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7588891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F4A5-D6AB-477A-9EDE-1A0EA2CCA9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F3E0D7-517E-431A-ADD7-65E75F2387DF}"/>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4" name="Footer Placeholder 3">
            <a:extLst>
              <a:ext uri="{FF2B5EF4-FFF2-40B4-BE49-F238E27FC236}">
                <a16:creationId xmlns:a16="http://schemas.microsoft.com/office/drawing/2014/main" id="{86D095E2-C436-488F-AA30-8F37086B8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33FB1F-EF26-40D4-A059-BD5278FBD4E2}"/>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34910303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AE5D8-C07C-4DB8-B1D3-0899641A1F02}"/>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3" name="Footer Placeholder 2">
            <a:extLst>
              <a:ext uri="{FF2B5EF4-FFF2-40B4-BE49-F238E27FC236}">
                <a16:creationId xmlns:a16="http://schemas.microsoft.com/office/drawing/2014/main" id="{FD489DCD-8C5D-4C5E-AC4A-CF3720C2AC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300F93-74C3-4961-89F1-7D7AF89ED78D}"/>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26813183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10D3-1C54-48BA-8744-39F4454DD7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FBA076-21E9-4361-BFBE-1262FEFC9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FEC5B7-8E56-42CA-8B30-B94CB631D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BF505-F90F-4973-BED6-B9F923241C0D}"/>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6" name="Footer Placeholder 5">
            <a:extLst>
              <a:ext uri="{FF2B5EF4-FFF2-40B4-BE49-F238E27FC236}">
                <a16:creationId xmlns:a16="http://schemas.microsoft.com/office/drawing/2014/main" id="{2BD876BD-A9F6-40CC-B898-1576D0C71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247A0-D8ED-41A8-A2D4-9CACFFCCE9E0}"/>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36452542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367-1211-47FB-A98E-D958AF09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76061-E8A3-4352-8644-D4AEAE5DA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52DF0-9F37-4813-A0AE-EB8157468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FC15-E433-471E-A228-A820DDBFB555}"/>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6" name="Footer Placeholder 5">
            <a:extLst>
              <a:ext uri="{FF2B5EF4-FFF2-40B4-BE49-F238E27FC236}">
                <a16:creationId xmlns:a16="http://schemas.microsoft.com/office/drawing/2014/main" id="{1695D5C2-2EC3-41D0-B7AD-82B0C06F4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BBFF57-93F3-4786-86F6-FB9565112E64}"/>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9680461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8B7-B0D4-4356-9722-7267D2F0B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741156-A31A-4D3D-B82F-60241609B8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D2B71-5A2A-4ABE-B0AB-B01292C7E5EA}"/>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4F2804E5-D55B-440D-8755-BE5C11E03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4FEF2-0FC4-44CC-8545-E6E9A0A6993A}"/>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7742737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979EC-B9D5-4C05-96D7-F9473E39FE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75D20B-D978-4CA4-B7CE-A08E3001C9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2A053-35F7-49D1-AE00-75278ECFB61A}"/>
              </a:ext>
            </a:extLst>
          </p:cNvPr>
          <p:cNvSpPr>
            <a:spLocks noGrp="1"/>
          </p:cNvSpPr>
          <p:nvPr>
            <p:ph type="dt" sz="half" idx="10"/>
          </p:nvPr>
        </p:nvSpPr>
        <p:spPr/>
        <p:txBody>
          <a:body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AEB839E5-4848-4D56-AB24-82C66AE5B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EE4D1-68F2-4175-9453-D55DF68F6C4D}"/>
              </a:ext>
            </a:extLst>
          </p:cNvPr>
          <p:cNvSpPr>
            <a:spLocks noGrp="1"/>
          </p:cNvSpPr>
          <p:nvPr>
            <p:ph type="sldNum" sz="quarter" idx="12"/>
          </p:nvPr>
        </p:nvSpPr>
        <p:spPr/>
        <p:txBody>
          <a:bodyPr/>
          <a:lstStyle/>
          <a:p>
            <a:fld id="{1A58610B-67D3-44C8-BF1C-40ED225387A3}" type="slidenum">
              <a:rPr lang="en-US" smtClean="0"/>
              <a:t>‹#›</a:t>
            </a:fld>
            <a:endParaRPr lang="en-US"/>
          </a:p>
        </p:txBody>
      </p:sp>
    </p:spTree>
    <p:extLst>
      <p:ext uri="{BB962C8B-B14F-4D97-AF65-F5344CB8AC3E}">
        <p14:creationId xmlns:p14="http://schemas.microsoft.com/office/powerpoint/2010/main" val="1356696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064360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83206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1025043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90703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317643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315442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16223052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6700568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70972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158344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9/28/2022</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124010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9/28/2022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2324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123596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506084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844060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946316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031683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869155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564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61491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640029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9/28/2022</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87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083223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056399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553422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89634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968998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26115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84186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280587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771153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278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6636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106855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98069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384389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247441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95026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9/28/2022</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863303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238045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845283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4944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9/28/2022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089989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9191189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095209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11365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3140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9522659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04681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129284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9/28/2022</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025085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9/28/2022</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196" y="260319"/>
            <a:ext cx="3657607" cy="3657607"/>
          </a:xfrm>
          <a:prstGeom prst="rect">
            <a:avLst/>
          </a:prstGeom>
        </p:spPr>
      </p:pic>
    </p:spTree>
    <p:extLst>
      <p:ext uri="{BB962C8B-B14F-4D97-AF65-F5344CB8AC3E}">
        <p14:creationId xmlns:p14="http://schemas.microsoft.com/office/powerpoint/2010/main" val="150627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9/28/2022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234094" y="5200543"/>
            <a:ext cx="1985393" cy="1302914"/>
          </a:xfrm>
          <a:prstGeom prst="rect">
            <a:avLst/>
          </a:prstGeom>
        </p:spPr>
      </p:pic>
    </p:spTree>
    <p:extLst>
      <p:ext uri="{BB962C8B-B14F-4D97-AF65-F5344CB8AC3E}">
        <p14:creationId xmlns:p14="http://schemas.microsoft.com/office/powerpoint/2010/main" val="9496253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9/28/2022</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45622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9/28/2022</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1821743067"/>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9/28/2022</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50329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9/28/2022</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910023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286836"/>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367957"/>
      </p:ext>
    </p:extLst>
  </p:cSld>
  <p:clrMapOvr>
    <a:masterClrMapping/>
  </p:clrMapOvr>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9/28/2022</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025384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863647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1097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9/28/2022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9/28/2022</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951313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9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13400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541389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9/28/2022</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872491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9/28/2022</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066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9/28/2022</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67960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9/28/2022</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75396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9/28/2022</a:t>
            </a:fld>
            <a:endParaRPr lang="en-US"/>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21780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9/28/2022</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032712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9/28/2022</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50811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9/28/2022</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9/28/2022</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209516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9/28/2022</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456363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084113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369590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9/28/2022</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85504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9/28/2022</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109344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419631902"/>
      </p:ext>
    </p:extLst>
  </p:cSld>
  <p:clrMapOvr>
    <a:masterClrMapping/>
  </p:clrMapOvr>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9/28/2022</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508154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9/28/2022</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946626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6418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9/28/2022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9/28/2022</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540279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9/28/2022</a:t>
            </a:fld>
            <a:endParaRPr lang="en-US"/>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330895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437899647"/>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315753827"/>
      </p:ext>
    </p:extLst>
  </p:cSld>
  <p:clrMapOvr>
    <a:masterClrMapping/>
  </p:clrMapOvr>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797704371"/>
      </p:ext>
    </p:extLst>
  </p:cSld>
  <p:clrMapOvr>
    <a:masterClrMapping/>
  </p:clrMapOvr>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9/28/2022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285254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9/28/2022</a:t>
            </a:fld>
            <a:endParaRPr lang="en-US"/>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2625235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9/28/2022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27160130"/>
      </p:ext>
    </p:extLst>
  </p:cSld>
  <p:clrMapOvr>
    <a:masterClrMapping/>
  </p:clrMapOvr>
  <p:hf sldNum="0"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Tree>
    <p:extLst>
      <p:ext uri="{BB962C8B-B14F-4D97-AF65-F5344CB8AC3E}">
        <p14:creationId xmlns:p14="http://schemas.microsoft.com/office/powerpoint/2010/main" val="2199748587"/>
      </p:ext>
    </p:extLst>
  </p:cSld>
  <p:clrMapOvr>
    <a:masterClrMapping/>
  </p:clrMapOvr>
  <p:hf sldNum="0"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9/28/2022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14599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9/28/2022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9/28/2022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10211382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3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9/28/2022</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18568306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pPr/>
              <a:t>‹#›</a:t>
            </a:fld>
            <a:endParaRPr lang="en-US"/>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212761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5FCFA44A-D627-46D4-991B-9510B5E5467A}"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1800891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4D887E7C-A9F5-4E4A-96A4-14AB08F3E6E7}"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7772481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4321349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303117C-FA79-4EC7-898E-5A7B10A66A4B}"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493920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FC26F3AD-DFC5-491A-8781-317E0187EDE4}"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7170590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5A58E950-06C4-4DC8-B03C-4107DDC0AE76}"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6665593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B5F2793E-E4BD-4E62-80CF-85729068BF19}"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77209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9/28/2022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4A3C099-5EC2-43F6-A7D0-182790C2B3E6}" type="datetime1">
              <a:rPr lang="en-US" smtClean="0"/>
              <a:t>9/28/2022</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976140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49B8E2EA-4B89-4281-BBEF-7CD031D4ED69}" type="datetime1">
              <a:rPr lang="en-US" smtClean="0"/>
              <a:t>9/28/2022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36697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58590A64-B99D-4826-A0A2-1883B5FE8AB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590148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5808DC4-8CD0-49C4-99EC-0090EA36A8FE}"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892758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6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BC6EC739-627D-4747-9F4D-A01AA6DA2848}"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381137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332783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7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6DB5C8A-DC58-43D5-A615-B91809572D0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71421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8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E29E9444-0DBD-40D0-BF8B-2A4BC4BD514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69635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5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051352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973A510E-C043-49E3-89B2-A73C98AD7E5E}"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77985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9/28/2022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0288E1EC-B45D-40E0-830C-1ED4D259CC24}"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351165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97ACE57-0508-4646-8C2F-50157A155FB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710360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FEA02726-0B35-480F-93D8-7A49827EC818}" type="datetime1">
              <a:rPr lang="en-US" smtClean="0"/>
              <a:t>9/28/2022</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28752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6F1F1E0-319E-4785-8370-0D74CAB2E340}"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04775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42CB7C80-0A1E-45A4-89BE-3A468D08E6E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840500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69FF93A2-39D9-4426-AB1C-AF8C41BA3F37}"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8887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0B3153AF-295A-4FB9-8528-58ED0850F22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727100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9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C3B7C0DF-9E0A-412B-A0EA-1E2DFD91A686}"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892971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0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FB8AFACB-25FA-4B5B-9996-259BFDA569A9}"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18262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1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13DD7CE2-7AD7-427C-A7F8-EEEFB558B12D}"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72659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9/28/2022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fld id="{46828ED1-88F3-4280-A7D0-465ABE883FA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009515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fld id="{FECCB6FE-00A5-4902-9E5D-0DA0EED2532C}"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368777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9E744416-D2DA-4AC5-BA60-2A1FDA5628F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905613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9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04247D4-1BBB-49E5-BE46-61BD52DE4378}"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666169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0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AE1001DA-B129-4E6F-BB69-86685FF0E57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52909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821775AA-3E62-4945-8A4A-31D2A0705AC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883987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07B67BD-A18B-4856-B8CD-D60F039BF647}" type="datetime1">
              <a:rPr lang="en-US" smtClean="0"/>
              <a:t>9/28/2022</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105198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A342E1D-C9B8-4345-8A74-997723AFD972}"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419917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0DE321BF-8250-4629-BD29-13AFE6776ABD}"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932932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5ACAFEA2-D33A-4BEB-A1D4-8A1590CBE1DE}"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44969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9/28/2022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3B785D7F-94EE-4139-9C63-A16F762E4CE0}"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1981081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4_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03BFA1A-2823-494A-A930-2F783A269CF3}"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238847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5C2B3B2-DBBB-43B3-AFB4-201A29176B41}"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7130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52251A5-5EA6-4241-BDED-0A7B6E348337}"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21684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BB880C99-09FB-4EE5-96F9-B1FBC48C16C7}"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738568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6AB9F33-43AC-4945-8B44-879CE431C805}"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2900098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5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fld id="{76EC1505-B7D9-42CF-AF7A-DE0BC516D7D9}" type="datetime1">
              <a:rPr lang="en-US" smtClean="0"/>
              <a:t>9/28/2022</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9403227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a:t>Sean – Black Background</a:t>
            </a:r>
          </a:p>
        </p:txBody>
      </p:sp>
      <p:sp>
        <p:nvSpPr>
          <p:cNvPr id="4" name="Date Placeholder 3"/>
          <p:cNvSpPr>
            <a:spLocks noGrp="1"/>
          </p:cNvSpPr>
          <p:nvPr>
            <p:ph type="dt" sz="half" idx="10"/>
          </p:nvPr>
        </p:nvSpPr>
        <p:spPr bwMode="black"/>
        <p:txBody>
          <a:bodyPr/>
          <a:lstStyle/>
          <a:p>
            <a:r>
              <a:rPr lang="en-US">
                <a:solidFill>
                  <a:srgbClr val="000000"/>
                </a:solidFill>
              </a:rPr>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467739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9/28/2022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86398817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9/28/2022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393149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3275093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9/28/2022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102146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9/28/2022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884264485"/>
      </p:ext>
    </p:extLst>
  </p:cSld>
  <p:clrMapOvr>
    <a:masterClrMapping/>
  </p:clrMapOvr>
  <p:hf sldNum="0"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9/28/2022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065228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9/28/2022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4077910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9/28/2022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036849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9/28/2022</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822311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9/28/2022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7554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9/28/2022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00459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9/28/2022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3860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9/28/2022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6409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9/28/2022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0320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9/28/2022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26286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9/28/2022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606770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9/28/2022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58785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9/28/2022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962071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9/28/2022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6173285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9/28/2022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835734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9/28/2022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1601877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9/28/2022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02991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9/28/2022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553456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9/28/2022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578979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9/28/2022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384232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9/28/2022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76067627"/>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648198609"/>
      </p:ext>
    </p:extLst>
  </p:cSld>
  <p:clrMapOvr>
    <a:masterClrMapping/>
  </p:clrMapOvr>
  <p:hf sldNum="0"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537420541"/>
      </p:ext>
    </p:extLst>
  </p:cSld>
  <p:clrMapOvr>
    <a:masterClrMapping/>
  </p:clrMapOvr>
  <p:hf sldNum="0"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632062564"/>
      </p:ext>
    </p:extLst>
  </p:cSld>
  <p:clrMapOvr>
    <a:masterClrMapping/>
  </p:clrMapOvr>
  <p:hf sldNum="0"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378961370"/>
      </p:ext>
    </p:extLst>
  </p:cSld>
  <p:clrMapOvr>
    <a:masterClrMapping/>
  </p:clrMapOvr>
  <p:hf sldNum="0"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9/28/2022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80647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77281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080836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9/28/2022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7396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805733298"/>
      </p:ext>
    </p:extLst>
  </p:cSld>
  <p:clrMapOvr>
    <a:masterClrMapping/>
  </p:clrMapOvr>
  <p:hf sldNum="0"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196970462"/>
      </p:ext>
    </p:extLst>
  </p:cSld>
  <p:clrMapOvr>
    <a:masterClrMapping/>
  </p:clrMapOvr>
  <p:hf sldNum="0"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9/28/2022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26850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871618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428093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9/28/2022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869053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9/28/2022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6854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9/28/2022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0751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9/28/2022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65342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222428"/>
      </p:ext>
    </p:extLst>
  </p:cSld>
  <p:clrMapOvr>
    <a:masterClrMapping/>
  </p:clrMapOvr>
  <p:hf sldNum="0"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86878"/>
      </p:ext>
    </p:extLst>
  </p:cSld>
  <p:clrMapOvr>
    <a:masterClrMapping/>
  </p:clrMapOvr>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611971635"/>
      </p:ext>
    </p:extLst>
  </p:cSld>
  <p:clrMapOvr>
    <a:masterClrMapping/>
  </p:clrMapOvr>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667979059"/>
      </p:ext>
    </p:extLst>
  </p:cSld>
  <p:clrMapOvr>
    <a:masterClrMapping/>
  </p:clrMapOvr>
  <p:hf sldNum="0"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525762549"/>
      </p:ext>
    </p:extLst>
  </p:cSld>
  <p:clrMapOvr>
    <a:masterClrMapping/>
  </p:clrMapOvr>
  <p:hf sldNum="0"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9/28/2022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428069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9/28/2022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1881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9/28/2022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7073124"/>
      </p:ext>
    </p:extLst>
  </p:cSld>
  <p:clrMapOvr>
    <a:masterClrMapping/>
  </p:clrMapOvr>
  <p:hf sldNum="0"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9/28/2022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053340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9/28/2022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9/28/2022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3253416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22568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334958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28509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9549612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833947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43091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831360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0480136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3852502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7309548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7567944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6041989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197524933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4258126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0792200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86324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9/28/2022</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9432476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9/28/2022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49699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50638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444203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861932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103430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69518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9/28/2022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285163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74086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9/28/2022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586777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228577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9/28/2022</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36074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91181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9/28/2022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644410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9/28/2022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973585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230099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83008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9/28/2022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6240451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371142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6636059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24257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390700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67613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9/28/2022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741419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37211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87220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9/28/2022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073275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9/28/2022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589081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9/28/2022</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30052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868111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236984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60214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848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9/28/2022</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7128080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140780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414923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012353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41332564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9/28/2022</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71633563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9/28/2022</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778974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14374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9/28/2022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9/28/2022</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9/28/2022</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9/28/2022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9/28/2022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9/28/2022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83.xml"/><Relationship Id="rId117" Type="http://schemas.openxmlformats.org/officeDocument/2006/relationships/slideLayout" Target="../slideLayouts/slideLayout274.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84" Type="http://schemas.openxmlformats.org/officeDocument/2006/relationships/slideLayout" Target="../slideLayouts/slideLayout241.xml"/><Relationship Id="rId89" Type="http://schemas.openxmlformats.org/officeDocument/2006/relationships/slideLayout" Target="../slideLayouts/slideLayout246.xml"/><Relationship Id="rId112" Type="http://schemas.openxmlformats.org/officeDocument/2006/relationships/slideLayout" Target="../slideLayouts/slideLayout269.xml"/><Relationship Id="rId133" Type="http://schemas.openxmlformats.org/officeDocument/2006/relationships/slideLayout" Target="../slideLayouts/slideLayout290.xml"/><Relationship Id="rId138" Type="http://schemas.openxmlformats.org/officeDocument/2006/relationships/slideLayout" Target="../slideLayouts/slideLayout295.xml"/><Relationship Id="rId16" Type="http://schemas.openxmlformats.org/officeDocument/2006/relationships/slideLayout" Target="../slideLayouts/slideLayout173.xml"/><Relationship Id="rId107" Type="http://schemas.openxmlformats.org/officeDocument/2006/relationships/slideLayout" Target="../slideLayouts/slideLayout264.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102" Type="http://schemas.openxmlformats.org/officeDocument/2006/relationships/slideLayout" Target="../slideLayouts/slideLayout259.xml"/><Relationship Id="rId123" Type="http://schemas.openxmlformats.org/officeDocument/2006/relationships/slideLayout" Target="../slideLayouts/slideLayout280.xml"/><Relationship Id="rId128" Type="http://schemas.openxmlformats.org/officeDocument/2006/relationships/slideLayout" Target="../slideLayouts/slideLayout285.xml"/><Relationship Id="rId5" Type="http://schemas.openxmlformats.org/officeDocument/2006/relationships/slideLayout" Target="../slideLayouts/slideLayout162.xml"/><Relationship Id="rId90" Type="http://schemas.openxmlformats.org/officeDocument/2006/relationships/slideLayout" Target="../slideLayouts/slideLayout247.xml"/><Relationship Id="rId95" Type="http://schemas.openxmlformats.org/officeDocument/2006/relationships/slideLayout" Target="../slideLayouts/slideLayout252.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113" Type="http://schemas.openxmlformats.org/officeDocument/2006/relationships/slideLayout" Target="../slideLayouts/slideLayout270.xml"/><Relationship Id="rId118" Type="http://schemas.openxmlformats.org/officeDocument/2006/relationships/slideLayout" Target="../slideLayouts/slideLayout275.xml"/><Relationship Id="rId134" Type="http://schemas.openxmlformats.org/officeDocument/2006/relationships/slideLayout" Target="../slideLayouts/slideLayout291.xml"/><Relationship Id="rId139" Type="http://schemas.openxmlformats.org/officeDocument/2006/relationships/slideLayout" Target="../slideLayouts/slideLayout296.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93" Type="http://schemas.openxmlformats.org/officeDocument/2006/relationships/slideLayout" Target="../slideLayouts/slideLayout250.xml"/><Relationship Id="rId98" Type="http://schemas.openxmlformats.org/officeDocument/2006/relationships/slideLayout" Target="../slideLayouts/slideLayout255.xml"/><Relationship Id="rId121" Type="http://schemas.openxmlformats.org/officeDocument/2006/relationships/slideLayout" Target="../slideLayouts/slideLayout278.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59" Type="http://schemas.openxmlformats.org/officeDocument/2006/relationships/slideLayout" Target="../slideLayouts/slideLayout216.xml"/><Relationship Id="rId67" Type="http://schemas.openxmlformats.org/officeDocument/2006/relationships/slideLayout" Target="../slideLayouts/slideLayout224.xml"/><Relationship Id="rId103" Type="http://schemas.openxmlformats.org/officeDocument/2006/relationships/slideLayout" Target="../slideLayouts/slideLayout260.xml"/><Relationship Id="rId108" Type="http://schemas.openxmlformats.org/officeDocument/2006/relationships/slideLayout" Target="../slideLayouts/slideLayout265.xml"/><Relationship Id="rId116" Type="http://schemas.openxmlformats.org/officeDocument/2006/relationships/slideLayout" Target="../slideLayouts/slideLayout273.xml"/><Relationship Id="rId124" Type="http://schemas.openxmlformats.org/officeDocument/2006/relationships/slideLayout" Target="../slideLayouts/slideLayout281.xml"/><Relationship Id="rId129" Type="http://schemas.openxmlformats.org/officeDocument/2006/relationships/slideLayout" Target="../slideLayouts/slideLayout286.xml"/><Relationship Id="rId137" Type="http://schemas.openxmlformats.org/officeDocument/2006/relationships/slideLayout" Target="../slideLayouts/slideLayout29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54" Type="http://schemas.openxmlformats.org/officeDocument/2006/relationships/slideLayout" Target="../slideLayouts/slideLayout211.xml"/><Relationship Id="rId62" Type="http://schemas.openxmlformats.org/officeDocument/2006/relationships/slideLayout" Target="../slideLayouts/slideLayout219.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83" Type="http://schemas.openxmlformats.org/officeDocument/2006/relationships/slideLayout" Target="../slideLayouts/slideLayout240.xml"/><Relationship Id="rId88" Type="http://schemas.openxmlformats.org/officeDocument/2006/relationships/slideLayout" Target="../slideLayouts/slideLayout245.xml"/><Relationship Id="rId91" Type="http://schemas.openxmlformats.org/officeDocument/2006/relationships/slideLayout" Target="../slideLayouts/slideLayout248.xml"/><Relationship Id="rId96" Type="http://schemas.openxmlformats.org/officeDocument/2006/relationships/slideLayout" Target="../slideLayouts/slideLayout253.xml"/><Relationship Id="rId111" Type="http://schemas.openxmlformats.org/officeDocument/2006/relationships/slideLayout" Target="../slideLayouts/slideLayout268.xml"/><Relationship Id="rId132" Type="http://schemas.openxmlformats.org/officeDocument/2006/relationships/slideLayout" Target="../slideLayouts/slideLayout289.xml"/><Relationship Id="rId140" Type="http://schemas.openxmlformats.org/officeDocument/2006/relationships/slideLayout" Target="../slideLayouts/slideLayout29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6" Type="http://schemas.openxmlformats.org/officeDocument/2006/relationships/slideLayout" Target="../slideLayouts/slideLayout263.xml"/><Relationship Id="rId114" Type="http://schemas.openxmlformats.org/officeDocument/2006/relationships/slideLayout" Target="../slideLayouts/slideLayout271.xml"/><Relationship Id="rId119" Type="http://schemas.openxmlformats.org/officeDocument/2006/relationships/slideLayout" Target="../slideLayouts/slideLayout276.xml"/><Relationship Id="rId127" Type="http://schemas.openxmlformats.org/officeDocument/2006/relationships/slideLayout" Target="../slideLayouts/slideLayout28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slideLayout" Target="../slideLayouts/slideLayout238.xml"/><Relationship Id="rId86" Type="http://schemas.openxmlformats.org/officeDocument/2006/relationships/slideLayout" Target="../slideLayouts/slideLayout243.xml"/><Relationship Id="rId94" Type="http://schemas.openxmlformats.org/officeDocument/2006/relationships/slideLayout" Target="../slideLayouts/slideLayout251.xml"/><Relationship Id="rId99" Type="http://schemas.openxmlformats.org/officeDocument/2006/relationships/slideLayout" Target="../slideLayouts/slideLayout256.xml"/><Relationship Id="rId101" Type="http://schemas.openxmlformats.org/officeDocument/2006/relationships/slideLayout" Target="../slideLayouts/slideLayout258.xml"/><Relationship Id="rId122" Type="http://schemas.openxmlformats.org/officeDocument/2006/relationships/slideLayout" Target="../slideLayouts/slideLayout279.xml"/><Relationship Id="rId130" Type="http://schemas.openxmlformats.org/officeDocument/2006/relationships/slideLayout" Target="../slideLayouts/slideLayout287.xml"/><Relationship Id="rId135" Type="http://schemas.openxmlformats.org/officeDocument/2006/relationships/slideLayout" Target="../slideLayouts/slideLayout292.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109" Type="http://schemas.openxmlformats.org/officeDocument/2006/relationships/slideLayout" Target="../slideLayouts/slideLayout26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97" Type="http://schemas.openxmlformats.org/officeDocument/2006/relationships/slideLayout" Target="../slideLayouts/slideLayout254.xml"/><Relationship Id="rId104" Type="http://schemas.openxmlformats.org/officeDocument/2006/relationships/slideLayout" Target="../slideLayouts/slideLayout261.xml"/><Relationship Id="rId120" Type="http://schemas.openxmlformats.org/officeDocument/2006/relationships/slideLayout" Target="../slideLayouts/slideLayout277.xml"/><Relationship Id="rId125" Type="http://schemas.openxmlformats.org/officeDocument/2006/relationships/slideLayout" Target="../slideLayouts/slideLayout282.xml"/><Relationship Id="rId141" Type="http://schemas.openxmlformats.org/officeDocument/2006/relationships/theme" Target="../theme/theme10.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92" Type="http://schemas.openxmlformats.org/officeDocument/2006/relationships/slideLayout" Target="../slideLayouts/slideLayout249.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87" Type="http://schemas.openxmlformats.org/officeDocument/2006/relationships/slideLayout" Target="../slideLayouts/slideLayout244.xml"/><Relationship Id="rId110" Type="http://schemas.openxmlformats.org/officeDocument/2006/relationships/slideLayout" Target="../slideLayouts/slideLayout267.xml"/><Relationship Id="rId115" Type="http://schemas.openxmlformats.org/officeDocument/2006/relationships/slideLayout" Target="../slideLayouts/slideLayout272.xml"/><Relationship Id="rId131" Type="http://schemas.openxmlformats.org/officeDocument/2006/relationships/slideLayout" Target="../slideLayouts/slideLayout288.xml"/><Relationship Id="rId136" Type="http://schemas.openxmlformats.org/officeDocument/2006/relationships/slideLayout" Target="../slideLayouts/slideLayout293.xml"/><Relationship Id="rId61" Type="http://schemas.openxmlformats.org/officeDocument/2006/relationships/slideLayout" Target="../slideLayouts/slideLayout218.xml"/><Relationship Id="rId82" Type="http://schemas.openxmlformats.org/officeDocument/2006/relationships/slideLayout" Target="../slideLayouts/slideLayout239.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56" Type="http://schemas.openxmlformats.org/officeDocument/2006/relationships/slideLayout" Target="../slideLayouts/slideLayout213.xml"/><Relationship Id="rId77" Type="http://schemas.openxmlformats.org/officeDocument/2006/relationships/slideLayout" Target="../slideLayouts/slideLayout234.xml"/><Relationship Id="rId100" Type="http://schemas.openxmlformats.org/officeDocument/2006/relationships/slideLayout" Target="../slideLayouts/slideLayout257.xml"/><Relationship Id="rId105" Type="http://schemas.openxmlformats.org/officeDocument/2006/relationships/slideLayout" Target="../slideLayouts/slideLayout262.xml"/><Relationship Id="rId126" Type="http://schemas.openxmlformats.org/officeDocument/2006/relationships/slideLayout" Target="../slideLayouts/slideLayout28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9" Type="http://schemas.openxmlformats.org/officeDocument/2006/relationships/slideLayout" Target="../slideLayouts/slideLayout336.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42" Type="http://schemas.openxmlformats.org/officeDocument/2006/relationships/slideLayout" Target="../slideLayouts/slideLayout339.xml"/><Relationship Id="rId47" Type="http://schemas.openxmlformats.org/officeDocument/2006/relationships/slideLayout" Target="../slideLayouts/slideLayout344.xml"/><Relationship Id="rId50" Type="http://schemas.openxmlformats.org/officeDocument/2006/relationships/slideLayout" Target="../slideLayouts/slideLayout347.xml"/><Relationship Id="rId55" Type="http://schemas.openxmlformats.org/officeDocument/2006/relationships/theme" Target="../theme/theme11.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38" Type="http://schemas.openxmlformats.org/officeDocument/2006/relationships/slideLayout" Target="../slideLayouts/slideLayout335.xml"/><Relationship Id="rId46" Type="http://schemas.openxmlformats.org/officeDocument/2006/relationships/slideLayout" Target="../slideLayouts/slideLayout343.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slideLayout" Target="../slideLayouts/slideLayout326.xml"/><Relationship Id="rId41" Type="http://schemas.openxmlformats.org/officeDocument/2006/relationships/slideLayout" Target="../slideLayouts/slideLayout338.xml"/><Relationship Id="rId54" Type="http://schemas.openxmlformats.org/officeDocument/2006/relationships/slideLayout" Target="../slideLayouts/slideLayout351.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slideLayout" Target="../slideLayouts/slideLayout334.xml"/><Relationship Id="rId40" Type="http://schemas.openxmlformats.org/officeDocument/2006/relationships/slideLayout" Target="../slideLayouts/slideLayout337.xml"/><Relationship Id="rId45" Type="http://schemas.openxmlformats.org/officeDocument/2006/relationships/slideLayout" Target="../slideLayouts/slideLayout342.xml"/><Relationship Id="rId53" Type="http://schemas.openxmlformats.org/officeDocument/2006/relationships/slideLayout" Target="../slideLayouts/slideLayout350.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49" Type="http://schemas.openxmlformats.org/officeDocument/2006/relationships/slideLayout" Target="../slideLayouts/slideLayout346.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4" Type="http://schemas.openxmlformats.org/officeDocument/2006/relationships/slideLayout" Target="../slideLayouts/slideLayout341.xml"/><Relationship Id="rId52" Type="http://schemas.openxmlformats.org/officeDocument/2006/relationships/slideLayout" Target="../slideLayouts/slideLayout349.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43" Type="http://schemas.openxmlformats.org/officeDocument/2006/relationships/slideLayout" Target="../slideLayouts/slideLayout340.xml"/><Relationship Id="rId48" Type="http://schemas.openxmlformats.org/officeDocument/2006/relationships/slideLayout" Target="../slideLayouts/slideLayout345.xml"/><Relationship Id="rId8" Type="http://schemas.openxmlformats.org/officeDocument/2006/relationships/slideLayout" Target="../slideLayouts/slideLayout305.xml"/><Relationship Id="rId51" Type="http://schemas.openxmlformats.org/officeDocument/2006/relationships/slideLayout" Target="../slideLayouts/slideLayout348.xml"/><Relationship Id="rId3" Type="http://schemas.openxmlformats.org/officeDocument/2006/relationships/slideLayout" Target="../slideLayouts/slideLayout30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54.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theme" Target="../theme/theme12.xml"/><Relationship Id="rId5" Type="http://schemas.openxmlformats.org/officeDocument/2006/relationships/slideLayout" Target="../slideLayouts/slideLayout356.xml"/><Relationship Id="rId4" Type="http://schemas.openxmlformats.org/officeDocument/2006/relationships/slideLayout" Target="../slideLayouts/slideLayout35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9" Type="http://schemas.openxmlformats.org/officeDocument/2006/relationships/slideLayout" Target="../slideLayouts/slideLayout395.xml"/><Relationship Id="rId3" Type="http://schemas.openxmlformats.org/officeDocument/2006/relationships/slideLayout" Target="../slideLayouts/slideLayout359.xml"/><Relationship Id="rId21" Type="http://schemas.openxmlformats.org/officeDocument/2006/relationships/slideLayout" Target="../slideLayouts/slideLayout377.xml"/><Relationship Id="rId34" Type="http://schemas.openxmlformats.org/officeDocument/2006/relationships/slideLayout" Target="../slideLayouts/slideLayout390.xml"/><Relationship Id="rId42" Type="http://schemas.openxmlformats.org/officeDocument/2006/relationships/slideLayout" Target="../slideLayouts/slideLayout398.xml"/><Relationship Id="rId47" Type="http://schemas.openxmlformats.org/officeDocument/2006/relationships/slideLayout" Target="../slideLayouts/slideLayout403.xml"/><Relationship Id="rId50" Type="http://schemas.openxmlformats.org/officeDocument/2006/relationships/slideLayout" Target="../slideLayouts/slideLayout406.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33" Type="http://schemas.openxmlformats.org/officeDocument/2006/relationships/slideLayout" Target="../slideLayouts/slideLayout389.xml"/><Relationship Id="rId38" Type="http://schemas.openxmlformats.org/officeDocument/2006/relationships/slideLayout" Target="../slideLayouts/slideLayout394.xml"/><Relationship Id="rId46" Type="http://schemas.openxmlformats.org/officeDocument/2006/relationships/slideLayout" Target="../slideLayouts/slideLayout402.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slideLayout" Target="../slideLayouts/slideLayout385.xml"/><Relationship Id="rId41" Type="http://schemas.openxmlformats.org/officeDocument/2006/relationships/slideLayout" Target="../slideLayouts/slideLayout397.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32" Type="http://schemas.openxmlformats.org/officeDocument/2006/relationships/slideLayout" Target="../slideLayouts/slideLayout388.xml"/><Relationship Id="rId37" Type="http://schemas.openxmlformats.org/officeDocument/2006/relationships/slideLayout" Target="../slideLayouts/slideLayout393.xml"/><Relationship Id="rId40" Type="http://schemas.openxmlformats.org/officeDocument/2006/relationships/slideLayout" Target="../slideLayouts/slideLayout396.xml"/><Relationship Id="rId45" Type="http://schemas.openxmlformats.org/officeDocument/2006/relationships/slideLayout" Target="../slideLayouts/slideLayout401.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36" Type="http://schemas.openxmlformats.org/officeDocument/2006/relationships/slideLayout" Target="../slideLayouts/slideLayout392.xml"/><Relationship Id="rId49" Type="http://schemas.openxmlformats.org/officeDocument/2006/relationships/slideLayout" Target="../slideLayouts/slideLayout405.xm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31" Type="http://schemas.openxmlformats.org/officeDocument/2006/relationships/slideLayout" Target="../slideLayouts/slideLayout387.xml"/><Relationship Id="rId44" Type="http://schemas.openxmlformats.org/officeDocument/2006/relationships/slideLayout" Target="../slideLayouts/slideLayout400.xml"/><Relationship Id="rId52" Type="http://schemas.openxmlformats.org/officeDocument/2006/relationships/theme" Target="../theme/theme13.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 Id="rId30" Type="http://schemas.openxmlformats.org/officeDocument/2006/relationships/slideLayout" Target="../slideLayouts/slideLayout386.xml"/><Relationship Id="rId35" Type="http://schemas.openxmlformats.org/officeDocument/2006/relationships/slideLayout" Target="../slideLayouts/slideLayout391.xml"/><Relationship Id="rId43" Type="http://schemas.openxmlformats.org/officeDocument/2006/relationships/slideLayout" Target="../slideLayouts/slideLayout399.xml"/><Relationship Id="rId48" Type="http://schemas.openxmlformats.org/officeDocument/2006/relationships/slideLayout" Target="../slideLayouts/slideLayout404.xml"/><Relationship Id="rId8" Type="http://schemas.openxmlformats.org/officeDocument/2006/relationships/slideLayout" Target="../slideLayouts/slideLayout364.xml"/><Relationship Id="rId51" Type="http://schemas.openxmlformats.org/officeDocument/2006/relationships/slideLayout" Target="../slideLayouts/slideLayout40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5.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9/28/2022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9/28/2022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MN.IT Services @ DNR | Lidar Hydrography Development Team</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7760503"/>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 id="2147484312" r:id="rId19"/>
    <p:sldLayoutId id="2147484313" r:id="rId20"/>
    <p:sldLayoutId id="2147484314" r:id="rId21"/>
    <p:sldLayoutId id="2147484315" r:id="rId22"/>
    <p:sldLayoutId id="2147484316" r:id="rId23"/>
    <p:sldLayoutId id="2147484317" r:id="rId24"/>
    <p:sldLayoutId id="2147484318" r:id="rId25"/>
    <p:sldLayoutId id="2147484319" r:id="rId26"/>
    <p:sldLayoutId id="2147484320" r:id="rId27"/>
    <p:sldLayoutId id="2147484321" r:id="rId28"/>
    <p:sldLayoutId id="2147484322" r:id="rId29"/>
    <p:sldLayoutId id="2147484323" r:id="rId30"/>
    <p:sldLayoutId id="2147484324" r:id="rId31"/>
    <p:sldLayoutId id="2147484325" r:id="rId32"/>
    <p:sldLayoutId id="2147484326" r:id="rId33"/>
    <p:sldLayoutId id="2147484327" r:id="rId34"/>
    <p:sldLayoutId id="2147484328" r:id="rId35"/>
    <p:sldLayoutId id="2147484329" r:id="rId36"/>
    <p:sldLayoutId id="2147484330" r:id="rId37"/>
    <p:sldLayoutId id="2147484331" r:id="rId38"/>
    <p:sldLayoutId id="2147484332" r:id="rId39"/>
    <p:sldLayoutId id="2147484333" r:id="rId40"/>
    <p:sldLayoutId id="2147484334" r:id="rId41"/>
    <p:sldLayoutId id="2147484335" r:id="rId42"/>
    <p:sldLayoutId id="2147484336" r:id="rId43"/>
    <p:sldLayoutId id="2147484337" r:id="rId44"/>
    <p:sldLayoutId id="2147484338" r:id="rId45"/>
    <p:sldLayoutId id="2147484339" r:id="rId46"/>
    <p:sldLayoutId id="2147484340" r:id="rId47"/>
    <p:sldLayoutId id="2147484341" r:id="rId48"/>
    <p:sldLayoutId id="2147484342" r:id="rId49"/>
    <p:sldLayoutId id="2147484343" r:id="rId50"/>
    <p:sldLayoutId id="2147484344" r:id="rId51"/>
    <p:sldLayoutId id="2147484345" r:id="rId52"/>
    <p:sldLayoutId id="2147484346" r:id="rId53"/>
    <p:sldLayoutId id="2147484347" r:id="rId54"/>
    <p:sldLayoutId id="2147484348" r:id="rId55"/>
    <p:sldLayoutId id="2147484349" r:id="rId56"/>
    <p:sldLayoutId id="2147484350" r:id="rId57"/>
    <p:sldLayoutId id="2147484351" r:id="rId58"/>
    <p:sldLayoutId id="2147484352" r:id="rId59"/>
    <p:sldLayoutId id="2147484353" r:id="rId60"/>
    <p:sldLayoutId id="2147484354" r:id="rId61"/>
    <p:sldLayoutId id="2147484355" r:id="rId62"/>
    <p:sldLayoutId id="2147484356" r:id="rId63"/>
    <p:sldLayoutId id="2147484357" r:id="rId64"/>
    <p:sldLayoutId id="2147484358" r:id="rId65"/>
    <p:sldLayoutId id="2147484359" r:id="rId66"/>
    <p:sldLayoutId id="2147484360" r:id="rId67"/>
    <p:sldLayoutId id="2147484361" r:id="rId68"/>
    <p:sldLayoutId id="2147484362" r:id="rId69"/>
    <p:sldLayoutId id="2147484363" r:id="rId70"/>
    <p:sldLayoutId id="2147484364" r:id="rId71"/>
    <p:sldLayoutId id="2147484365" r:id="rId72"/>
    <p:sldLayoutId id="2147484366" r:id="rId73"/>
    <p:sldLayoutId id="2147484367" r:id="rId74"/>
    <p:sldLayoutId id="2147484368" r:id="rId75"/>
    <p:sldLayoutId id="2147484369" r:id="rId76"/>
    <p:sldLayoutId id="2147484370" r:id="rId77"/>
    <p:sldLayoutId id="2147484371" r:id="rId78"/>
    <p:sldLayoutId id="2147484372" r:id="rId79"/>
    <p:sldLayoutId id="2147484373" r:id="rId80"/>
    <p:sldLayoutId id="2147484374" r:id="rId81"/>
    <p:sldLayoutId id="2147484375" r:id="rId82"/>
    <p:sldLayoutId id="2147484376" r:id="rId83"/>
    <p:sldLayoutId id="2147484377" r:id="rId84"/>
    <p:sldLayoutId id="2147484378" r:id="rId85"/>
    <p:sldLayoutId id="2147484379" r:id="rId86"/>
    <p:sldLayoutId id="2147484380" r:id="rId87"/>
    <p:sldLayoutId id="2147484381" r:id="rId88"/>
    <p:sldLayoutId id="2147484382" r:id="rId89"/>
    <p:sldLayoutId id="2147484383" r:id="rId90"/>
    <p:sldLayoutId id="2147484384" r:id="rId91"/>
    <p:sldLayoutId id="2147484385" r:id="rId92"/>
    <p:sldLayoutId id="2147484386" r:id="rId93"/>
    <p:sldLayoutId id="2147484387" r:id="rId94"/>
    <p:sldLayoutId id="2147484388" r:id="rId95"/>
    <p:sldLayoutId id="2147484389" r:id="rId96"/>
    <p:sldLayoutId id="2147484390" r:id="rId97"/>
    <p:sldLayoutId id="2147484391" r:id="rId98"/>
    <p:sldLayoutId id="2147484392" r:id="rId99"/>
    <p:sldLayoutId id="2147484393" r:id="rId100"/>
    <p:sldLayoutId id="2147484394" r:id="rId101"/>
    <p:sldLayoutId id="2147484395" r:id="rId102"/>
    <p:sldLayoutId id="2147484396" r:id="rId103"/>
    <p:sldLayoutId id="2147484397" r:id="rId104"/>
    <p:sldLayoutId id="2147484398" r:id="rId105"/>
    <p:sldLayoutId id="2147484399" r:id="rId106"/>
    <p:sldLayoutId id="2147484400" r:id="rId107"/>
    <p:sldLayoutId id="2147484401" r:id="rId108"/>
    <p:sldLayoutId id="2147484402" r:id="rId109"/>
    <p:sldLayoutId id="2147484403" r:id="rId110"/>
    <p:sldLayoutId id="2147484404" r:id="rId111"/>
    <p:sldLayoutId id="2147484405" r:id="rId112"/>
    <p:sldLayoutId id="2147484406" r:id="rId113"/>
    <p:sldLayoutId id="2147484407" r:id="rId114"/>
    <p:sldLayoutId id="2147484408" r:id="rId115"/>
    <p:sldLayoutId id="2147484409" r:id="rId116"/>
    <p:sldLayoutId id="2147484410" r:id="rId117"/>
    <p:sldLayoutId id="2147484411" r:id="rId118"/>
    <p:sldLayoutId id="2147484412" r:id="rId119"/>
    <p:sldLayoutId id="2147484413" r:id="rId120"/>
    <p:sldLayoutId id="2147484414" r:id="rId121"/>
    <p:sldLayoutId id="2147484415" r:id="rId122"/>
    <p:sldLayoutId id="2147484416" r:id="rId123"/>
    <p:sldLayoutId id="2147484417" r:id="rId124"/>
    <p:sldLayoutId id="2147484418" r:id="rId125"/>
    <p:sldLayoutId id="2147484419" r:id="rId126"/>
    <p:sldLayoutId id="2147484420" r:id="rId127"/>
    <p:sldLayoutId id="2147484421" r:id="rId128"/>
    <p:sldLayoutId id="2147484422" r:id="rId129"/>
    <p:sldLayoutId id="2147484423" r:id="rId130"/>
    <p:sldLayoutId id="2147484424" r:id="rId131"/>
    <p:sldLayoutId id="2147484425" r:id="rId132"/>
    <p:sldLayoutId id="2147484426" r:id="rId133"/>
    <p:sldLayoutId id="2147484427" r:id="rId134"/>
    <p:sldLayoutId id="2147484428" r:id="rId135"/>
    <p:sldLayoutId id="2147484429" r:id="rId136"/>
    <p:sldLayoutId id="2147484430" r:id="rId137"/>
    <p:sldLayoutId id="2147484431" r:id="rId138"/>
    <p:sldLayoutId id="2147484432" r:id="rId139"/>
    <p:sldLayoutId id="2147484433" r:id="rId14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9/28/2022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72269"/>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454" r:id="rId20"/>
    <p:sldLayoutId id="2147484455" r:id="rId21"/>
    <p:sldLayoutId id="2147484456" r:id="rId22"/>
    <p:sldLayoutId id="2147484457" r:id="rId23"/>
    <p:sldLayoutId id="2147484458" r:id="rId24"/>
    <p:sldLayoutId id="2147484459" r:id="rId25"/>
    <p:sldLayoutId id="2147484460" r:id="rId26"/>
    <p:sldLayoutId id="2147484461" r:id="rId27"/>
    <p:sldLayoutId id="2147484462" r:id="rId28"/>
    <p:sldLayoutId id="2147484463" r:id="rId29"/>
    <p:sldLayoutId id="2147484464" r:id="rId30"/>
    <p:sldLayoutId id="2147484465" r:id="rId31"/>
    <p:sldLayoutId id="2147484466" r:id="rId32"/>
    <p:sldLayoutId id="2147484467" r:id="rId33"/>
    <p:sldLayoutId id="2147484468" r:id="rId34"/>
    <p:sldLayoutId id="2147484469" r:id="rId35"/>
    <p:sldLayoutId id="2147484470" r:id="rId36"/>
    <p:sldLayoutId id="2147484471" r:id="rId37"/>
    <p:sldLayoutId id="2147484472" r:id="rId38"/>
    <p:sldLayoutId id="2147484473" r:id="rId39"/>
    <p:sldLayoutId id="2147484474" r:id="rId40"/>
    <p:sldLayoutId id="2147484475" r:id="rId41"/>
    <p:sldLayoutId id="2147484476" r:id="rId42"/>
    <p:sldLayoutId id="2147484477" r:id="rId43"/>
    <p:sldLayoutId id="2147484478" r:id="rId44"/>
    <p:sldLayoutId id="2147484479" r:id="rId45"/>
    <p:sldLayoutId id="2147484480" r:id="rId46"/>
    <p:sldLayoutId id="2147484481" r:id="rId47"/>
    <p:sldLayoutId id="2147484482" r:id="rId48"/>
    <p:sldLayoutId id="2147484483" r:id="rId49"/>
    <p:sldLayoutId id="2147484484" r:id="rId50"/>
    <p:sldLayoutId id="2147484485" r:id="rId51"/>
    <p:sldLayoutId id="2147484486" r:id="rId52"/>
    <p:sldLayoutId id="2147484487" r:id="rId53"/>
    <p:sldLayoutId id="2147484488"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19200"/>
            <a:ext cx="12192000" cy="114300"/>
          </a:xfrm>
          <a:custGeom>
            <a:avLst/>
            <a:gdLst/>
            <a:ahLst/>
            <a:cxnLst/>
            <a:rect l="l" t="t" r="r" b="b"/>
            <a:pathLst>
              <a:path w="12192000" h="114300">
                <a:moveTo>
                  <a:pt x="12192000" y="0"/>
                </a:moveTo>
                <a:lnTo>
                  <a:pt x="0" y="0"/>
                </a:lnTo>
                <a:lnTo>
                  <a:pt x="0" y="114300"/>
                </a:lnTo>
                <a:lnTo>
                  <a:pt x="12192000" y="114300"/>
                </a:lnTo>
                <a:lnTo>
                  <a:pt x="12192000" y="0"/>
                </a:lnTo>
                <a:close/>
              </a:path>
            </a:pathLst>
          </a:custGeom>
          <a:solidFill>
            <a:srgbClr val="78BD20"/>
          </a:solidFill>
        </p:spPr>
        <p:txBody>
          <a:bodyPr wrap="square" lIns="0" tIns="0" rIns="0" bIns="0" rtlCol="0"/>
          <a:lstStyle/>
          <a:p>
            <a:endParaRPr/>
          </a:p>
        </p:txBody>
      </p:sp>
      <p:sp>
        <p:nvSpPr>
          <p:cNvPr id="2" name="Holder 2"/>
          <p:cNvSpPr>
            <a:spLocks noGrp="1"/>
          </p:cNvSpPr>
          <p:nvPr>
            <p:ph type="title"/>
          </p:nvPr>
        </p:nvSpPr>
        <p:spPr>
          <a:xfrm>
            <a:off x="0" y="0"/>
            <a:ext cx="12192000" cy="1219200"/>
          </a:xfrm>
          <a:prstGeom prst="rect">
            <a:avLst/>
          </a:prstGeom>
        </p:spPr>
        <p:txBody>
          <a:bodyPr wrap="square" lIns="0" tIns="0" rIns="0" bIns="0">
            <a:spAutoFit/>
          </a:bodyPr>
          <a:lstStyle>
            <a:lvl1pPr>
              <a:defRPr sz="3600" b="0" i="0">
                <a:solidFill>
                  <a:schemeClr val="bg1"/>
                </a:solidFill>
                <a:latin typeface="Calibri"/>
                <a:cs typeface="Calibri"/>
              </a:defRPr>
            </a:lvl1pPr>
          </a:lstStyle>
          <a:p>
            <a:endParaRPr/>
          </a:p>
        </p:txBody>
      </p:sp>
      <p:sp>
        <p:nvSpPr>
          <p:cNvPr id="3" name="Holder 3"/>
          <p:cNvSpPr>
            <a:spLocks noGrp="1"/>
          </p:cNvSpPr>
          <p:nvPr>
            <p:ph type="body" idx="1"/>
          </p:nvPr>
        </p:nvSpPr>
        <p:spPr>
          <a:xfrm>
            <a:off x="917575" y="1841880"/>
            <a:ext cx="10356850" cy="32175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54495"/>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9/28/2022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42630833"/>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 id="2147484515" r:id="rId20"/>
    <p:sldLayoutId id="2147484516" r:id="rId21"/>
    <p:sldLayoutId id="2147484517" r:id="rId22"/>
    <p:sldLayoutId id="2147484518" r:id="rId23"/>
    <p:sldLayoutId id="2147484519" r:id="rId24"/>
    <p:sldLayoutId id="2147484520" r:id="rId25"/>
    <p:sldLayoutId id="2147484521" r:id="rId26"/>
    <p:sldLayoutId id="2147484522" r:id="rId27"/>
    <p:sldLayoutId id="2147484523" r:id="rId28"/>
    <p:sldLayoutId id="2147484524" r:id="rId29"/>
    <p:sldLayoutId id="2147484525" r:id="rId30"/>
    <p:sldLayoutId id="2147484526" r:id="rId31"/>
    <p:sldLayoutId id="2147484527" r:id="rId32"/>
    <p:sldLayoutId id="2147484528" r:id="rId33"/>
    <p:sldLayoutId id="2147484529" r:id="rId34"/>
    <p:sldLayoutId id="2147484530" r:id="rId35"/>
    <p:sldLayoutId id="2147484531" r:id="rId36"/>
    <p:sldLayoutId id="2147484532" r:id="rId37"/>
    <p:sldLayoutId id="2147484533" r:id="rId38"/>
    <p:sldLayoutId id="2147484534" r:id="rId39"/>
    <p:sldLayoutId id="2147484535" r:id="rId40"/>
    <p:sldLayoutId id="2147484536" r:id="rId41"/>
    <p:sldLayoutId id="2147484537" r:id="rId42"/>
    <p:sldLayoutId id="2147484538" r:id="rId43"/>
    <p:sldLayoutId id="2147484539" r:id="rId44"/>
    <p:sldLayoutId id="2147484540" r:id="rId45"/>
    <p:sldLayoutId id="2147484541" r:id="rId46"/>
    <p:sldLayoutId id="2147484542" r:id="rId47"/>
    <p:sldLayoutId id="2147484543" r:id="rId48"/>
    <p:sldLayoutId id="2147484544" r:id="rId49"/>
    <p:sldLayoutId id="2147484545" r:id="rId50"/>
    <p:sldLayoutId id="214748454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9/28/2022</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8187533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 id="2147484279" r:id="rId25"/>
    <p:sldLayoutId id="2147484280"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1B5A9-D6B2-4B43-B2F6-81D1441D84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FA6FC-0D6B-4C6C-BA42-8507B8462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A3B68-4A38-4F71-8B31-3D5BD280B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54613-3085-4D2D-9D18-0FACB2DC7E0A}" type="datetimeFigureOut">
              <a:rPr lang="en-US" smtClean="0"/>
              <a:t>9/28/2022</a:t>
            </a:fld>
            <a:endParaRPr lang="en-US"/>
          </a:p>
        </p:txBody>
      </p:sp>
      <p:sp>
        <p:nvSpPr>
          <p:cNvPr id="5" name="Footer Placeholder 4">
            <a:extLst>
              <a:ext uri="{FF2B5EF4-FFF2-40B4-BE49-F238E27FC236}">
                <a16:creationId xmlns:a16="http://schemas.microsoft.com/office/drawing/2014/main" id="{40AAB029-4DE2-4F43-BD04-F784B8A3C5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F86F68-2ADB-4B2A-AC17-78AFE2C50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8610B-67D3-44C8-BF1C-40ED225387A3}" type="slidenum">
              <a:rPr lang="en-US" smtClean="0"/>
              <a:t>‹#›</a:t>
            </a:fld>
            <a:endParaRPr lang="en-US"/>
          </a:p>
        </p:txBody>
      </p:sp>
    </p:spTree>
    <p:extLst>
      <p:ext uri="{BB962C8B-B14F-4D97-AF65-F5344CB8AC3E}">
        <p14:creationId xmlns:p14="http://schemas.microsoft.com/office/powerpoint/2010/main" val="4097071693"/>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6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0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0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0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5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64.xml"/></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36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6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0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6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36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362.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 Id="rId5" Type="http://schemas.openxmlformats.org/officeDocument/2006/relationships/image" Target="../media/image73.tif"/><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0.tif"/><Relationship Id="rId16" Type="http://schemas.openxmlformats.org/officeDocument/2006/relationships/image" Target="../media/image87.png"/><Relationship Id="rId1" Type="http://schemas.openxmlformats.org/officeDocument/2006/relationships/slideLayout" Target="../slideLayouts/slideLayout147.xml"/><Relationship Id="rId6" Type="http://schemas.openxmlformats.org/officeDocument/2006/relationships/image" Target="../media/image77.png"/><Relationship Id="rId11" Type="http://schemas.openxmlformats.org/officeDocument/2006/relationships/image" Target="../media/image82.jp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7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1.png"/><Relationship Id="rId7" Type="http://schemas.openxmlformats.org/officeDocument/2006/relationships/image" Target="../media/image77.png"/><Relationship Id="rId12" Type="http://schemas.openxmlformats.org/officeDocument/2006/relationships/image" Target="../media/image82.jpg"/><Relationship Id="rId17" Type="http://schemas.openxmlformats.org/officeDocument/2006/relationships/image" Target="../media/image87.png"/><Relationship Id="rId2" Type="http://schemas.openxmlformats.org/officeDocument/2006/relationships/image" Target="../media/image70.tif"/><Relationship Id="rId16" Type="http://schemas.openxmlformats.org/officeDocument/2006/relationships/image" Target="../media/image86.png"/><Relationship Id="rId1" Type="http://schemas.openxmlformats.org/officeDocument/2006/relationships/slideLayout" Target="../slideLayouts/slideLayout14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1.png"/><Relationship Id="rId7" Type="http://schemas.openxmlformats.org/officeDocument/2006/relationships/image" Target="../media/image77.png"/><Relationship Id="rId12" Type="http://schemas.openxmlformats.org/officeDocument/2006/relationships/image" Target="../media/image82.jpg"/><Relationship Id="rId17" Type="http://schemas.openxmlformats.org/officeDocument/2006/relationships/image" Target="../media/image87.png"/><Relationship Id="rId2" Type="http://schemas.openxmlformats.org/officeDocument/2006/relationships/image" Target="../media/image70.tif"/><Relationship Id="rId16" Type="http://schemas.openxmlformats.org/officeDocument/2006/relationships/image" Target="../media/image86.png"/><Relationship Id="rId1" Type="http://schemas.openxmlformats.org/officeDocument/2006/relationships/slideLayout" Target="../slideLayouts/slideLayout14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7.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8.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71.png"/><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3" Type="http://schemas.openxmlformats.org/officeDocument/2006/relationships/hyperlink" Target="mailto:gis.info@Hennepin.us" TargetMode="External"/><Relationship Id="rId2" Type="http://schemas.openxmlformats.org/officeDocument/2006/relationships/image" Target="../media/image92.png"/><Relationship Id="rId1" Type="http://schemas.openxmlformats.org/officeDocument/2006/relationships/slideLayout" Target="../slideLayouts/slideLayout123.xml"/><Relationship Id="rId5" Type="http://schemas.openxmlformats.org/officeDocument/2006/relationships/hyperlink" Target="https://twitter.com/HennepinGIS" TargetMode="External"/><Relationship Id="rId4" Type="http://schemas.openxmlformats.org/officeDocument/2006/relationships/hyperlink" Target="https://www.hennepin.us/gi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nsgic.org/"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experience.arcgis.com/experience/1b66c84ef39b4e878cf381ea47fc9c42/" TargetMode="External"/><Relationship Id="rId2" Type="http://schemas.openxmlformats.org/officeDocument/2006/relationships/hyperlink" Target="https://ng911gis-minnesota.hub.arcgis.com/" TargetMode="Externa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hyperlink" Target="https://www.mngeo.state.mn.us/chouse/criticalinfrastructure.html" TargetMode="Externa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September 28, 2022</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ESZ Data Standard</a:t>
            </a:r>
            <a:endParaRPr lang="en-US" dirty="0"/>
          </a:p>
        </p:txBody>
      </p:sp>
      <p:sp>
        <p:nvSpPr>
          <p:cNvPr id="3" name="Content Placeholder 2"/>
          <p:cNvSpPr>
            <a:spLocks noGrp="1"/>
          </p:cNvSpPr>
          <p:nvPr>
            <p:ph idx="1"/>
          </p:nvPr>
        </p:nvSpPr>
        <p:spPr/>
        <p:txBody>
          <a:bodyPr>
            <a:normAutofit/>
          </a:bodyPr>
          <a:lstStyle/>
          <a:p>
            <a:r>
              <a:rPr lang="en-US" dirty="0"/>
              <a:t>Standards </a:t>
            </a:r>
            <a:r>
              <a:rPr lang="en-US"/>
              <a:t>Committee requests approval of draft </a:t>
            </a:r>
            <a:r>
              <a:rPr lang="en-US" dirty="0"/>
              <a:t>version 1.0</a:t>
            </a:r>
          </a:p>
        </p:txBody>
      </p:sp>
    </p:spTree>
    <p:extLst>
      <p:ext uri="{BB962C8B-B14F-4D97-AF65-F5344CB8AC3E}">
        <p14:creationId xmlns:p14="http://schemas.microsoft.com/office/powerpoint/2010/main" val="341683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Criminal Justice Information Best Practices update</a:t>
            </a:r>
          </a:p>
          <a:p>
            <a:pPr marL="0" indent="0">
              <a:buNone/>
            </a:pPr>
            <a:r>
              <a:rPr lang="en-US" dirty="0"/>
              <a:t>Britta Maddox</a:t>
            </a:r>
            <a:endParaRPr lang="en-US" dirty="0">
              <a:cs typeface="Calibri"/>
            </a:endParaRPr>
          </a:p>
        </p:txBody>
      </p:sp>
    </p:spTree>
    <p:extLst>
      <p:ext uri="{BB962C8B-B14F-4D97-AF65-F5344CB8AC3E}">
        <p14:creationId xmlns:p14="http://schemas.microsoft.com/office/powerpoint/2010/main" val="246167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PLSS legislation update</a:t>
            </a:r>
          </a:p>
          <a:p>
            <a:pPr marL="0" indent="0">
              <a:buNone/>
            </a:pPr>
            <a:r>
              <a:rPr lang="en-US" dirty="0"/>
              <a:t>Pat Veraguth</a:t>
            </a:r>
            <a:endParaRPr lang="en-US" dirty="0">
              <a:cs typeface="Calibri"/>
            </a:endParaRPr>
          </a:p>
        </p:txBody>
      </p:sp>
    </p:spTree>
    <p:extLst>
      <p:ext uri="{BB962C8B-B14F-4D97-AF65-F5344CB8AC3E}">
        <p14:creationId xmlns:p14="http://schemas.microsoft.com/office/powerpoint/2010/main" val="1733146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3D Geomatics Committee update</a:t>
            </a:r>
          </a:p>
          <a:p>
            <a:pPr marL="0" indent="0">
              <a:buNone/>
            </a:pPr>
            <a:r>
              <a:rPr lang="en-US" dirty="0"/>
              <a:t>Sean Vaughn, Gerry Sjerven</a:t>
            </a:r>
            <a:endParaRPr lang="en-US" dirty="0">
              <a:cs typeface="Calibri"/>
            </a:endParaRPr>
          </a:p>
        </p:txBody>
      </p:sp>
    </p:spTree>
    <p:extLst>
      <p:ext uri="{BB962C8B-B14F-4D97-AF65-F5344CB8AC3E}">
        <p14:creationId xmlns:p14="http://schemas.microsoft.com/office/powerpoint/2010/main" val="864685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14861"/>
            <a:ext cx="12192000" cy="2230230"/>
          </a:xfrm>
        </p:spPr>
        <p:txBody>
          <a:bodyPr>
            <a:normAutofit/>
          </a:bodyPr>
          <a:lstStyle/>
          <a:p>
            <a:pPr>
              <a:lnSpc>
                <a:spcPct val="108000"/>
              </a:lnSpc>
              <a:spcAft>
                <a:spcPts val="1200"/>
              </a:spcAft>
            </a:pPr>
            <a:r>
              <a:rPr lang="en-US" dirty="0">
                <a:solidFill>
                  <a:srgbClr val="FFC000"/>
                </a:solidFill>
              </a:rPr>
              <a:t>3DGeo Update</a:t>
            </a:r>
            <a:br>
              <a:rPr lang="en-US" sz="3200" dirty="0">
                <a:solidFill>
                  <a:srgbClr val="FFC000"/>
                </a:solidFill>
              </a:rPr>
            </a:br>
            <a:r>
              <a:rPr lang="en-US" sz="3200" dirty="0"/>
              <a:t>Sean Vaughn &amp; Rick Moore </a:t>
            </a:r>
            <a:endParaRPr lang="en-US" i="1" dirty="0">
              <a:cs typeface="Calibri"/>
            </a:endParaRPr>
          </a:p>
        </p:txBody>
      </p:sp>
      <p:pic>
        <p:nvPicPr>
          <p:cNvPr id="13" name="Picture 12" descr="Aerial photo of a neighborhood. Showing houses with driveways leading to a paved city street. Concrete driveways are noticed in white while paved driveways are a darker grey. ">
            <a:extLst>
              <a:ext uri="{FF2B5EF4-FFF2-40B4-BE49-F238E27FC236}">
                <a16:creationId xmlns:a16="http://schemas.microsoft.com/office/drawing/2014/main" id="{9A5F6CE4-28BF-2BE3-F061-D7089FC10D26}"/>
              </a:ext>
            </a:extLst>
          </p:cNvPr>
          <p:cNvPicPr/>
          <p:nvPr/>
        </p:nvPicPr>
        <p:blipFill>
          <a:blip r:embed="rId3">
            <a:extLst>
              <a:ext uri="{28A0092B-C50C-407E-A947-70E740481C1C}">
                <a14:useLocalDpi xmlns:a14="http://schemas.microsoft.com/office/drawing/2010/main" val="0"/>
              </a:ext>
            </a:extLst>
          </a:blip>
          <a:srcRect/>
          <a:stretch/>
        </p:blipFill>
        <p:spPr>
          <a:xfrm>
            <a:off x="3963506" y="11017"/>
            <a:ext cx="4181033" cy="2803843"/>
          </a:xfrm>
          <a:prstGeom prst="rect">
            <a:avLst/>
          </a:prstGeom>
          <a:ln>
            <a:solidFill>
              <a:schemeClr val="accent1"/>
            </a:solidFill>
          </a:ln>
        </p:spPr>
      </p:pic>
      <p:pic>
        <p:nvPicPr>
          <p:cNvPr id="15" name="Picture 14" descr="A lidar derived hydrologic position index image in red tones. The image shows a neighborhood with building footprints, driveways and city street.  Ditches and water conveyance features are immediately recognizable.">
            <a:extLst>
              <a:ext uri="{FF2B5EF4-FFF2-40B4-BE49-F238E27FC236}">
                <a16:creationId xmlns:a16="http://schemas.microsoft.com/office/drawing/2014/main" id="{A2F86E9E-5023-D96F-9141-71ADAE2FB88D}"/>
              </a:ext>
            </a:extLst>
          </p:cNvPr>
          <p:cNvPicPr/>
          <p:nvPr/>
        </p:nvPicPr>
        <p:blipFill>
          <a:blip r:embed="rId4">
            <a:extLst>
              <a:ext uri="{28A0092B-C50C-407E-A947-70E740481C1C}">
                <a14:useLocalDpi xmlns:a14="http://schemas.microsoft.com/office/drawing/2010/main" val="0"/>
              </a:ext>
            </a:extLst>
          </a:blip>
          <a:srcRect/>
          <a:stretch/>
        </p:blipFill>
        <p:spPr>
          <a:xfrm>
            <a:off x="0" y="11018"/>
            <a:ext cx="3963507" cy="2803842"/>
          </a:xfrm>
          <a:prstGeom prst="rect">
            <a:avLst/>
          </a:prstGeom>
          <a:ln>
            <a:solidFill>
              <a:schemeClr val="accent1"/>
            </a:solidFill>
          </a:ln>
        </p:spPr>
      </p:pic>
      <p:pic>
        <p:nvPicPr>
          <p:cNvPr id="18" name="Picture 17" descr="A greyscale lidar intensity image displays a neighborhood with building footprints, driveways and city street. Asphalt driveways appear darker than concrete driveways. Images like this are great for mapping impervious surfaces.">
            <a:extLst>
              <a:ext uri="{FF2B5EF4-FFF2-40B4-BE49-F238E27FC236}">
                <a16:creationId xmlns:a16="http://schemas.microsoft.com/office/drawing/2014/main" id="{3752AC7B-E5B2-BE04-6EC2-F5E3CE305688}"/>
              </a:ext>
            </a:extLst>
          </p:cNvPr>
          <p:cNvPicPr/>
          <p:nvPr/>
        </p:nvPicPr>
        <p:blipFill rotWithShape="1">
          <a:blip r:embed="rId5">
            <a:extLst>
              <a:ext uri="{28A0092B-C50C-407E-A947-70E740481C1C}">
                <a14:useLocalDpi xmlns:a14="http://schemas.microsoft.com/office/drawing/2010/main" val="0"/>
              </a:ext>
            </a:extLst>
          </a:blip>
          <a:srcRect r="12804" b="19225"/>
          <a:stretch/>
        </p:blipFill>
        <p:spPr>
          <a:xfrm>
            <a:off x="8144539" y="11017"/>
            <a:ext cx="4047461" cy="2803842"/>
          </a:xfrm>
          <a:prstGeom prst="rect">
            <a:avLst/>
          </a:prstGeom>
        </p:spPr>
      </p:pic>
      <p:pic>
        <p:nvPicPr>
          <p:cNvPr id="4" name="Picture 3" descr="A close up of a logo&#10;&#10;Description automatically generated">
            <a:extLst>
              <a:ext uri="{FF2B5EF4-FFF2-40B4-BE49-F238E27FC236}">
                <a16:creationId xmlns:a16="http://schemas.microsoft.com/office/drawing/2014/main" id="{67B23942-4AF8-F626-1E6E-5B42D349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42337"/>
            <a:ext cx="4521339" cy="1015663"/>
          </a:xfrm>
          <a:prstGeom prst="rect">
            <a:avLst/>
          </a:prstGeom>
          <a:ln>
            <a:solidFill>
              <a:srgbClr val="003865"/>
            </a:solidFill>
          </a:ln>
        </p:spPr>
      </p:pic>
    </p:spTree>
    <p:extLst>
      <p:ext uri="{BB962C8B-B14F-4D97-AF65-F5344CB8AC3E}">
        <p14:creationId xmlns:p14="http://schemas.microsoft.com/office/powerpoint/2010/main" val="23416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erris wheel image displaying the makeup of the Geospatial Advisory Council' 3D Geomatics Committee. The Geospatial Advisory Committee serves as the base of wheel. The 3D Geomatics Committee Executive Steering Team is the wheel hub supporting key components of the team. Data acquisition, Hydr-geomorphology, Vegetation, Education, Human Infrastructure, Emergency Management, Data Governance, and Fish and Wildlife.">
            <a:extLst>
              <a:ext uri="{FF2B5EF4-FFF2-40B4-BE49-F238E27FC236}">
                <a16:creationId xmlns:a16="http://schemas.microsoft.com/office/drawing/2014/main" id="{0B60D119-9178-4626-BA0D-504B8F1C8CB5}"/>
              </a:ext>
            </a:extLst>
          </p:cNvPr>
          <p:cNvPicPr>
            <a:picLocks noChangeAspect="1"/>
          </p:cNvPicPr>
          <p:nvPr/>
        </p:nvPicPr>
        <p:blipFill rotWithShape="1">
          <a:blip r:embed="rId3"/>
          <a:srcRect l="1635" r="1965"/>
          <a:stretch/>
        </p:blipFill>
        <p:spPr>
          <a:xfrm>
            <a:off x="3305" y="11830"/>
            <a:ext cx="6208946" cy="6540090"/>
          </a:xfrm>
          <a:prstGeom prst="rect">
            <a:avLst/>
          </a:prstGeom>
          <a:ln>
            <a:solidFill>
              <a:schemeClr val="accent1"/>
            </a:solidFill>
          </a:ln>
        </p:spPr>
      </p:pic>
      <p:sp>
        <p:nvSpPr>
          <p:cNvPr id="5" name="Content Placeholder 4">
            <a:extLst>
              <a:ext uri="{FF2B5EF4-FFF2-40B4-BE49-F238E27FC236}">
                <a16:creationId xmlns:a16="http://schemas.microsoft.com/office/drawing/2014/main" id="{402EF29D-1CB7-E281-FF5A-9202370FF8CE}"/>
              </a:ext>
            </a:extLst>
          </p:cNvPr>
          <p:cNvSpPr>
            <a:spLocks noGrp="1" noChangeAspect="1"/>
          </p:cNvSpPr>
          <p:nvPr>
            <p:ph idx="1"/>
          </p:nvPr>
        </p:nvSpPr>
        <p:spPr>
          <a:xfrm>
            <a:off x="6311606" y="1398105"/>
            <a:ext cx="5762170" cy="4718871"/>
          </a:xfrm>
        </p:spPr>
        <p:txBody>
          <a:bodyPr vert="horz" lIns="91440" tIns="45720" rIns="91440" bIns="45720" rtlCol="0" anchor="t">
            <a:noAutofit/>
          </a:bodyPr>
          <a:lstStyle/>
          <a:p>
            <a:pPr>
              <a:spcBef>
                <a:spcPts val="0"/>
              </a:spcBef>
              <a:spcAft>
                <a:spcPts val="0"/>
              </a:spcAft>
            </a:pPr>
            <a:endParaRPr lang="en-US" sz="1800" dirty="0">
              <a:solidFill>
                <a:srgbClr val="003865"/>
              </a:solidFill>
            </a:endParaRPr>
          </a:p>
          <a:p>
            <a:pPr marL="0" indent="0">
              <a:buNone/>
            </a:pPr>
            <a:r>
              <a:rPr lang="en-US" b="1" dirty="0">
                <a:solidFill>
                  <a:srgbClr val="003865"/>
                </a:solidFill>
              </a:rPr>
              <a:t>3D Geomatics Committee</a:t>
            </a:r>
          </a:p>
          <a:p>
            <a:pPr>
              <a:spcBef>
                <a:spcPts val="0"/>
              </a:spcBef>
              <a:spcAft>
                <a:spcPts val="0"/>
              </a:spcAft>
            </a:pPr>
            <a:r>
              <a:rPr lang="en-US" sz="1800" dirty="0">
                <a:solidFill>
                  <a:srgbClr val="003865"/>
                </a:solidFill>
              </a:rPr>
              <a:t>The </a:t>
            </a:r>
            <a:r>
              <a:rPr lang="en-US" sz="1800" b="1" i="1" dirty="0">
                <a:solidFill>
                  <a:srgbClr val="003865"/>
                </a:solidFill>
              </a:rPr>
              <a:t>3D Geomatics Committee </a:t>
            </a:r>
            <a:r>
              <a:rPr lang="en-US" sz="1800" dirty="0">
                <a:solidFill>
                  <a:srgbClr val="003865"/>
                </a:solidFill>
              </a:rPr>
              <a:t>(3DGeo) is a committee under GAC that works to identify and promote the need for planning, funding, acquisition, and management of three-dimensional geomatic data and derived products. </a:t>
            </a:r>
          </a:p>
        </p:txBody>
      </p:sp>
      <p:sp>
        <p:nvSpPr>
          <p:cNvPr id="7" name="Title 3">
            <a:extLst>
              <a:ext uri="{FF2B5EF4-FFF2-40B4-BE49-F238E27FC236}">
                <a16:creationId xmlns:a16="http://schemas.microsoft.com/office/drawing/2014/main" id="{93AC91BB-9D77-7B7C-4C4C-E9920423EDB8}"/>
              </a:ext>
            </a:extLst>
          </p:cNvPr>
          <p:cNvSpPr txBox="1">
            <a:spLocks/>
          </p:cNvSpPr>
          <p:nvPr/>
        </p:nvSpPr>
        <p:spPr bwMode="white">
          <a:xfrm>
            <a:off x="6502399" y="-3975"/>
            <a:ext cx="5341239" cy="1216025"/>
          </a:xfrm>
          <a:prstGeom prst="rect">
            <a:avLst/>
          </a:prstGeom>
          <a:noFill/>
        </p:spPr>
        <p:txBody>
          <a:bodyPr vert="horz" lIns="0" tIns="45720" rIns="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a:ea typeface="+mj-ea"/>
                <a:cs typeface="+mj-cs"/>
              </a:rPr>
              <a:t>Geospatial Advisory Council (GAC)  </a:t>
            </a:r>
            <a:r>
              <a:rPr kumimoji="0" lang="en-US" sz="2800" b="1" i="0" u="none" strike="noStrike" kern="1200" cap="none" spc="0" normalizeH="0" baseline="0" noProof="0">
                <a:ln>
                  <a:noFill/>
                </a:ln>
                <a:solidFill>
                  <a:srgbClr val="FFC000"/>
                </a:solidFill>
                <a:effectLst/>
                <a:uLnTx/>
                <a:uFillTx/>
                <a:latin typeface="Calibri"/>
                <a:ea typeface="+mj-ea"/>
                <a:cs typeface="+mj-cs"/>
              </a:rPr>
              <a:t>3D Geomatics Committee</a:t>
            </a:r>
          </a:p>
        </p:txBody>
      </p:sp>
    </p:spTree>
    <p:extLst>
      <p:ext uri="{BB962C8B-B14F-4D97-AF65-F5344CB8AC3E}">
        <p14:creationId xmlns:p14="http://schemas.microsoft.com/office/powerpoint/2010/main" val="2180969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C000"/>
                </a:solidFill>
              </a:rPr>
              <a:t>Data Acquisition Workgroup</a:t>
            </a:r>
          </a:p>
        </p:txBody>
      </p:sp>
      <p:sp>
        <p:nvSpPr>
          <p:cNvPr id="3" name="Content Placeholder 2"/>
          <p:cNvSpPr>
            <a:spLocks noGrp="1"/>
          </p:cNvSpPr>
          <p:nvPr>
            <p:ph idx="1"/>
          </p:nvPr>
        </p:nvSpPr>
        <p:spPr>
          <a:xfrm>
            <a:off x="166836" y="1356106"/>
            <a:ext cx="7630884" cy="4879975"/>
          </a:xfrm>
        </p:spPr>
        <p:txBody>
          <a:bodyPr vert="horz" lIns="91440" tIns="45720" rIns="91440" bIns="45720" rtlCol="0" anchor="t">
            <a:noAutofit/>
          </a:bodyPr>
          <a:lstStyle/>
          <a:p>
            <a:pPr marL="0" indent="0">
              <a:buNone/>
            </a:pPr>
            <a:r>
              <a:rPr lang="en-US" b="1" dirty="0">
                <a:solidFill>
                  <a:schemeClr val="tx1"/>
                </a:solidFill>
              </a:rPr>
              <a:t>Mission:</a:t>
            </a:r>
            <a:r>
              <a:rPr lang="en-US" dirty="0">
                <a:solidFill>
                  <a:schemeClr val="tx1"/>
                </a:solidFill>
              </a:rPr>
              <a:t>  </a:t>
            </a:r>
          </a:p>
          <a:p>
            <a:pPr marL="463550"/>
            <a:r>
              <a:rPr lang="en-US" sz="2400" dirty="0">
                <a:solidFill>
                  <a:schemeClr val="tx1"/>
                </a:solidFill>
              </a:rPr>
              <a:t>The Hydrogeomorphology Workgroup exists to promote the </a:t>
            </a:r>
            <a:r>
              <a:rPr lang="en-US" sz="2400" b="1" dirty="0">
                <a:solidFill>
                  <a:schemeClr val="tx1"/>
                </a:solidFill>
              </a:rPr>
              <a:t>consistent development of Minnesota's hydrography data</a:t>
            </a:r>
            <a:r>
              <a:rPr lang="en-US" sz="2400" dirty="0">
                <a:solidFill>
                  <a:schemeClr val="tx1"/>
                </a:solidFill>
              </a:rPr>
              <a:t> and to enable data exchange through coordination, cooperation and standards development.. </a:t>
            </a:r>
            <a:endParaRPr lang="en-US" sz="2400" dirty="0">
              <a:solidFill>
                <a:schemeClr val="tx1"/>
              </a:solidFill>
              <a:cs typeface="Calibri"/>
            </a:endParaRPr>
          </a:p>
          <a:p>
            <a:pPr marL="0" indent="0">
              <a:spcBef>
                <a:spcPts val="1200"/>
              </a:spcBef>
              <a:buNone/>
            </a:pPr>
            <a:r>
              <a:rPr lang="en-US" b="1" dirty="0">
                <a:solidFill>
                  <a:srgbClr val="003865"/>
                </a:solidFill>
              </a:rPr>
              <a:t>Co-Chairs</a:t>
            </a:r>
            <a:endParaRPr lang="en-US" b="1" dirty="0">
              <a:solidFill>
                <a:srgbClr val="003865"/>
              </a:solidFill>
              <a:cs typeface="Calibri"/>
            </a:endParaRPr>
          </a:p>
          <a:p>
            <a:pPr marL="463550">
              <a:spcBef>
                <a:spcPts val="0"/>
              </a:spcBef>
            </a:pPr>
            <a:r>
              <a:rPr lang="en-US" sz="2400" dirty="0">
                <a:solidFill>
                  <a:srgbClr val="003865"/>
                </a:solidFill>
                <a:ea typeface="+mn-lt"/>
                <a:cs typeface="+mn-lt"/>
              </a:rPr>
              <a:t>Rick Moore, Jamie Schulz, and Andrea Bergman</a:t>
            </a:r>
          </a:p>
        </p:txBody>
      </p:sp>
      <p:pic>
        <p:nvPicPr>
          <p:cNvPr id="5" name="Picture 4">
            <a:extLst>
              <a:ext uri="{FF2B5EF4-FFF2-40B4-BE49-F238E27FC236}">
                <a16:creationId xmlns:a16="http://schemas.microsoft.com/office/drawing/2014/main" id="{9BBBFBB0-B8AB-23DA-03E6-65C444419A18}"/>
              </a:ext>
            </a:extLst>
          </p:cNvPr>
          <p:cNvPicPr>
            <a:picLocks noChangeAspect="1"/>
          </p:cNvPicPr>
          <p:nvPr/>
        </p:nvPicPr>
        <p:blipFill rotWithShape="1">
          <a:blip r:embed="rId3"/>
          <a:srcRect t="839"/>
          <a:stretch/>
        </p:blipFill>
        <p:spPr>
          <a:xfrm>
            <a:off x="8242018" y="1767840"/>
            <a:ext cx="3783146" cy="4064000"/>
          </a:xfrm>
          <a:prstGeom prst="rect">
            <a:avLst/>
          </a:prstGeom>
          <a:ln w="12700">
            <a:solidFill>
              <a:schemeClr val="accent1"/>
            </a:solidFill>
          </a:ln>
        </p:spPr>
      </p:pic>
    </p:spTree>
    <p:extLst>
      <p:ext uri="{BB962C8B-B14F-4D97-AF65-F5344CB8AC3E}">
        <p14:creationId xmlns:p14="http://schemas.microsoft.com/office/powerpoint/2010/main" val="378962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834844"/>
          </a:xfrm>
          <a:prstGeom prst="rect">
            <a:avLst/>
          </a:prstGeom>
          <a:solidFill>
            <a:srgbClr val="003864"/>
          </a:solidFill>
        </p:spPr>
        <p:txBody>
          <a:bodyPr vert="horz" wrap="square" lIns="0" tIns="278130" rIns="0" bIns="0" rtlCol="0">
            <a:spAutoFit/>
          </a:bodyPr>
          <a:lstStyle/>
          <a:p>
            <a:pPr marL="753110" algn="r">
              <a:lnSpc>
                <a:spcPct val="100000"/>
              </a:lnSpc>
              <a:spcBef>
                <a:spcPts val="2190"/>
              </a:spcBef>
            </a:pPr>
            <a:r>
              <a:rPr lang="en-US" dirty="0"/>
              <a:t>       Hydrogeomorphology Workgroup…</a:t>
            </a:r>
            <a:endParaRPr spc="-15" dirty="0"/>
          </a:p>
        </p:txBody>
      </p:sp>
      <p:sp>
        <p:nvSpPr>
          <p:cNvPr id="3" name="TextBox 2">
            <a:extLst>
              <a:ext uri="{FF2B5EF4-FFF2-40B4-BE49-F238E27FC236}">
                <a16:creationId xmlns:a16="http://schemas.microsoft.com/office/drawing/2014/main" id="{2EF2E6B2-65F1-47E0-9720-E0C26120944A}"/>
              </a:ext>
            </a:extLst>
          </p:cNvPr>
          <p:cNvSpPr txBox="1"/>
          <p:nvPr/>
        </p:nvSpPr>
        <p:spPr>
          <a:xfrm>
            <a:off x="228600" y="1295400"/>
            <a:ext cx="10287000" cy="503535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Key Meetings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3DNTM and 3DHP Updates – Guest Introduction – Mitch Bergeson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 Hydrography Dataset –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Geomorphons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Guest Presentation – USGS – “Using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Geomorphons</a:t>
            </a:r>
            <a:r>
              <a:rPr kumimoji="0" lang="en-US" sz="1800" b="0" i="0" u="none" strike="noStrike" kern="1200" cap="none" spc="0" normalizeH="0" baseline="0" noProof="0" dirty="0">
                <a:ln>
                  <a:noFill/>
                </a:ln>
                <a:solidFill>
                  <a:prstClr val="black"/>
                </a:solidFill>
                <a:effectLst/>
                <a:uLnTx/>
                <a:uFillTx/>
                <a:latin typeface="Calibri"/>
                <a:ea typeface="+mn-ea"/>
                <a:cs typeface="+mn-cs"/>
              </a:rPr>
              <a:t> to Identify Small Scale Hydrologic Features”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Guest Presentation – Met Council – “Priority Waters Project”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Workplan Progress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Developed roadmap for NXG-Hydro Development – Communication and Outreach</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Engaged with national hydrography programs – 3DHP, 3DNTM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Foundational Data Stewards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GAC Streams ID Standard presented for approval</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Working with DNR Data Governance Administrator on standards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Partnering with LCCMR funded Lake Inventory Update to inform and guide</a:t>
            </a:r>
          </a:p>
        </p:txBody>
      </p:sp>
    </p:spTree>
    <p:extLst>
      <p:ext uri="{BB962C8B-B14F-4D97-AF65-F5344CB8AC3E}">
        <p14:creationId xmlns:p14="http://schemas.microsoft.com/office/powerpoint/2010/main" val="244195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834844"/>
          </a:xfrm>
          <a:prstGeom prst="rect">
            <a:avLst/>
          </a:prstGeom>
          <a:solidFill>
            <a:srgbClr val="003864"/>
          </a:solidFill>
        </p:spPr>
        <p:txBody>
          <a:bodyPr vert="horz" wrap="square" lIns="0" tIns="278130" rIns="0" bIns="0" rtlCol="0">
            <a:spAutoFit/>
          </a:bodyPr>
          <a:lstStyle/>
          <a:p>
            <a:pPr marL="753110" algn="r">
              <a:lnSpc>
                <a:spcPct val="100000"/>
              </a:lnSpc>
              <a:spcBef>
                <a:spcPts val="2190"/>
              </a:spcBef>
            </a:pPr>
            <a:r>
              <a:rPr lang="en-US" dirty="0"/>
              <a:t>       DEM Hydro-modification Subgroup…</a:t>
            </a:r>
            <a:endParaRPr spc="-15" dirty="0"/>
          </a:p>
        </p:txBody>
      </p:sp>
      <p:pic>
        <p:nvPicPr>
          <p:cNvPr id="4" name="Picture 3">
            <a:extLst>
              <a:ext uri="{FF2B5EF4-FFF2-40B4-BE49-F238E27FC236}">
                <a16:creationId xmlns:a16="http://schemas.microsoft.com/office/drawing/2014/main" id="{C35D1D99-DADD-494A-87CA-B565151C4D9D}"/>
              </a:ext>
            </a:extLst>
          </p:cNvPr>
          <p:cNvPicPr>
            <a:picLocks noChangeAspect="1"/>
          </p:cNvPicPr>
          <p:nvPr/>
        </p:nvPicPr>
        <p:blipFill>
          <a:blip r:embed="rId2"/>
          <a:stretch>
            <a:fillRect/>
          </a:stretch>
        </p:blipFill>
        <p:spPr>
          <a:xfrm>
            <a:off x="6957805" y="914400"/>
            <a:ext cx="5169810" cy="3201815"/>
          </a:xfrm>
          <a:prstGeom prst="rect">
            <a:avLst/>
          </a:prstGeom>
        </p:spPr>
      </p:pic>
      <p:pic>
        <p:nvPicPr>
          <p:cNvPr id="6" name="Picture 5">
            <a:extLst>
              <a:ext uri="{FF2B5EF4-FFF2-40B4-BE49-F238E27FC236}">
                <a16:creationId xmlns:a16="http://schemas.microsoft.com/office/drawing/2014/main" id="{FEE97684-731F-4BEC-BD11-B216FBBF1104}"/>
              </a:ext>
            </a:extLst>
          </p:cNvPr>
          <p:cNvPicPr>
            <a:picLocks noChangeAspect="1"/>
          </p:cNvPicPr>
          <p:nvPr/>
        </p:nvPicPr>
        <p:blipFill>
          <a:blip r:embed="rId3"/>
          <a:stretch>
            <a:fillRect/>
          </a:stretch>
        </p:blipFill>
        <p:spPr>
          <a:xfrm>
            <a:off x="5638800" y="3522519"/>
            <a:ext cx="4070544" cy="3316431"/>
          </a:xfrm>
          <a:prstGeom prst="rect">
            <a:avLst/>
          </a:prstGeom>
          <a:ln w="19050">
            <a:solidFill>
              <a:schemeClr val="tx1"/>
            </a:solidFill>
          </a:ln>
        </p:spPr>
      </p:pic>
      <p:sp>
        <p:nvSpPr>
          <p:cNvPr id="7" name="TextBox 6">
            <a:extLst>
              <a:ext uri="{FF2B5EF4-FFF2-40B4-BE49-F238E27FC236}">
                <a16:creationId xmlns:a16="http://schemas.microsoft.com/office/drawing/2014/main" id="{F4C6176A-0E7F-4F3C-8DA2-309FB5E51487}"/>
              </a:ext>
            </a:extLst>
          </p:cNvPr>
          <p:cNvSpPr txBox="1"/>
          <p:nvPr/>
        </p:nvSpPr>
        <p:spPr>
          <a:xfrm>
            <a:off x="64385" y="1371600"/>
            <a:ext cx="5650615" cy="545085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Goodhue County High Resolution DEM</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Pilot Project to inform future efforts of using existing breachlines with high resolution DEMS.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Breachline Dataset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Update dataset with most recent datasets being completed</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Explore database structure for breachlines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DEM Hydro-modification Review Web Application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Detail locations and completeness of datasets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Define project </a:t>
            </a:r>
            <a:r>
              <a:rPr kumimoji="0" lang="en-US" sz="1800" b="0" i="0" u="none" strike="noStrike" kern="1200" cap="none" spc="0" normalizeH="0" baseline="0" noProof="0" dirty="0">
                <a:ln>
                  <a:noFill/>
                </a:ln>
                <a:solidFill>
                  <a:prstClr val="black"/>
                </a:solidFill>
                <a:effectLst/>
                <a:uLnTx/>
                <a:uFillTx/>
                <a:latin typeface="Calibri"/>
                <a:ea typeface="+mn-ea"/>
                <a:cs typeface="+mn-cs"/>
              </a:rPr>
              <a:t>boundaries and data voids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Collaboration and cooperation amongst members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Ongoing discussions of standards and best </a:t>
            </a:r>
            <a:r>
              <a:rPr kumimoji="0" lang="en-US" sz="1800" b="1" i="0" u="sng" strike="noStrike" kern="1200" cap="none" spc="0" normalizeH="0" baseline="0" noProof="0" dirty="0" err="1">
                <a:ln>
                  <a:noFill/>
                </a:ln>
                <a:solidFill>
                  <a:prstClr val="black"/>
                </a:solidFill>
                <a:effectLst/>
                <a:uLnTx/>
                <a:uFillTx/>
                <a:latin typeface="Calibri"/>
                <a:ea typeface="+mn-ea"/>
                <a:cs typeface="+mn-cs"/>
              </a:rPr>
              <a:t>practics</a:t>
            </a:r>
            <a:endParaRPr kumimoji="0" lang="en-US" sz="1800" b="1" i="0" u="sng"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729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a:t>
            </a:r>
            <a:r>
              <a:rPr lang="en-US">
                <a:solidFill>
                  <a:srgbClr val="FFC000"/>
                </a:solidFill>
              </a:rPr>
              <a:t>Data Acquisition Workgroup</a:t>
            </a:r>
          </a:p>
        </p:txBody>
      </p:sp>
      <p:sp>
        <p:nvSpPr>
          <p:cNvPr id="3" name="Content Placeholder 2"/>
          <p:cNvSpPr>
            <a:spLocks noGrp="1"/>
          </p:cNvSpPr>
          <p:nvPr>
            <p:ph idx="1"/>
          </p:nvPr>
        </p:nvSpPr>
        <p:spPr>
          <a:xfrm>
            <a:off x="166836" y="1356106"/>
            <a:ext cx="7630884" cy="4879975"/>
          </a:xfrm>
        </p:spPr>
        <p:txBody>
          <a:bodyPr vert="horz" lIns="91440" tIns="45720" rIns="91440" bIns="45720" rtlCol="0" anchor="t">
            <a:noAutofit/>
          </a:bodyPr>
          <a:lstStyle/>
          <a:p>
            <a:pPr marL="0" indent="0">
              <a:buNone/>
            </a:pPr>
            <a:r>
              <a:rPr lang="en-US" b="1">
                <a:solidFill>
                  <a:schemeClr val="tx1"/>
                </a:solidFill>
              </a:rPr>
              <a:t>Mission:</a:t>
            </a:r>
            <a:r>
              <a:rPr lang="en-US">
                <a:solidFill>
                  <a:schemeClr val="tx1"/>
                </a:solidFill>
              </a:rPr>
              <a:t>  </a:t>
            </a:r>
          </a:p>
          <a:p>
            <a:pPr marL="463550"/>
            <a:r>
              <a:rPr lang="en-US" sz="2400">
                <a:solidFill>
                  <a:schemeClr val="tx1"/>
                </a:solidFill>
              </a:rPr>
              <a:t>The Data Acquisition Workgroup promotes procurement of foundational 3D data for Minnesota. </a:t>
            </a:r>
            <a:endParaRPr lang="en-US" sz="2400">
              <a:solidFill>
                <a:schemeClr val="tx1"/>
              </a:solidFill>
              <a:cs typeface="Calibri"/>
            </a:endParaRPr>
          </a:p>
          <a:p>
            <a:pPr marL="0" indent="0">
              <a:spcBef>
                <a:spcPts val="1200"/>
              </a:spcBef>
              <a:buNone/>
            </a:pPr>
            <a:r>
              <a:rPr lang="en-US" b="1">
                <a:solidFill>
                  <a:srgbClr val="003865"/>
                </a:solidFill>
              </a:rPr>
              <a:t>Co-Chairs</a:t>
            </a:r>
            <a:endParaRPr lang="en-US" b="1">
              <a:solidFill>
                <a:srgbClr val="003865"/>
              </a:solidFill>
              <a:cs typeface="Calibri"/>
            </a:endParaRPr>
          </a:p>
          <a:p>
            <a:pPr marL="463550">
              <a:spcBef>
                <a:spcPts val="0"/>
              </a:spcBef>
            </a:pPr>
            <a:r>
              <a:rPr lang="en-US" sz="2400">
                <a:solidFill>
                  <a:srgbClr val="003865"/>
                </a:solidFill>
                <a:ea typeface="+mn-lt"/>
                <a:cs typeface="+mn-lt"/>
              </a:rPr>
              <a:t>Sean Vaughn, Alison </a:t>
            </a:r>
            <a:r>
              <a:rPr lang="en-US" sz="2400" err="1">
                <a:solidFill>
                  <a:srgbClr val="003865"/>
                </a:solidFill>
                <a:ea typeface="+mn-lt"/>
                <a:cs typeface="+mn-lt"/>
              </a:rPr>
              <a:t>Slaats</a:t>
            </a:r>
            <a:r>
              <a:rPr lang="en-US" sz="2400">
                <a:solidFill>
                  <a:srgbClr val="003865"/>
                </a:solidFill>
                <a:ea typeface="+mn-lt"/>
                <a:cs typeface="+mn-lt"/>
              </a:rPr>
              <a:t>, and Gerry Sjerven</a:t>
            </a:r>
          </a:p>
          <a:p>
            <a:pPr marL="0" indent="0">
              <a:spcAft>
                <a:spcPts val="600"/>
              </a:spcAft>
              <a:buNone/>
            </a:pPr>
            <a:r>
              <a:rPr lang="en-US" b="1">
                <a:solidFill>
                  <a:schemeClr val="tx1"/>
                </a:solidFill>
              </a:rPr>
              <a:t>Lidar Acquisition Subgroup:</a:t>
            </a:r>
            <a:endParaRPr lang="en-US" b="1">
              <a:solidFill>
                <a:schemeClr val="tx1"/>
              </a:solidFill>
              <a:cs typeface="Calibri"/>
            </a:endParaRPr>
          </a:p>
          <a:p>
            <a:pPr marL="463550">
              <a:spcBef>
                <a:spcPts val="0"/>
              </a:spcBef>
              <a:buSzPct val="85000"/>
            </a:pPr>
            <a:r>
              <a:rPr lang="en-US" sz="2000">
                <a:solidFill>
                  <a:srgbClr val="003865"/>
                </a:solidFill>
                <a:ea typeface="+mn-lt"/>
                <a:cs typeface="+mn-lt"/>
              </a:rPr>
              <a:t>Alison </a:t>
            </a:r>
            <a:r>
              <a:rPr lang="en-US" sz="2000" err="1">
                <a:solidFill>
                  <a:srgbClr val="003865"/>
                </a:solidFill>
                <a:ea typeface="+mn-lt"/>
                <a:cs typeface="+mn-lt"/>
              </a:rPr>
              <a:t>Slaats</a:t>
            </a:r>
            <a:r>
              <a:rPr lang="en-US" sz="2000">
                <a:solidFill>
                  <a:srgbClr val="003865"/>
                </a:solidFill>
                <a:ea typeface="+mn-lt"/>
                <a:cs typeface="+mn-lt"/>
              </a:rPr>
              <a:t> </a:t>
            </a:r>
            <a:r>
              <a:rPr lang="en-US" sz="1600">
                <a:solidFill>
                  <a:srgbClr val="78BE21"/>
                </a:solidFill>
                <a:ea typeface="+mn-lt"/>
                <a:cs typeface="+mn-lt"/>
              </a:rPr>
              <a:t>(</a:t>
            </a:r>
            <a:r>
              <a:rPr lang="en-US" sz="1600" err="1">
                <a:solidFill>
                  <a:srgbClr val="78BE21"/>
                </a:solidFill>
                <a:ea typeface="+mn-lt"/>
                <a:cs typeface="+mn-lt"/>
              </a:rPr>
              <a:t>MnGeo</a:t>
            </a:r>
            <a:r>
              <a:rPr lang="en-US" sz="1600">
                <a:solidFill>
                  <a:srgbClr val="78BE21"/>
                </a:solidFill>
                <a:ea typeface="+mn-lt"/>
                <a:cs typeface="+mn-lt"/>
              </a:rPr>
              <a:t>)</a:t>
            </a:r>
            <a:r>
              <a:rPr lang="en-US" sz="2000">
                <a:solidFill>
                  <a:srgbClr val="003865"/>
                </a:solidFill>
                <a:ea typeface="+mn-lt"/>
                <a:cs typeface="+mn-lt"/>
              </a:rPr>
              <a:t>, Sean Vaughn </a:t>
            </a:r>
            <a:r>
              <a:rPr lang="en-US" sz="1600">
                <a:solidFill>
                  <a:srgbClr val="78BE21"/>
                </a:solidFill>
                <a:ea typeface="+mn-lt"/>
                <a:cs typeface="+mn-lt"/>
              </a:rPr>
              <a:t>(MNIT DNR)</a:t>
            </a:r>
            <a:r>
              <a:rPr lang="en-US" sz="2000">
                <a:solidFill>
                  <a:srgbClr val="003865"/>
                </a:solidFill>
                <a:ea typeface="+mn-lt"/>
                <a:cs typeface="+mn-lt"/>
              </a:rPr>
              <a:t>, Gerry Sjerven </a:t>
            </a:r>
            <a:r>
              <a:rPr lang="en-US" sz="1600">
                <a:solidFill>
                  <a:srgbClr val="78BE21"/>
                </a:solidFill>
                <a:ea typeface="+mn-lt"/>
                <a:cs typeface="+mn-lt"/>
              </a:rPr>
              <a:t>(MN Power)</a:t>
            </a:r>
            <a:r>
              <a:rPr lang="en-US" sz="2000">
                <a:solidFill>
                  <a:srgbClr val="003865"/>
                </a:solidFill>
                <a:ea typeface="+mn-lt"/>
                <a:cs typeface="+mn-lt"/>
              </a:rPr>
              <a:t>, Dan Ross </a:t>
            </a:r>
            <a:r>
              <a:rPr lang="en-US" sz="1600">
                <a:solidFill>
                  <a:srgbClr val="78BE21"/>
                </a:solidFill>
                <a:ea typeface="+mn-lt"/>
                <a:cs typeface="+mn-lt"/>
              </a:rPr>
              <a:t>(NSGIC)</a:t>
            </a:r>
            <a:r>
              <a:rPr lang="en-US" sz="2000">
                <a:solidFill>
                  <a:srgbClr val="003865"/>
                </a:solidFill>
                <a:ea typeface="+mn-lt"/>
                <a:cs typeface="+mn-lt"/>
              </a:rPr>
              <a:t>, Jennifer Corcoran </a:t>
            </a:r>
            <a:r>
              <a:rPr lang="en-US" sz="1600">
                <a:solidFill>
                  <a:srgbClr val="78BE21"/>
                </a:solidFill>
                <a:ea typeface="+mn-lt"/>
                <a:cs typeface="+mn-lt"/>
              </a:rPr>
              <a:t>(DNR)</a:t>
            </a:r>
            <a:r>
              <a:rPr lang="en-US" sz="2000">
                <a:solidFill>
                  <a:srgbClr val="003865"/>
                </a:solidFill>
                <a:ea typeface="+mn-lt"/>
                <a:cs typeface="+mn-lt"/>
              </a:rPr>
              <a:t>, Colin Lee</a:t>
            </a:r>
            <a:r>
              <a:rPr lang="en-US" sz="2400">
                <a:solidFill>
                  <a:srgbClr val="003865"/>
                </a:solidFill>
                <a:ea typeface="+mn-lt"/>
                <a:cs typeface="+mn-lt"/>
              </a:rPr>
              <a:t> </a:t>
            </a:r>
            <a:r>
              <a:rPr lang="en-US" sz="1600">
                <a:solidFill>
                  <a:srgbClr val="78BE21"/>
                </a:solidFill>
                <a:ea typeface="+mn-lt"/>
                <a:cs typeface="+mn-lt"/>
              </a:rPr>
              <a:t>(MnDOT)</a:t>
            </a:r>
            <a:r>
              <a:rPr lang="en-US" sz="2000">
                <a:solidFill>
                  <a:srgbClr val="003865"/>
                </a:solidFill>
                <a:ea typeface="+mn-lt"/>
                <a:cs typeface="+mn-lt"/>
              </a:rPr>
              <a:t>, Matt Baltes </a:t>
            </a:r>
            <a:r>
              <a:rPr lang="en-US" sz="1600">
                <a:solidFill>
                  <a:srgbClr val="78BE21"/>
                </a:solidFill>
                <a:ea typeface="+mn-lt"/>
                <a:cs typeface="+mn-lt"/>
              </a:rPr>
              <a:t>(NRCS)</a:t>
            </a:r>
            <a:r>
              <a:rPr lang="en-US" sz="2000">
                <a:solidFill>
                  <a:srgbClr val="003865"/>
                </a:solidFill>
                <a:ea typeface="+mn-lt"/>
                <a:cs typeface="+mn-lt"/>
              </a:rPr>
              <a:t>, Joel Nelson </a:t>
            </a:r>
            <a:r>
              <a:rPr lang="en-US" sz="1600">
                <a:solidFill>
                  <a:srgbClr val="78BE21"/>
                </a:solidFill>
                <a:ea typeface="+mn-lt"/>
                <a:cs typeface="+mn-lt"/>
              </a:rPr>
              <a:t>(U of MN)</a:t>
            </a:r>
            <a:r>
              <a:rPr lang="en-US" sz="2000">
                <a:solidFill>
                  <a:srgbClr val="003865"/>
                </a:solidFill>
                <a:ea typeface="+mn-lt"/>
                <a:cs typeface="+mn-lt"/>
              </a:rPr>
              <a:t>, Joe </a:t>
            </a:r>
            <a:r>
              <a:rPr lang="en-US" sz="2000" err="1">
                <a:solidFill>
                  <a:srgbClr val="003865"/>
                </a:solidFill>
                <a:ea typeface="+mn-lt"/>
                <a:cs typeface="+mn-lt"/>
              </a:rPr>
              <a:t>Sapletal</a:t>
            </a:r>
            <a:r>
              <a:rPr lang="en-US" sz="2000">
                <a:solidFill>
                  <a:srgbClr val="003865"/>
                </a:solidFill>
                <a:ea typeface="+mn-lt"/>
                <a:cs typeface="+mn-lt"/>
              </a:rPr>
              <a:t> </a:t>
            </a:r>
            <a:r>
              <a:rPr lang="en-US" sz="1600">
                <a:solidFill>
                  <a:srgbClr val="78BE21"/>
                </a:solidFill>
                <a:ea typeface="+mn-lt"/>
                <a:cs typeface="+mn-lt"/>
              </a:rPr>
              <a:t>(Dakota Co)</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Mark Reineke </a:t>
            </a:r>
            <a:r>
              <a:rPr lang="en-US" sz="1600">
                <a:solidFill>
                  <a:srgbClr val="78BE21"/>
                </a:solidFill>
                <a:ea typeface="+mn-lt"/>
                <a:cs typeface="+mn-lt"/>
              </a:rPr>
              <a:t>(</a:t>
            </a:r>
            <a:r>
              <a:rPr lang="en-US" sz="1600" err="1">
                <a:solidFill>
                  <a:srgbClr val="78BE21"/>
                </a:solidFill>
                <a:ea typeface="+mn-lt"/>
                <a:cs typeface="+mn-lt"/>
              </a:rPr>
              <a:t>Widseth</a:t>
            </a:r>
            <a:r>
              <a:rPr lang="en-US" sz="1600">
                <a:solidFill>
                  <a:srgbClr val="78BE21"/>
                </a:solidFill>
                <a:ea typeface="+mn-lt"/>
                <a:cs typeface="+mn-lt"/>
              </a:rPr>
              <a:t>)</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and Brandon Krumwiede </a:t>
            </a:r>
            <a:r>
              <a:rPr lang="en-US" sz="1600">
                <a:solidFill>
                  <a:srgbClr val="78BE21"/>
                </a:solidFill>
                <a:ea typeface="+mn-lt"/>
                <a:cs typeface="+mn-lt"/>
              </a:rPr>
              <a:t>(NOAA)</a:t>
            </a:r>
            <a:r>
              <a:rPr lang="en-US" sz="20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Clint Little </a:t>
            </a:r>
            <a:r>
              <a:rPr lang="en-US" sz="1600">
                <a:solidFill>
                  <a:srgbClr val="78BE21"/>
                </a:solidFill>
                <a:ea typeface="+mn-lt"/>
                <a:cs typeface="+mn-lt"/>
              </a:rPr>
              <a:t>(DNR)</a:t>
            </a:r>
            <a:r>
              <a:rPr lang="en-US" sz="2000">
                <a:solidFill>
                  <a:srgbClr val="003865"/>
                </a:solidFill>
                <a:ea typeface="+mn-lt"/>
                <a:cs typeface="+mn-lt"/>
              </a:rPr>
              <a:t>, Terry Zien </a:t>
            </a:r>
            <a:r>
              <a:rPr lang="en-US" sz="1600">
                <a:solidFill>
                  <a:srgbClr val="78BE21"/>
                </a:solidFill>
                <a:ea typeface="+mn-lt"/>
                <a:cs typeface="+mn-lt"/>
              </a:rPr>
              <a:t>(USACOE)</a:t>
            </a:r>
            <a:r>
              <a:rPr lang="en-US" sz="2000">
                <a:solidFill>
                  <a:srgbClr val="003865"/>
                </a:solidFill>
                <a:ea typeface="+mn-lt"/>
                <a:cs typeface="+mn-lt"/>
              </a:rPr>
              <a:t>, Jeff Weiss</a:t>
            </a:r>
            <a:r>
              <a:rPr lang="en-US" sz="1800">
                <a:solidFill>
                  <a:srgbClr val="003865"/>
                </a:solidFill>
                <a:ea typeface="+mn-lt"/>
                <a:cs typeface="+mn-lt"/>
              </a:rPr>
              <a:t> </a:t>
            </a:r>
            <a:r>
              <a:rPr lang="en-US" sz="1600">
                <a:solidFill>
                  <a:srgbClr val="78BE21"/>
                </a:solidFill>
                <a:ea typeface="+mn-lt"/>
                <a:cs typeface="+mn-lt"/>
              </a:rPr>
              <a:t>(DNR)</a:t>
            </a:r>
            <a:r>
              <a:rPr lang="en-US" sz="2000">
                <a:solidFill>
                  <a:srgbClr val="003865"/>
                </a:solidFill>
                <a:ea typeface="+mn-lt"/>
                <a:cs typeface="+mn-lt"/>
              </a:rPr>
              <a:t>. </a:t>
            </a:r>
          </a:p>
        </p:txBody>
      </p:sp>
      <p:pic>
        <p:nvPicPr>
          <p:cNvPr id="6" name="Picture 5" descr="The Data Acquisition workgroup. ">
            <a:extLst>
              <a:ext uri="{FF2B5EF4-FFF2-40B4-BE49-F238E27FC236}">
                <a16:creationId xmlns:a16="http://schemas.microsoft.com/office/drawing/2014/main" id="{FFEF24AC-E9F0-42EB-B92B-7286D3548291}"/>
              </a:ext>
            </a:extLst>
          </p:cNvPr>
          <p:cNvPicPr>
            <a:picLocks noChangeAspect="1"/>
          </p:cNvPicPr>
          <p:nvPr/>
        </p:nvPicPr>
        <p:blipFill rotWithShape="1">
          <a:blip r:embed="rId3"/>
          <a:srcRect l="3924" t="5988"/>
          <a:stretch/>
        </p:blipFill>
        <p:spPr>
          <a:xfrm>
            <a:off x="8209723" y="2137352"/>
            <a:ext cx="3982277" cy="3765403"/>
          </a:xfrm>
          <a:prstGeom prst="rect">
            <a:avLst/>
          </a:prstGeom>
          <a:ln>
            <a:solidFill>
              <a:schemeClr val="accent1"/>
            </a:solidFill>
          </a:ln>
        </p:spPr>
      </p:pic>
    </p:spTree>
    <p:extLst>
      <p:ext uri="{BB962C8B-B14F-4D97-AF65-F5344CB8AC3E}">
        <p14:creationId xmlns:p14="http://schemas.microsoft.com/office/powerpoint/2010/main" val="4150129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May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ym typeface="Wingdings" panose="05000000000000000000" pitchFamily="2" charset="2"/>
              </a:rPr>
              <a:t>What is Lidar</a:t>
            </a:r>
            <a:endParaRPr lang="en-US" dirty="0"/>
          </a:p>
        </p:txBody>
      </p:sp>
      <p:pic>
        <p:nvPicPr>
          <p:cNvPr id="11" name="Picture 2" descr="image of an airplane flying over the landscape collecting lidar data.">
            <a:extLst>
              <a:ext uri="{FF2B5EF4-FFF2-40B4-BE49-F238E27FC236}">
                <a16:creationId xmlns:a16="http://schemas.microsoft.com/office/drawing/2014/main" id="{1D828CBD-E136-4B4E-B926-66644A2F48B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4" y="1561174"/>
            <a:ext cx="3245325" cy="1908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of a lidar point cloud hovering over a terrain map.  This illustrates the elevation component of lidar.  ">
            <a:extLst>
              <a:ext uri="{FF2B5EF4-FFF2-40B4-BE49-F238E27FC236}">
                <a16:creationId xmlns:a16="http://schemas.microsoft.com/office/drawing/2014/main" id="{29DD9BD4-8133-4C5E-8E17-8C529E5EB2B2}"/>
              </a:ext>
            </a:extLst>
          </p:cNvPr>
          <p:cNvPicPr>
            <a:picLocks noChangeAspect="1"/>
          </p:cNvPicPr>
          <p:nvPr/>
        </p:nvPicPr>
        <p:blipFill>
          <a:blip r:embed="rId4"/>
          <a:stretch>
            <a:fillRect/>
          </a:stretch>
        </p:blipFill>
        <p:spPr>
          <a:xfrm>
            <a:off x="3373120" y="1543755"/>
            <a:ext cx="3060828" cy="3050269"/>
          </a:xfrm>
          <a:prstGeom prst="rect">
            <a:avLst/>
          </a:prstGeom>
        </p:spPr>
      </p:pic>
      <p:sp>
        <p:nvSpPr>
          <p:cNvPr id="18" name="Bent Arrow 12">
            <a:extLst>
              <a:ext uri="{FF2B5EF4-FFF2-40B4-BE49-F238E27FC236}">
                <a16:creationId xmlns:a16="http://schemas.microsoft.com/office/drawing/2014/main" id="{16ECB6BC-B1A6-42A1-9507-2643E23836C2}"/>
              </a:ext>
            </a:extLst>
          </p:cNvPr>
          <p:cNvSpPr/>
          <p:nvPr/>
        </p:nvSpPr>
        <p:spPr>
          <a:xfrm>
            <a:off x="1373956" y="2794563"/>
            <a:ext cx="2305245" cy="814975"/>
          </a:xfrm>
          <a:prstGeom prst="bentArrow">
            <a:avLst>
              <a:gd name="adj1" fmla="val 17481"/>
              <a:gd name="adj2" fmla="val 17033"/>
              <a:gd name="adj3" fmla="val 34962"/>
              <a:gd name="adj4" fmla="val 10667"/>
            </a:avLst>
          </a:prstGeom>
          <a:gradFill flip="none" rotWithShape="1">
            <a:gsLst>
              <a:gs pos="4000">
                <a:srgbClr val="0000FF"/>
              </a:gs>
              <a:gs pos="11000">
                <a:srgbClr val="00B0F0"/>
              </a:gs>
              <a:gs pos="31000">
                <a:srgbClr val="000040">
                  <a:lumMod val="12000"/>
                  <a:lumOff val="88000"/>
                  <a:alpha val="31000"/>
                </a:srgbClr>
              </a:gs>
              <a:gs pos="62000">
                <a:srgbClr val="A28E6A"/>
              </a:gs>
              <a:gs pos="46000">
                <a:srgbClr val="00B050"/>
              </a:gs>
              <a:gs pos="97000">
                <a:srgbClr val="FF0000"/>
              </a:gs>
              <a:gs pos="87000">
                <a:srgbClr val="FFFF00"/>
              </a:gs>
              <a:gs pos="70000">
                <a:srgbClr val="FFBF00"/>
              </a:gs>
            </a:gsLst>
            <a:path path="circle">
              <a:fillToRect l="100000" b="100000"/>
            </a:path>
            <a:tileRect t="-100000" r="-100000"/>
          </a:gradFill>
          <a:ln w="25400" cap="flat" cmpd="sng" algn="ctr">
            <a:solidFill>
              <a:srgbClr val="D34817">
                <a:shade val="50000"/>
              </a:srgbClr>
            </a:solidFill>
            <a:prstDash val="solid"/>
          </a:ln>
          <a:effectLst/>
          <a:scene3d>
            <a:camera prst="orthographicFront">
              <a:rot lat="299969" lon="10799999" rev="10799999"/>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9" name="TextBox 18">
            <a:extLst>
              <a:ext uri="{FF2B5EF4-FFF2-40B4-BE49-F238E27FC236}">
                <a16:creationId xmlns:a16="http://schemas.microsoft.com/office/drawing/2014/main" id="{9AACB8F6-694A-497F-814A-11EDEDADA134}"/>
              </a:ext>
            </a:extLst>
          </p:cNvPr>
          <p:cNvSpPr txBox="1"/>
          <p:nvPr/>
        </p:nvSpPr>
        <p:spPr>
          <a:xfrm>
            <a:off x="1080603" y="1062388"/>
            <a:ext cx="206264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Lidar Acquisition </a:t>
            </a:r>
          </a:p>
        </p:txBody>
      </p:sp>
      <p:sp>
        <p:nvSpPr>
          <p:cNvPr id="21" name="TextBox 20">
            <a:extLst>
              <a:ext uri="{FF2B5EF4-FFF2-40B4-BE49-F238E27FC236}">
                <a16:creationId xmlns:a16="http://schemas.microsoft.com/office/drawing/2014/main" id="{E74EB517-03CF-491F-8551-8E27BC883A88}"/>
              </a:ext>
            </a:extLst>
          </p:cNvPr>
          <p:cNvSpPr txBox="1"/>
          <p:nvPr/>
        </p:nvSpPr>
        <p:spPr>
          <a:xfrm>
            <a:off x="4068470" y="1262443"/>
            <a:ext cx="2147887"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Lidar Point Cloud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3D Rendition of Natural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and Built Environments  </a:t>
            </a:r>
          </a:p>
        </p:txBody>
      </p:sp>
      <p:sp>
        <p:nvSpPr>
          <p:cNvPr id="22" name="Bent Arrow 12">
            <a:extLst>
              <a:ext uri="{FF2B5EF4-FFF2-40B4-BE49-F238E27FC236}">
                <a16:creationId xmlns:a16="http://schemas.microsoft.com/office/drawing/2014/main" id="{26F4F0AC-5576-48D2-B3A8-D3C8DE5AAB66}"/>
              </a:ext>
            </a:extLst>
          </p:cNvPr>
          <p:cNvSpPr/>
          <p:nvPr/>
        </p:nvSpPr>
        <p:spPr>
          <a:xfrm>
            <a:off x="4522759" y="3856056"/>
            <a:ext cx="2294601" cy="796378"/>
          </a:xfrm>
          <a:prstGeom prst="bentArrow">
            <a:avLst>
              <a:gd name="adj1" fmla="val 19365"/>
              <a:gd name="adj2" fmla="val 15121"/>
              <a:gd name="adj3" fmla="val 32857"/>
              <a:gd name="adj4" fmla="val 20094"/>
            </a:avLst>
          </a:prstGeom>
          <a:gradFill flip="none" rotWithShape="1">
            <a:gsLst>
              <a:gs pos="0">
                <a:srgbClr val="000000"/>
              </a:gs>
              <a:gs pos="20000">
                <a:srgbClr val="00B0F0"/>
              </a:gs>
              <a:gs pos="38000">
                <a:srgbClr val="000040">
                  <a:lumMod val="12000"/>
                  <a:lumOff val="88000"/>
                  <a:alpha val="31000"/>
                </a:srgbClr>
              </a:gs>
              <a:gs pos="66000">
                <a:srgbClr val="A28E6A"/>
              </a:gs>
              <a:gs pos="58000">
                <a:srgbClr val="00B050"/>
              </a:gs>
              <a:gs pos="98000">
                <a:srgbClr val="FFFF00"/>
              </a:gs>
              <a:gs pos="79000">
                <a:srgbClr val="FFBF00"/>
              </a:gs>
            </a:gsLst>
            <a:path path="circle">
              <a:fillToRect l="100000" t="100000"/>
            </a:path>
            <a:tileRect r="-100000" b="-100000"/>
          </a:gradFill>
          <a:ln w="25400" cap="flat" cmpd="sng" algn="ctr">
            <a:solidFill>
              <a:srgbClr val="D34817">
                <a:shade val="50000"/>
              </a:srgbClr>
            </a:solidFill>
            <a:prstDash val="solid"/>
          </a:ln>
          <a:effectLst/>
          <a:scene3d>
            <a:camera prst="orthographicFront">
              <a:rot lat="299969" lon="10799999" rev="10799999"/>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0" name="TextBox 9">
            <a:extLst>
              <a:ext uri="{FF2B5EF4-FFF2-40B4-BE49-F238E27FC236}">
                <a16:creationId xmlns:a16="http://schemas.microsoft.com/office/drawing/2014/main" id="{1E97FB27-478E-483B-B14E-168A01D6AD81}"/>
              </a:ext>
            </a:extLst>
          </p:cNvPr>
          <p:cNvSpPr txBox="1"/>
          <p:nvPr/>
        </p:nvSpPr>
        <p:spPr>
          <a:xfrm>
            <a:off x="4414933" y="5406787"/>
            <a:ext cx="2636279" cy="96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Lidar Classification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Painting the Lidar Point Cloud Elevation Values</a:t>
            </a:r>
          </a:p>
        </p:txBody>
      </p:sp>
      <p:pic>
        <p:nvPicPr>
          <p:cNvPr id="2" name="Picture 2" descr="Image of a lidar derived bare earth elevation model displaying landscape topography.">
            <a:extLst>
              <a:ext uri="{FF2B5EF4-FFF2-40B4-BE49-F238E27FC236}">
                <a16:creationId xmlns:a16="http://schemas.microsoft.com/office/drawing/2014/main" id="{7190FF62-C022-0A49-7D7A-7233DB3FEBC6}"/>
              </a:ext>
            </a:extLst>
          </p:cNvPr>
          <p:cNvPicPr>
            <a:picLocks noChangeAspect="1" noChangeArrowheads="1"/>
          </p:cNvPicPr>
          <p:nvPr/>
        </p:nvPicPr>
        <p:blipFill>
          <a:blip r:embed="rId5" cstate="screen"/>
          <a:srcRect/>
          <a:stretch>
            <a:fillRect/>
          </a:stretch>
        </p:blipFill>
        <p:spPr bwMode="auto">
          <a:xfrm>
            <a:off x="9531539" y="5104982"/>
            <a:ext cx="2189630" cy="1573106"/>
          </a:xfrm>
          <a:prstGeom prst="rect">
            <a:avLst/>
          </a:prstGeom>
          <a:noFill/>
          <a:ln w="9525">
            <a:noFill/>
            <a:miter lim="800000"/>
            <a:headEnd/>
            <a:tailEnd/>
          </a:ln>
          <a:scene3d>
            <a:camera prst="orthographicFront">
              <a:rot lat="19822023" lon="1077821" rev="20625074"/>
            </a:camera>
            <a:lightRig rig="threePt" dir="t"/>
          </a:scene3d>
          <a:sp3d z="-76200" extrusionH="50800" contourW="44450" prstMaterial="matte">
            <a:bevelT w="190500" prst="coolSlant"/>
            <a:bevelB/>
          </a:sp3d>
        </p:spPr>
      </p:pic>
      <p:sp>
        <p:nvSpPr>
          <p:cNvPr id="3" name="TextBox 2">
            <a:extLst>
              <a:ext uri="{FF2B5EF4-FFF2-40B4-BE49-F238E27FC236}">
                <a16:creationId xmlns:a16="http://schemas.microsoft.com/office/drawing/2014/main" id="{5CF89166-8215-3AC3-235C-220B8826954A}"/>
              </a:ext>
            </a:extLst>
          </p:cNvPr>
          <p:cNvSpPr txBox="1"/>
          <p:nvPr/>
        </p:nvSpPr>
        <p:spPr>
          <a:xfrm>
            <a:off x="9813454" y="4132358"/>
            <a:ext cx="2117401"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solidFill>
                    <a:srgbClr val="855D5D">
                      <a:lumMod val="50000"/>
                    </a:srgbClr>
                  </a:solidFill>
                </a:ln>
                <a:solidFill>
                  <a:srgbClr val="FFFFFF"/>
                </a:solidFill>
                <a:effectLst>
                  <a:outerShdw blurRad="38100" dist="38100" dir="2700000" algn="tl">
                    <a:srgbClr val="000000">
                      <a:alpha val="43137"/>
                    </a:srgbClr>
                  </a:outerShdw>
                </a:effectLst>
                <a:uLnTx/>
                <a:uFillTx/>
                <a:latin typeface="Corbel"/>
                <a:ea typeface="+mn-ea"/>
                <a:cs typeface="+mn-cs"/>
              </a:rPr>
              <a:t>LiDAR-derived </a:t>
            </a:r>
            <a:r>
              <a:rPr kumimoji="0" lang="en-US" sz="1600" b="1" i="0" u="none" strike="noStrike" kern="0" cap="none" spc="0" normalizeH="0" baseline="0" noProof="0" dirty="0">
                <a:ln>
                  <a:solidFill>
                    <a:srgbClr val="855D5D">
                      <a:lumMod val="50000"/>
                    </a:srgbClr>
                  </a:solid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a:t>
            </a:r>
            <a:r>
              <a:rPr kumimoji="0" lang="en-US" sz="1600" b="1" i="0" u="none" strike="noStrike" kern="0" cap="none" spc="0" normalizeH="0" baseline="0" noProof="0" dirty="0">
                <a:ln>
                  <a:solidFill>
                    <a:srgbClr val="855D5D">
                      <a:lumMod val="50000"/>
                    </a:srgbClr>
                  </a:solidFill>
                </a:ln>
                <a:solidFill>
                  <a:srgbClr val="FFFFFF"/>
                </a:solidFill>
                <a:effectLst>
                  <a:outerShdw blurRad="38100" dist="38100" dir="2700000" algn="tl">
                    <a:srgbClr val="000000">
                      <a:alpha val="43137"/>
                    </a:srgbClr>
                  </a:outerShdw>
                </a:effectLst>
                <a:uLnTx/>
                <a:uFillTx/>
                <a:latin typeface="Corbel"/>
                <a:ea typeface="+mn-ea"/>
                <a:cs typeface="+mn-cs"/>
              </a:rPr>
              <a:t>D Digital Elevation Model (DEM)</a:t>
            </a:r>
          </a:p>
        </p:txBody>
      </p:sp>
      <p:pic>
        <p:nvPicPr>
          <p:cNvPr id="4" name="Picture 3" descr="image displaying a digital surface model and digital elevation model. ">
            <a:extLst>
              <a:ext uri="{FF2B5EF4-FFF2-40B4-BE49-F238E27FC236}">
                <a16:creationId xmlns:a16="http://schemas.microsoft.com/office/drawing/2014/main" id="{39D19480-BAE4-2D03-7E32-91BD15E3B0F5}"/>
              </a:ext>
            </a:extLst>
          </p:cNvPr>
          <p:cNvPicPr>
            <a:picLocks noChangeAspect="1"/>
          </p:cNvPicPr>
          <p:nvPr/>
        </p:nvPicPr>
        <p:blipFill>
          <a:blip r:embed="rId6"/>
          <a:stretch>
            <a:fillRect/>
          </a:stretch>
        </p:blipFill>
        <p:spPr>
          <a:xfrm>
            <a:off x="6369214" y="3225383"/>
            <a:ext cx="3162325" cy="2737281"/>
          </a:xfrm>
          <a:prstGeom prst="rect">
            <a:avLst/>
          </a:prstGeom>
        </p:spPr>
      </p:pic>
      <p:sp>
        <p:nvSpPr>
          <p:cNvPr id="5" name="Bent Arrow 12">
            <a:extLst>
              <a:ext uri="{FF2B5EF4-FFF2-40B4-BE49-F238E27FC236}">
                <a16:creationId xmlns:a16="http://schemas.microsoft.com/office/drawing/2014/main" id="{40FF95BA-675C-9EBB-1425-EFC667297A1E}"/>
              </a:ext>
            </a:extLst>
          </p:cNvPr>
          <p:cNvSpPr/>
          <p:nvPr/>
        </p:nvSpPr>
        <p:spPr>
          <a:xfrm>
            <a:off x="7206489" y="5761358"/>
            <a:ext cx="1962106" cy="796378"/>
          </a:xfrm>
          <a:prstGeom prst="bentArrow">
            <a:avLst>
              <a:gd name="adj1" fmla="val 19365"/>
              <a:gd name="adj2" fmla="val 15121"/>
              <a:gd name="adj3" fmla="val 32857"/>
              <a:gd name="adj4" fmla="val 20094"/>
            </a:avLst>
          </a:prstGeom>
          <a:gradFill flip="none" rotWithShape="1">
            <a:gsLst>
              <a:gs pos="0">
                <a:srgbClr val="000000"/>
              </a:gs>
              <a:gs pos="20000">
                <a:srgbClr val="00B0F0"/>
              </a:gs>
              <a:gs pos="38000">
                <a:srgbClr val="000040">
                  <a:lumMod val="12000"/>
                  <a:lumOff val="88000"/>
                  <a:alpha val="31000"/>
                </a:srgbClr>
              </a:gs>
              <a:gs pos="66000">
                <a:srgbClr val="A28E6A"/>
              </a:gs>
              <a:gs pos="58000">
                <a:srgbClr val="00B050"/>
              </a:gs>
              <a:gs pos="98000">
                <a:srgbClr val="FFFF00"/>
              </a:gs>
              <a:gs pos="79000">
                <a:srgbClr val="FFBF00"/>
              </a:gs>
            </a:gsLst>
            <a:path path="circle">
              <a:fillToRect l="100000" t="100000"/>
            </a:path>
            <a:tileRect r="-100000" b="-100000"/>
          </a:gradFill>
          <a:ln w="25400" cap="flat" cmpd="sng" algn="ctr">
            <a:solidFill>
              <a:srgbClr val="D34817">
                <a:shade val="50000"/>
              </a:srgbClr>
            </a:solidFill>
            <a:prstDash val="solid"/>
          </a:ln>
          <a:effectLst/>
          <a:scene3d>
            <a:camera prst="orthographicFront">
              <a:rot lat="299969" lon="10799999" rev="10799999"/>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6" name="Subtitle 2">
            <a:extLst>
              <a:ext uri="{FF2B5EF4-FFF2-40B4-BE49-F238E27FC236}">
                <a16:creationId xmlns:a16="http://schemas.microsoft.com/office/drawing/2014/main" id="{A575D0DC-B2AA-E0ED-8CFC-865458A6DA25}"/>
              </a:ext>
            </a:extLst>
          </p:cNvPr>
          <p:cNvSpPr txBox="1">
            <a:spLocks/>
          </p:cNvSpPr>
          <p:nvPr/>
        </p:nvSpPr>
        <p:spPr>
          <a:xfrm>
            <a:off x="6579216" y="2448118"/>
            <a:ext cx="3707791" cy="347139"/>
          </a:xfrm>
          <a:prstGeom prst="rect">
            <a:avLst/>
          </a:prstGeom>
        </p:spPr>
        <p:txBody>
          <a:bodyPr vert="horz" anchor="t">
            <a:noAutofit/>
          </a:bodyPr>
          <a:lstStyle/>
          <a:p>
            <a:pPr marL="457200" marR="0" lvl="3" indent="-320040" algn="l" defTabSz="914400" rtl="0" eaLnBrk="1" fontAlgn="auto" latinLnBrk="0" hangingPunct="1">
              <a:lnSpc>
                <a:spcPct val="100000"/>
              </a:lnSpc>
              <a:spcBef>
                <a:spcPts val="700"/>
              </a:spcBef>
              <a:spcAft>
                <a:spcPts val="0"/>
              </a:spcAft>
              <a:buClr>
                <a:srgbClr val="78BE21"/>
              </a:buClr>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Tahoma" pitchFamily="34" charset="0"/>
                <a:cs typeface="Tahoma" pitchFamily="34" charset="0"/>
              </a:rPr>
              <a:t>Point Cloud Classification  </a:t>
            </a:r>
            <a:r>
              <a:rPr kumimoji="0" lang="en-US" sz="2200" b="0" i="0" u="none" strike="noStrike" kern="1200" cap="none" spc="0" normalizeH="0" baseline="0" noProof="0" dirty="0">
                <a:ln>
                  <a:noFill/>
                </a:ln>
                <a:solidFill>
                  <a:srgbClr val="FFFFFF"/>
                </a:solidFill>
                <a:effectLst/>
                <a:uLnTx/>
                <a:uFillTx/>
                <a:latin typeface="Calibri" panose="020F0502020204030204"/>
                <a:ea typeface="Tahoma" pitchFamily="34" charset="0"/>
                <a:cs typeface="Tahoma" pitchFamily="34" charset="0"/>
              </a:rPr>
              <a:t> </a:t>
            </a:r>
            <a:r>
              <a:rPr kumimoji="0" lang="en-US" sz="1600" b="0" i="0" u="none" strike="noStrike" kern="1200" cap="none" spc="0" normalizeH="0" baseline="0" noProof="0" dirty="0">
                <a:ln>
                  <a:noFill/>
                </a:ln>
                <a:solidFill>
                  <a:srgbClr val="FFFFFF"/>
                </a:solidFill>
                <a:effectLst/>
                <a:uLnTx/>
                <a:uFillTx/>
                <a:latin typeface="Calibri" panose="020F0502020204030204"/>
                <a:ea typeface="Tahoma" pitchFamily="34" charset="0"/>
                <a:cs typeface="Tahoma" pitchFamily="34" charset="0"/>
              </a:rPr>
              <a:t>Feature Identification and Separation of Data for Sector Application</a:t>
            </a:r>
            <a:endParaRPr kumimoji="0" lang="en-US" sz="2200" b="0" i="0" u="none" strike="noStrike" kern="1200" cap="none" spc="0" normalizeH="0" baseline="0" noProof="0" dirty="0">
              <a:ln>
                <a:noFill/>
              </a:ln>
              <a:solidFill>
                <a:srgbClr val="FFFFFF"/>
              </a:solidFill>
              <a:effectLst/>
              <a:uLnTx/>
              <a:uFillTx/>
              <a:latin typeface="Calibri" panose="020F0502020204030204"/>
              <a:ea typeface="Tahoma" pitchFamily="34" charset="0"/>
              <a:cs typeface="Tahoma" pitchFamily="34" charset="0"/>
            </a:endParaRPr>
          </a:p>
        </p:txBody>
      </p:sp>
    </p:spTree>
    <p:extLst>
      <p:ext uri="{BB962C8B-B14F-4D97-AF65-F5344CB8AC3E}">
        <p14:creationId xmlns:p14="http://schemas.microsoft.com/office/powerpoint/2010/main" val="532266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dirty="0"/>
              <a:t>USGS 3D Elevation Program (</a:t>
            </a:r>
            <a:r>
              <a:rPr lang="en-US" dirty="0">
                <a:solidFill>
                  <a:srgbClr val="FFC000"/>
                </a:solidFill>
              </a:rPr>
              <a:t>3DEP</a:t>
            </a:r>
            <a:r>
              <a:rPr lang="en-US" dirty="0"/>
              <a:t>)</a:t>
            </a:r>
          </a:p>
        </p:txBody>
      </p:sp>
      <p:sp>
        <p:nvSpPr>
          <p:cNvPr id="4" name="Content Placeholder 3">
            <a:extLst>
              <a:ext uri="{FF2B5EF4-FFF2-40B4-BE49-F238E27FC236}">
                <a16:creationId xmlns:a16="http://schemas.microsoft.com/office/drawing/2014/main" id="{05C50B07-7899-4AB8-ADD3-77A5ECD8EA07}"/>
              </a:ext>
            </a:extLst>
          </p:cNvPr>
          <p:cNvSpPr>
            <a:spLocks noGrp="1"/>
          </p:cNvSpPr>
          <p:nvPr>
            <p:ph sz="half" idx="1"/>
          </p:nvPr>
        </p:nvSpPr>
        <p:spPr>
          <a:xfrm>
            <a:off x="276447" y="1509822"/>
            <a:ext cx="4696049" cy="1995377"/>
          </a:xfrm>
        </p:spPr>
        <p:txBody>
          <a:bodyPr>
            <a:normAutofit/>
          </a:bodyPr>
          <a:lstStyle/>
          <a:p>
            <a:pPr marL="0" indent="0">
              <a:buNone/>
            </a:pPr>
            <a:r>
              <a:rPr lang="en-US" sz="2800" b="1" dirty="0"/>
              <a:t>3D Elevation Program (3DEP)</a:t>
            </a:r>
          </a:p>
          <a:p>
            <a:r>
              <a:rPr lang="en-US" sz="1800" b="1" dirty="0"/>
              <a:t>Systematically</a:t>
            </a:r>
            <a:r>
              <a:rPr lang="en-US" sz="1800" dirty="0"/>
              <a:t> guiding the collection of 3D elevation data in the form lidar data for the United States, and the U.S. territories</a:t>
            </a:r>
          </a:p>
        </p:txBody>
      </p:sp>
      <p:pic>
        <p:nvPicPr>
          <p:cNvPr id="6" name="Picture 5" descr="USGS 3D Elevation Program Status Map shows lidar acquisition status within the nation.">
            <a:extLst>
              <a:ext uri="{FF2B5EF4-FFF2-40B4-BE49-F238E27FC236}">
                <a16:creationId xmlns:a16="http://schemas.microsoft.com/office/drawing/2014/main" id="{5E3E382F-139C-4686-B685-1A0BC1B97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198" y="1401693"/>
            <a:ext cx="6724650" cy="5303907"/>
          </a:xfrm>
          <a:prstGeom prst="rect">
            <a:avLst/>
          </a:prstGeom>
        </p:spPr>
      </p:pic>
      <p:sp>
        <p:nvSpPr>
          <p:cNvPr id="8" name="Oval 7">
            <a:extLst>
              <a:ext uri="{FF2B5EF4-FFF2-40B4-BE49-F238E27FC236}">
                <a16:creationId xmlns:a16="http://schemas.microsoft.com/office/drawing/2014/main" id="{50A252B2-7C2B-4532-B810-EEEED64B4767}"/>
              </a:ext>
            </a:extLst>
          </p:cNvPr>
          <p:cNvSpPr/>
          <p:nvPr/>
        </p:nvSpPr>
        <p:spPr>
          <a:xfrm>
            <a:off x="8723237" y="5964539"/>
            <a:ext cx="1198605" cy="333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3">
            <a:extLst>
              <a:ext uri="{FF2B5EF4-FFF2-40B4-BE49-F238E27FC236}">
                <a16:creationId xmlns:a16="http://schemas.microsoft.com/office/drawing/2014/main" id="{C32058AF-CFC1-4C02-B612-435522763F4B}"/>
              </a:ext>
            </a:extLst>
          </p:cNvPr>
          <p:cNvSpPr txBox="1">
            <a:spLocks/>
          </p:cNvSpPr>
          <p:nvPr/>
        </p:nvSpPr>
        <p:spPr>
          <a:xfrm>
            <a:off x="276447" y="3870959"/>
            <a:ext cx="4585143" cy="2987041"/>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3865"/>
                </a:solidFill>
                <a:effectLst/>
                <a:uLnTx/>
                <a:uFillTx/>
                <a:latin typeface="Calibri"/>
                <a:ea typeface="+mn-ea"/>
                <a:cs typeface="+mn-cs"/>
              </a:rPr>
              <a:t>Broad Agency Announcement (BAA)</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900" b="1" i="0" u="none" strike="noStrike" kern="1200" cap="none" spc="0" normalizeH="0" baseline="0" noProof="0" dirty="0">
                <a:ln>
                  <a:noFill/>
                </a:ln>
                <a:solidFill>
                  <a:srgbClr val="003865"/>
                </a:solidFill>
                <a:effectLst/>
                <a:uLnTx/>
                <a:uFillTx/>
                <a:latin typeface="Calibri"/>
                <a:ea typeface="+mn-ea"/>
                <a:cs typeface="+mn-cs"/>
              </a:rPr>
              <a:t>Grant coordinating </a:t>
            </a:r>
            <a:r>
              <a:rPr kumimoji="0" lang="en-US" sz="2900" b="0" i="0" u="none" strike="noStrike" kern="1200" cap="none" spc="0" normalizeH="0" baseline="0" noProof="0" dirty="0">
                <a:ln>
                  <a:noFill/>
                </a:ln>
                <a:solidFill>
                  <a:srgbClr val="003865"/>
                </a:solidFill>
                <a:effectLst/>
                <a:uLnTx/>
                <a:uFillTx/>
                <a:latin typeface="Calibri"/>
                <a:ea typeface="+mn-ea"/>
                <a:cs typeface="+mn-cs"/>
              </a:rPr>
              <a:t>mechanism 3DEP  </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3865"/>
                </a:solidFill>
                <a:effectLst/>
                <a:uLnTx/>
                <a:uFillTx/>
                <a:latin typeface="Calibri"/>
                <a:ea typeface="+mn-ea"/>
                <a:cs typeface="+mn-cs"/>
              </a:rPr>
              <a:t>Guides </a:t>
            </a:r>
            <a:r>
              <a:rPr kumimoji="0" lang="en-US" sz="2900" b="1" i="0" u="none" strike="noStrike" kern="1200" cap="none" spc="0" normalizeH="0" baseline="0" noProof="0" dirty="0">
                <a:ln>
                  <a:noFill/>
                </a:ln>
                <a:solidFill>
                  <a:srgbClr val="003865"/>
                </a:solidFill>
                <a:effectLst/>
                <a:uLnTx/>
                <a:uFillTx/>
                <a:latin typeface="Calibri"/>
                <a:ea typeface="+mn-ea"/>
                <a:cs typeface="+mn-cs"/>
              </a:rPr>
              <a:t>partnerships</a:t>
            </a:r>
            <a:r>
              <a:rPr kumimoji="0" lang="en-US" sz="2900" b="0" i="0" u="none" strike="noStrike" kern="1200" cap="none" spc="0" normalizeH="0" baseline="0" noProof="0" dirty="0">
                <a:ln>
                  <a:noFill/>
                </a:ln>
                <a:solidFill>
                  <a:srgbClr val="003865"/>
                </a:solidFill>
                <a:effectLst/>
                <a:uLnTx/>
                <a:uFillTx/>
                <a:latin typeface="Calibri"/>
                <a:ea typeface="+mn-ea"/>
                <a:cs typeface="+mn-cs"/>
              </a:rPr>
              <a:t> between the USGS and other Federal agencies with other public and private entities seeking high-quality 3D lidar elevation data acquisition</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900" b="1" i="0" u="none" strike="noStrike" kern="1200" cap="none" spc="0" normalizeH="0" baseline="0" noProof="0" dirty="0">
                <a:ln>
                  <a:noFill/>
                </a:ln>
                <a:solidFill>
                  <a:srgbClr val="003865"/>
                </a:solidFill>
                <a:effectLst/>
                <a:uLnTx/>
                <a:uFillTx/>
                <a:latin typeface="Calibri"/>
                <a:ea typeface="+mn-ea"/>
                <a:cs typeface="+mn-cs"/>
              </a:rPr>
              <a:t>Due:</a:t>
            </a:r>
            <a:r>
              <a:rPr kumimoji="0" lang="en-US" sz="2900" b="1" i="0" u="none" strike="noStrike" kern="1200" cap="none" spc="0" normalizeH="0" baseline="0" noProof="0" dirty="0">
                <a:ln>
                  <a:noFill/>
                </a:ln>
                <a:solidFill>
                  <a:srgbClr val="C00000"/>
                </a:solidFill>
                <a:effectLst/>
                <a:uLnTx/>
                <a:uFillTx/>
                <a:latin typeface="Calibri"/>
                <a:ea typeface="+mn-ea"/>
                <a:cs typeface="+mn-cs"/>
              </a:rPr>
              <a:t> October 10 </a:t>
            </a:r>
            <a:r>
              <a:rPr kumimoji="0" lang="en-US" sz="1900" b="1" i="0" u="none" strike="noStrike" kern="1200" cap="none" spc="0" normalizeH="0" baseline="0" noProof="0" dirty="0">
                <a:ln>
                  <a:noFill/>
                </a:ln>
                <a:solidFill>
                  <a:srgbClr val="003865"/>
                </a:solidFill>
                <a:effectLst/>
                <a:uLnTx/>
                <a:uFillTx/>
                <a:latin typeface="Calibri"/>
                <a:ea typeface="+mn-ea"/>
                <a:cs typeface="+mn-cs"/>
              </a:rPr>
              <a:t>(estimated)</a:t>
            </a:r>
          </a:p>
        </p:txBody>
      </p:sp>
      <p:pic>
        <p:nvPicPr>
          <p:cNvPr id="3" name="Picture 2" descr="Map showing 3D Elevation Program FY22 Partnership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469" y="1401693"/>
            <a:ext cx="6863379"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560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a:solidFill>
                  <a:srgbClr val="FFC000"/>
                </a:solidFill>
                <a:ea typeface="+mj-lt"/>
                <a:cs typeface="+mj-lt"/>
              </a:rPr>
              <a:t>3D Geomatics: </a:t>
            </a:r>
            <a:r>
              <a:rPr lang="en-US">
                <a:ea typeface="+mj-lt"/>
                <a:cs typeface="+mj-lt"/>
              </a:rPr>
              <a:t>Funding, Agreements, and Acquisition</a:t>
            </a:r>
            <a:r>
              <a:rPr lang="en-US"/>
              <a:t> </a:t>
            </a:r>
            <a:endParaRPr lang="en-US">
              <a:cs typeface="Calibri"/>
            </a:endParaRPr>
          </a:p>
        </p:txBody>
      </p:sp>
      <p:sp>
        <p:nvSpPr>
          <p:cNvPr id="4" name="TextBox 3">
            <a:extLst>
              <a:ext uri="{FF2B5EF4-FFF2-40B4-BE49-F238E27FC236}">
                <a16:creationId xmlns:a16="http://schemas.microsoft.com/office/drawing/2014/main" id="{C55D2C38-1533-46D8-B94F-0B798F11C64E}"/>
              </a:ext>
            </a:extLst>
          </p:cNvPr>
          <p:cNvSpPr txBox="1"/>
          <p:nvPr/>
        </p:nvSpPr>
        <p:spPr>
          <a:xfrm>
            <a:off x="674161" y="2349347"/>
            <a:ext cx="5421839" cy="2462213"/>
          </a:xfrm>
          <a:prstGeom prst="rect">
            <a:avLst/>
          </a:prstGeom>
          <a:solidFill>
            <a:srgbClr val="003865"/>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    6.05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  11.60</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    0.45</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Total:   $</a:t>
            </a:r>
            <a:r>
              <a:rPr kumimoji="0" lang="en-US" sz="2400" b="1" i="0" u="none" strike="noStrike" kern="1200" cap="none" spc="0" normalizeH="0" baseline="0" noProof="0">
                <a:ln>
                  <a:noFill/>
                </a:ln>
                <a:solidFill>
                  <a:srgbClr val="FFC000"/>
                </a:solidFill>
                <a:effectLst/>
                <a:uLnTx/>
                <a:uFillTx/>
                <a:latin typeface="Calibri"/>
                <a:ea typeface="+mn-ea"/>
                <a:cs typeface="+mn-cs"/>
              </a:rPr>
              <a:t>18.09</a:t>
            </a:r>
            <a:r>
              <a:rPr kumimoji="0" lang="en-US" sz="2400" b="0" i="0" u="none" strike="noStrike" kern="1200" cap="none" spc="0" normalizeH="0" baseline="0" noProof="0">
                <a:ln>
                  <a:noFill/>
                </a:ln>
                <a:solidFill>
                  <a:srgbClr val="FFC000"/>
                </a:solidFill>
                <a:effectLst/>
                <a:uLnTx/>
                <a:uFillTx/>
                <a:latin typeface="Calibri"/>
                <a:ea typeface="+mn-ea"/>
                <a:cs typeface="+mn-cs"/>
              </a:rPr>
              <a:t>M  </a:t>
            </a:r>
            <a:endParaRPr kumimoji="0" lang="en-US" sz="1600" b="0" i="0" u="none" strike="noStrike" kern="1200" cap="none" spc="0" normalizeH="0" baseline="0" noProof="0">
              <a:ln>
                <a:noFill/>
              </a:ln>
              <a:solidFill>
                <a:srgbClr val="FFC000"/>
              </a:solidFill>
              <a:effectLst/>
              <a:uLnTx/>
              <a:uFillTx/>
              <a:latin typeface="Calibri"/>
              <a:ea typeface="+mn-ea"/>
              <a:cs typeface="+mn-cs"/>
            </a:endParaRPr>
          </a:p>
        </p:txBody>
      </p:sp>
      <p:grpSp>
        <p:nvGrpSpPr>
          <p:cNvPr id="17"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928723" y="1298421"/>
            <a:ext cx="912713" cy="908665"/>
            <a:chOff x="8338694" y="1574908"/>
            <a:chExt cx="1631216" cy="1631216"/>
          </a:xfrm>
        </p:grpSpPr>
        <p:pic>
          <p:nvPicPr>
            <p:cNvPr id="12"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694" y="1574908"/>
              <a:ext cx="1631216" cy="1631216"/>
            </a:xfrm>
            <a:prstGeom prst="rect">
              <a:avLst/>
            </a:prstGeom>
          </p:spPr>
        </p:pic>
        <p:pic>
          <p:nvPicPr>
            <p:cNvPr id="15"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1240" y="2344746"/>
              <a:ext cx="513145" cy="513145"/>
            </a:xfrm>
            <a:prstGeom prst="rect">
              <a:avLst/>
            </a:prstGeom>
          </p:spPr>
        </p:pic>
        <p:pic>
          <p:nvPicPr>
            <p:cNvPr id="16"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a:spLocks/>
          </p:cNvSpPr>
          <p:nvPr/>
        </p:nvSpPr>
        <p:spPr>
          <a:xfrm>
            <a:off x="6782540" y="2349347"/>
            <a:ext cx="4684269" cy="2619756"/>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Minnesota Funding Partners</a:t>
            </a: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48</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a:ln>
                <a:noFill/>
              </a:ln>
              <a:solidFill>
                <a:srgbClr val="003865"/>
              </a:solidFill>
              <a:effectLst/>
              <a:uLnTx/>
              <a:uFillTx/>
              <a:latin typeface="Calibri"/>
              <a:ea typeface="+mn-ea"/>
              <a:cs typeface="+mn-cs"/>
            </a:endParaRP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tab pos="1311275" algn="l"/>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51,405</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Square Miles of New Lidar</a:t>
            </a: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 </a:t>
            </a:r>
            <a:r>
              <a:rPr kumimoji="0" lang="en-US" sz="2400" b="1" i="0" u="none" strike="noStrike" kern="1200" cap="none" spc="0" normalizeH="0" baseline="0" noProof="0">
                <a:ln>
                  <a:noFill/>
                </a:ln>
                <a:solidFill>
                  <a:srgbClr val="FFC000"/>
                </a:solidFill>
                <a:effectLst/>
                <a:uLnTx/>
                <a:uFillTx/>
                <a:latin typeface="Calibri"/>
                <a:ea typeface="+mn-ea"/>
                <a:cs typeface="+mn-cs"/>
              </a:rPr>
              <a:t>$118</a:t>
            </a:r>
            <a:r>
              <a:rPr kumimoji="0" lang="en-US" sz="2800" b="1" i="0" u="none" strike="noStrike" kern="1200" cap="none" spc="0" normalizeH="0" baseline="30000" noProof="0">
                <a:ln>
                  <a:noFill/>
                </a:ln>
                <a:solidFill>
                  <a:srgbClr val="FFC000"/>
                </a:solidFill>
                <a:effectLst/>
                <a:uLnTx/>
                <a:uFillTx/>
                <a:latin typeface="Calibri"/>
                <a:ea typeface="+mn-ea"/>
                <a:cs typeface="+mn-cs"/>
              </a:rPr>
              <a:t>*</a:t>
            </a:r>
            <a:r>
              <a:rPr kumimoji="0" lang="en-US" sz="2400" b="1"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Cost/mi</a:t>
            </a:r>
            <a:r>
              <a:rPr kumimoji="0" lang="en-US" sz="1800" b="0" i="0" u="none" strike="noStrike" kern="1200" cap="none" spc="0" normalizeH="0" baseline="30000" noProof="0">
                <a:ln>
                  <a:noFill/>
                </a:ln>
                <a:solidFill>
                  <a:srgbClr val="FFFFFF"/>
                </a:solidFill>
                <a:effectLst/>
                <a:uLnTx/>
                <a:uFillTx/>
                <a:latin typeface="Calibri"/>
                <a:ea typeface="+mn-ea"/>
                <a:cs typeface="+mn-cs"/>
              </a:rPr>
              <a:t>2 </a:t>
            </a:r>
            <a:r>
              <a:rPr kumimoji="0" lang="en-US" sz="1800" b="0" i="0" u="none" strike="noStrike" kern="1200" cap="none" spc="0" normalizeH="0" baseline="0" noProof="0">
                <a:ln>
                  <a:noFill/>
                </a:ln>
                <a:solidFill>
                  <a:srgbClr val="FFFFFF"/>
                </a:solidFill>
                <a:effectLst/>
                <a:uLnTx/>
                <a:uFillTx/>
                <a:latin typeface="Calibri"/>
                <a:ea typeface="+mn-ea"/>
                <a:cs typeface="+mn-cs"/>
              </a:rPr>
              <a:t>For MN Partners</a:t>
            </a: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83576" y="1298421"/>
            <a:ext cx="1147691" cy="1147691"/>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6633076" y="5014114"/>
            <a:ext cx="504869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 </a:t>
            </a:r>
            <a:r>
              <a:rPr kumimoji="0" lang="en-US" sz="1600" b="0" i="0" u="none" strike="noStrike" kern="1200" cap="none" spc="0" normalizeH="0" baseline="0" noProof="0">
                <a:ln>
                  <a:noFill/>
                </a:ln>
                <a:solidFill>
                  <a:srgbClr val="003865"/>
                </a:solidFill>
                <a:effectLst/>
                <a:uLnTx/>
                <a:uFillTx/>
                <a:latin typeface="Calibri"/>
                <a:ea typeface="+mn-ea"/>
                <a:cs typeface="+mn-cs"/>
              </a:rPr>
              <a:t>Estimated cost per square mile paid by 48 unique  Minnesota funding partners working collaboratively for consistent lidar data acquisition.  $</a:t>
            </a:r>
            <a:r>
              <a:rPr kumimoji="0" lang="en-US" sz="1600" b="1" i="0" u="none" strike="noStrike" kern="1200" cap="none" spc="0" normalizeH="0" baseline="0" noProof="0">
                <a:ln>
                  <a:noFill/>
                </a:ln>
                <a:solidFill>
                  <a:srgbClr val="003865"/>
                </a:solidFill>
                <a:effectLst/>
                <a:uLnTx/>
                <a:uFillTx/>
                <a:latin typeface="Calibri"/>
                <a:ea typeface="+mn-ea"/>
                <a:cs typeface="+mn-cs"/>
              </a:rPr>
              <a:t>118 Value</a:t>
            </a:r>
            <a:r>
              <a:rPr kumimoji="0" lang="en-US" sz="1600" b="0" i="0" u="none" strike="noStrike" kern="1200" cap="none" spc="0" normalizeH="0" baseline="0" noProof="0">
                <a:ln>
                  <a:noFill/>
                </a:ln>
                <a:solidFill>
                  <a:srgbClr val="003865"/>
                </a:solidFill>
                <a:effectLst/>
                <a:uLnTx/>
                <a:uFillTx/>
                <a:latin typeface="Calibri"/>
                <a:ea typeface="+mn-ea"/>
                <a:cs typeface="+mn-cs"/>
              </a:rPr>
              <a:t>: 1.) is not specific to a 3DGeo Lidar Acquisition Block, 2.) is based on current total Minnesota partner contributions of $6,053,761.44, 3.) does not include federal contributions.</a:t>
            </a:r>
            <a:endParaRPr kumimoji="0" lang="en-US" sz="14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367118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7403689" y="130471"/>
            <a:ext cx="4021387" cy="914400"/>
          </a:xfrm>
        </p:spPr>
        <p:txBody>
          <a:bodyPr>
            <a:normAutofit fontScale="90000"/>
          </a:bodyPr>
          <a:lstStyle/>
          <a:p>
            <a:r>
              <a:rPr lang="en-US">
                <a:solidFill>
                  <a:schemeClr val="bg1"/>
                </a:solidFill>
              </a:rPr>
              <a:t>Lidar Acquisition Areas and Blocks of Interest</a:t>
            </a:r>
          </a:p>
        </p:txBody>
      </p:sp>
      <p:pic>
        <p:nvPicPr>
          <p:cNvPr id="8" name="Picture 7" descr="Lidar data acquisition status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6310855" cy="7424535"/>
          </a:xfrm>
          <a:prstGeom prst="rect">
            <a:avLst/>
          </a:prstGeom>
          <a:ln w="12700">
            <a:solidFill>
              <a:srgbClr val="003865"/>
            </a:solidFill>
          </a:ln>
        </p:spPr>
      </p:pic>
      <p:sp>
        <p:nvSpPr>
          <p:cNvPr id="4" name="Content Placeholder 7">
            <a:extLst>
              <a:ext uri="{FF2B5EF4-FFF2-40B4-BE49-F238E27FC236}">
                <a16:creationId xmlns:a16="http://schemas.microsoft.com/office/drawing/2014/main" id="{0234EDF8-C6F4-4B15-8CB0-8CA58266467B}"/>
              </a:ext>
            </a:extLst>
          </p:cNvPr>
          <p:cNvSpPr>
            <a:spLocks noGrp="1"/>
          </p:cNvSpPr>
          <p:nvPr>
            <p:ph idx="1"/>
          </p:nvPr>
        </p:nvSpPr>
        <p:spPr>
          <a:xfrm>
            <a:off x="6422898" y="1339405"/>
            <a:ext cx="5720334" cy="5399723"/>
          </a:xfrm>
        </p:spPr>
        <p:txBody>
          <a:bodyPr vert="horz" lIns="91440" tIns="91440" rIns="91440" bIns="91440" rtlCol="0" anchor="t">
            <a:noAutofit/>
          </a:bodyPr>
          <a:lstStyle/>
          <a:p>
            <a:pPr marL="114300" indent="-114300"/>
            <a:r>
              <a:rPr lang="en-US" sz="1600"/>
              <a:t>Lake County area collected in fall 2018, data publicly available</a:t>
            </a:r>
            <a:endParaRPr lang="en-US" sz="1600">
              <a:cs typeface="Calibri"/>
            </a:endParaRPr>
          </a:p>
          <a:p>
            <a:pPr marL="114300" indent="-114300"/>
            <a:r>
              <a:rPr lang="en-US" sz="1600"/>
              <a:t>Pine County collected in spring 2019, data publicly available</a:t>
            </a:r>
            <a:endParaRPr lang="en-US" sz="1600">
              <a:cs typeface="Calibri"/>
            </a:endParaRPr>
          </a:p>
          <a:p>
            <a:pPr marL="114300" indent="-114300"/>
            <a:r>
              <a:rPr lang="en-US" sz="1600"/>
              <a:t>Goodhue County collected in spring 2020, data in review</a:t>
            </a:r>
            <a:endParaRPr lang="en-US" sz="1600">
              <a:cs typeface="Calibri"/>
            </a:endParaRPr>
          </a:p>
          <a:p>
            <a:pPr marL="114300" indent="-114300"/>
            <a:r>
              <a:rPr lang="en-US" sz="1600"/>
              <a:t>Rainy Lake and Lake Superior collected in spring 2021, data delivery fall 2022</a:t>
            </a:r>
            <a:endParaRPr lang="en-US" sz="1600">
              <a:cs typeface="Calibri"/>
            </a:endParaRPr>
          </a:p>
          <a:p>
            <a:pPr marL="112713" indent="-112713"/>
            <a:r>
              <a:rPr lang="en-US" sz="1600"/>
              <a:t>Missouri/Big Sioux, Becker and Douglas Counties, and </a:t>
            </a:r>
            <a:r>
              <a:rPr lang="en-US" sz="1600">
                <a:ea typeface="+mn-lt"/>
                <a:cs typeface="+mn-lt"/>
              </a:rPr>
              <a:t>Upper </a:t>
            </a:r>
            <a:r>
              <a:rPr lang="en-US" sz="1600"/>
              <a:t>Mississippi collections completed spring 2022, data delivery expected in fall 2023</a:t>
            </a:r>
          </a:p>
          <a:p>
            <a:pPr marL="112713" indent="-112713"/>
            <a:r>
              <a:rPr lang="en-US" sz="1600"/>
              <a:t>Central Mississippi partially collected in spring 2022, remaining to be collected spring 2023 </a:t>
            </a:r>
          </a:p>
          <a:p>
            <a:pPr marL="112713" indent="-112713"/>
            <a:r>
              <a:rPr lang="en-US" sz="1600"/>
              <a:t>Red River Watershed Management Board, with supporting Counties and Watershed Districts collected lidar in fall 2021 within the Red River Watershed</a:t>
            </a:r>
          </a:p>
        </p:txBody>
      </p:sp>
    </p:spTree>
    <p:extLst>
      <p:ext uri="{BB962C8B-B14F-4D97-AF65-F5344CB8AC3E}">
        <p14:creationId xmlns:p14="http://schemas.microsoft.com/office/powerpoint/2010/main" val="4064053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67B-D982-463F-A2EA-42EEE29B5C87}"/>
              </a:ext>
            </a:extLst>
          </p:cNvPr>
          <p:cNvSpPr>
            <a:spLocks noGrp="1"/>
          </p:cNvSpPr>
          <p:nvPr>
            <p:ph type="title"/>
          </p:nvPr>
        </p:nvSpPr>
        <p:spPr/>
        <p:txBody>
          <a:bodyPr/>
          <a:lstStyle/>
          <a:p>
            <a:r>
              <a:rPr lang="en-US"/>
              <a:t>Call to action: Next steps – MN River East &amp; West LAB</a:t>
            </a:r>
          </a:p>
        </p:txBody>
      </p:sp>
      <p:sp>
        <p:nvSpPr>
          <p:cNvPr id="3" name="Content Placeholder 2">
            <a:extLst>
              <a:ext uri="{FF2B5EF4-FFF2-40B4-BE49-F238E27FC236}">
                <a16:creationId xmlns:a16="http://schemas.microsoft.com/office/drawing/2014/main" id="{4E2F013A-8FEC-4C04-9AB4-8676513ED0B2}"/>
              </a:ext>
            </a:extLst>
          </p:cNvPr>
          <p:cNvSpPr>
            <a:spLocks noGrp="1"/>
          </p:cNvSpPr>
          <p:nvPr>
            <p:ph idx="1"/>
          </p:nvPr>
        </p:nvSpPr>
        <p:spPr>
          <a:xfrm>
            <a:off x="318073" y="1466176"/>
            <a:ext cx="5014159" cy="5239424"/>
          </a:xfrm>
        </p:spPr>
        <p:txBody>
          <a:bodyPr vert="horz" lIns="91440" tIns="45720" rIns="91440" bIns="45720" rtlCol="0" anchor="t">
            <a:normAutofit fontScale="77500" lnSpcReduction="20000"/>
          </a:bodyPr>
          <a:lstStyle/>
          <a:p>
            <a:pPr marL="0" indent="0">
              <a:buNone/>
            </a:pPr>
            <a:r>
              <a:rPr lang="en-US" sz="4600" b="1">
                <a:solidFill>
                  <a:srgbClr val="A20000"/>
                </a:solidFill>
                <a:effectLst/>
                <a:latin typeface="Calibri" panose="020F0502020204030204" pitchFamily="34" charset="0"/>
                <a:ea typeface="Calibri" panose="020F0502020204030204" pitchFamily="34" charset="0"/>
                <a:cs typeface="Arial" panose="020B0604020202020204" pitchFamily="34" charset="0"/>
              </a:rPr>
              <a:t>Call To Action</a:t>
            </a:r>
          </a:p>
          <a:p>
            <a:r>
              <a:rPr lang="en-US" sz="2800">
                <a:effectLst/>
                <a:latin typeface="Calibri" panose="020F0502020204030204" pitchFamily="34" charset="0"/>
                <a:ea typeface="Calibri" panose="020F0502020204030204" pitchFamily="34" charset="0"/>
                <a:cs typeface="Arial" panose="020B0604020202020204" pitchFamily="34" charset="0"/>
              </a:rPr>
              <a:t>3DGeo seeks to identify local </a:t>
            </a:r>
            <a:r>
              <a:rPr lang="en-US" sz="2800" b="1">
                <a:effectLst/>
                <a:latin typeface="Calibri" panose="020F0502020204030204" pitchFamily="34" charset="0"/>
                <a:ea typeface="Calibri" panose="020F0502020204030204" pitchFamily="34" charset="0"/>
                <a:cs typeface="Arial" panose="020B0604020202020204" pitchFamily="34" charset="0"/>
              </a:rPr>
              <a:t>champions</a:t>
            </a:r>
            <a:r>
              <a:rPr lang="en-US" sz="2800">
                <a:effectLst/>
                <a:latin typeface="Calibri" panose="020F0502020204030204" pitchFamily="34" charset="0"/>
                <a:ea typeface="Calibri" panose="020F0502020204030204" pitchFamily="34" charset="0"/>
                <a:cs typeface="Arial" panose="020B0604020202020204" pitchFamily="34" charset="0"/>
              </a:rPr>
              <a:t> and </a:t>
            </a:r>
            <a:r>
              <a:rPr lang="en-US" sz="2800" b="1">
                <a:effectLst/>
                <a:latin typeface="Calibri" panose="020F0502020204030204" pitchFamily="34" charset="0"/>
                <a:ea typeface="Calibri" panose="020F0502020204030204" pitchFamily="34" charset="0"/>
                <a:cs typeface="Arial" panose="020B0604020202020204" pitchFamily="34" charset="0"/>
              </a:rPr>
              <a:t>funding partners </a:t>
            </a:r>
            <a:r>
              <a:rPr lang="en-US" sz="2800">
                <a:effectLst/>
                <a:latin typeface="Calibri" panose="020F0502020204030204" pitchFamily="34" charset="0"/>
                <a:ea typeface="Calibri" panose="020F0502020204030204" pitchFamily="34" charset="0"/>
                <a:cs typeface="Arial" panose="020B0604020202020204" pitchFamily="34" charset="0"/>
              </a:rPr>
              <a:t>across MN River - East and West LABs for a </a:t>
            </a:r>
            <a:r>
              <a:rPr lang="en-US" sz="2800" i="1">
                <a:latin typeface="Calibri" panose="020F0502020204030204" pitchFamily="34" charset="0"/>
                <a:ea typeface="Calibri" panose="020F0502020204030204" pitchFamily="34" charset="0"/>
                <a:cs typeface="Arial" panose="020B0604020202020204" pitchFamily="34" charset="0"/>
              </a:rPr>
              <a:t>S</a:t>
            </a:r>
            <a:r>
              <a:rPr lang="en-US" sz="2800" i="1">
                <a:effectLst/>
                <a:latin typeface="Calibri" panose="020F0502020204030204" pitchFamily="34" charset="0"/>
                <a:ea typeface="Calibri" panose="020F0502020204030204" pitchFamily="34" charset="0"/>
                <a:cs typeface="Arial" panose="020B0604020202020204" pitchFamily="34" charset="0"/>
              </a:rPr>
              <a:t>pring 2023 </a:t>
            </a:r>
            <a:r>
              <a:rPr lang="en-US" sz="2800">
                <a:effectLst/>
                <a:latin typeface="Calibri" panose="020F0502020204030204" pitchFamily="34" charset="0"/>
                <a:ea typeface="Calibri" panose="020F0502020204030204" pitchFamily="34" charset="0"/>
                <a:cs typeface="Arial" panose="020B0604020202020204" pitchFamily="34" charset="0"/>
              </a:rPr>
              <a:t>lidar acquisition project </a:t>
            </a:r>
          </a:p>
          <a:p>
            <a:pPr marL="917575" indent="-231775">
              <a:spcAft>
                <a:spcPts val="0"/>
              </a:spcAft>
              <a:buSzPct val="80000"/>
              <a:buFont typeface="Wingdings" panose="05000000000000000000" pitchFamily="2" charset="2"/>
              <a:buChar char="Ø"/>
            </a:pPr>
            <a:r>
              <a:rPr lang="en-US" sz="2300">
                <a:latin typeface="Calibri" panose="020F0502020204030204" pitchFamily="34" charset="0"/>
                <a:ea typeface="Calibri" panose="020F0502020204030204" pitchFamily="34" charset="0"/>
                <a:cs typeface="Arial" panose="020B0604020202020204" pitchFamily="34" charset="0"/>
              </a:rPr>
              <a:t>2023 - Lidar Collection</a:t>
            </a:r>
            <a:endParaRPr lang="en-US" sz="2300">
              <a:effectLst/>
              <a:latin typeface="Calibri" panose="020F0502020204030204" pitchFamily="34" charset="0"/>
              <a:ea typeface="Calibri" panose="020F0502020204030204" pitchFamily="34" charset="0"/>
              <a:cs typeface="Arial" panose="020B0604020202020204" pitchFamily="34" charset="0"/>
            </a:endParaRPr>
          </a:p>
          <a:p>
            <a:pPr marL="917575" indent="-231775">
              <a:buSzPct val="80000"/>
              <a:buFont typeface="Wingdings" panose="05000000000000000000" pitchFamily="2" charset="2"/>
              <a:buChar char="Ø"/>
            </a:pPr>
            <a:r>
              <a:rPr lang="en-US" sz="2300">
                <a:effectLst/>
                <a:latin typeface="Calibri" panose="020F0502020204030204" pitchFamily="34" charset="0"/>
                <a:ea typeface="Calibri" panose="020F0502020204030204" pitchFamily="34" charset="0"/>
                <a:cs typeface="Arial" panose="020B0604020202020204" pitchFamily="34" charset="0"/>
              </a:rPr>
              <a:t>Data Delivery Late 2024</a:t>
            </a:r>
          </a:p>
          <a:p>
            <a:r>
              <a:rPr lang="en-US" sz="2800">
                <a:effectLst/>
                <a:latin typeface="Calibri" panose="020F0502020204030204" pitchFamily="34" charset="0"/>
                <a:ea typeface="Calibri" panose="020F0502020204030204" pitchFamily="34" charset="0"/>
                <a:cs typeface="Arial" panose="020B0604020202020204" pitchFamily="34" charset="0"/>
              </a:rPr>
              <a:t>Without stakeholder support and funding partnerships established by </a:t>
            </a:r>
            <a:r>
              <a:rPr lang="en-US" sz="2800" b="1">
                <a:effectLst/>
                <a:latin typeface="Calibri" panose="020F0502020204030204" pitchFamily="34" charset="0"/>
                <a:ea typeface="Calibri" panose="020F0502020204030204" pitchFamily="34" charset="0"/>
                <a:cs typeface="Arial" panose="020B0604020202020204" pitchFamily="34" charset="0"/>
              </a:rPr>
              <a:t>September 2022</a:t>
            </a:r>
            <a:r>
              <a:rPr lang="en-US" sz="2800">
                <a:effectLst/>
                <a:latin typeface="Calibri" panose="020F0502020204030204" pitchFamily="34" charset="0"/>
                <a:ea typeface="Calibri" panose="020F0502020204030204" pitchFamily="34" charset="0"/>
                <a:cs typeface="Arial" panose="020B0604020202020204" pitchFamily="34" charset="0"/>
              </a:rPr>
              <a:t>, 3DGeo will be forced to </a:t>
            </a:r>
            <a:r>
              <a:rPr lang="en-US" sz="2800" b="1">
                <a:effectLst/>
                <a:latin typeface="Calibri" panose="020F0502020204030204" pitchFamily="34" charset="0"/>
                <a:ea typeface="Calibri" panose="020F0502020204030204" pitchFamily="34" charset="0"/>
                <a:cs typeface="Arial" panose="020B0604020202020204" pitchFamily="34" charset="0"/>
              </a:rPr>
              <a:t>withhold</a:t>
            </a:r>
            <a:r>
              <a:rPr lang="en-US" sz="2800">
                <a:effectLst/>
                <a:latin typeface="Calibri" panose="020F0502020204030204" pitchFamily="34" charset="0"/>
                <a:ea typeface="Calibri" panose="020F0502020204030204" pitchFamily="34" charset="0"/>
                <a:cs typeface="Arial" panose="020B0604020202020204" pitchFamily="34" charset="0"/>
              </a:rPr>
              <a:t> its planned LAB grant submission(s) until September </a:t>
            </a:r>
            <a:r>
              <a:rPr lang="en-US" sz="2800" b="1">
                <a:effectLst/>
                <a:latin typeface="Calibri" panose="020F0502020204030204" pitchFamily="34" charset="0"/>
                <a:ea typeface="Calibri" panose="020F0502020204030204" pitchFamily="34" charset="0"/>
                <a:cs typeface="Arial" panose="020B0604020202020204" pitchFamily="34" charset="0"/>
              </a:rPr>
              <a:t>2023</a:t>
            </a:r>
            <a:r>
              <a:rPr lang="en-US" sz="2800">
                <a:effectLst/>
                <a:latin typeface="Calibri" panose="020F0502020204030204" pitchFamily="34" charset="0"/>
                <a:ea typeface="Calibri" panose="020F0502020204030204" pitchFamily="34" charset="0"/>
                <a:cs typeface="Arial" panose="020B0604020202020204" pitchFamily="34" charset="0"/>
              </a:rPr>
              <a:t>. </a:t>
            </a:r>
          </a:p>
          <a:p>
            <a:pPr marL="1028700" indent="-342900">
              <a:spcAft>
                <a:spcPts val="0"/>
              </a:spcAft>
              <a:buSzPct val="80000"/>
              <a:buFont typeface="Wingdings" panose="05000000000000000000" pitchFamily="2" charset="2"/>
              <a:buChar char="Ø"/>
            </a:pPr>
            <a:r>
              <a:rPr lang="en-US" sz="2300">
                <a:effectLst/>
                <a:latin typeface="Calibri" panose="020F0502020204030204" pitchFamily="34" charset="0"/>
                <a:ea typeface="Calibri" panose="020F0502020204030204" pitchFamily="34" charset="0"/>
                <a:cs typeface="Arial" panose="020B0604020202020204" pitchFamily="34" charset="0"/>
              </a:rPr>
              <a:t>2024 – Lidar Data Collection</a:t>
            </a:r>
          </a:p>
          <a:p>
            <a:pPr marL="1028700" indent="-342900">
              <a:buSzPct val="80000"/>
              <a:buFont typeface="Wingdings" panose="05000000000000000000" pitchFamily="2" charset="2"/>
              <a:buChar char="Ø"/>
            </a:pPr>
            <a:r>
              <a:rPr lang="en-US" sz="2300">
                <a:effectLst/>
                <a:latin typeface="Calibri" panose="020F0502020204030204" pitchFamily="34" charset="0"/>
                <a:ea typeface="Calibri" panose="020F0502020204030204" pitchFamily="34" charset="0"/>
                <a:cs typeface="Arial" panose="020B0604020202020204" pitchFamily="34" charset="0"/>
              </a:rPr>
              <a:t>Data </a:t>
            </a:r>
            <a:r>
              <a:rPr lang="en-US" sz="2300">
                <a:latin typeface="Calibri" panose="020F0502020204030204" pitchFamily="34" charset="0"/>
                <a:ea typeface="Calibri" panose="020F0502020204030204" pitchFamily="34" charset="0"/>
                <a:cs typeface="Arial" panose="020B0604020202020204" pitchFamily="34" charset="0"/>
              </a:rPr>
              <a:t>D</a:t>
            </a:r>
            <a:r>
              <a:rPr lang="en-US" sz="2300">
                <a:effectLst/>
                <a:latin typeface="Calibri" panose="020F0502020204030204" pitchFamily="34" charset="0"/>
                <a:ea typeface="Calibri" panose="020F0502020204030204" pitchFamily="34" charset="0"/>
                <a:cs typeface="Arial" panose="020B0604020202020204" pitchFamily="34" charset="0"/>
              </a:rPr>
              <a:t>elivery late 2025 </a:t>
            </a:r>
            <a:endParaRPr lang="en-US" sz="2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C0362EB-7EB3-4289-9E30-1D43FC3F8571}"/>
              </a:ext>
            </a:extLst>
          </p:cNvPr>
          <p:cNvSpPr txBox="1"/>
          <p:nvPr/>
        </p:nvSpPr>
        <p:spPr>
          <a:xfrm rot="3660000">
            <a:off x="6381582" y="4829908"/>
            <a:ext cx="16295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a:ea typeface="+mn-ea"/>
                <a:cs typeface="+mn-cs"/>
              </a:rPr>
              <a:t>3D Geo</a:t>
            </a:r>
            <a:endParaRPr kumimoji="0" lang="en-US" sz="3200" b="1" i="0" u="none" strike="noStrike" kern="1200" cap="none" spc="0" normalizeH="0" baseline="0" noProof="0">
              <a:ln>
                <a:noFill/>
              </a:ln>
              <a:solidFill>
                <a:srgbClr val="FFFFFF"/>
              </a:solidFill>
              <a:effectLst/>
              <a:uLnTx/>
              <a:uFillTx/>
              <a:latin typeface="Calibri"/>
              <a:ea typeface="+mn-ea"/>
              <a:cs typeface="Calibri"/>
            </a:endParaRPr>
          </a:p>
        </p:txBody>
      </p:sp>
      <p:pic>
        <p:nvPicPr>
          <p:cNvPr id="4" name="Picture 3" descr="Map of Minnesota River east and West blocks">
            <a:extLst>
              <a:ext uri="{FF2B5EF4-FFF2-40B4-BE49-F238E27FC236}">
                <a16:creationId xmlns:a16="http://schemas.microsoft.com/office/drawing/2014/main" id="{333DBFE1-87F6-6C65-F986-E30C15E3F167}"/>
              </a:ext>
            </a:extLst>
          </p:cNvPr>
          <p:cNvPicPr>
            <a:picLocks noChangeAspect="1"/>
          </p:cNvPicPr>
          <p:nvPr/>
        </p:nvPicPr>
        <p:blipFill>
          <a:blip r:embed="rId3"/>
          <a:stretch>
            <a:fillRect/>
          </a:stretch>
        </p:blipFill>
        <p:spPr>
          <a:xfrm>
            <a:off x="6691937" y="1466176"/>
            <a:ext cx="4737003" cy="4999153"/>
          </a:xfrm>
          <a:prstGeom prst="rect">
            <a:avLst/>
          </a:prstGeom>
        </p:spPr>
      </p:pic>
    </p:spTree>
    <p:extLst>
      <p:ext uri="{BB962C8B-B14F-4D97-AF65-F5344CB8AC3E}">
        <p14:creationId xmlns:p14="http://schemas.microsoft.com/office/powerpoint/2010/main" val="1500312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05345" y="0"/>
            <a:ext cx="10562655" cy="1188720"/>
          </a:xfrm>
        </p:spPr>
        <p:txBody>
          <a:bodyPr/>
          <a:lstStyle/>
          <a:p>
            <a:r>
              <a:rPr lang="en-US" sz="2400">
                <a:solidFill>
                  <a:srgbClr val="FFC000"/>
                </a:solidFill>
              </a:rPr>
              <a:t>Lidar Acquisition:   </a:t>
            </a:r>
            <a:r>
              <a:rPr lang="en-US" sz="3200" i="1"/>
              <a:t>Minnesota 3D Geomatics - Tiling Scheme </a:t>
            </a:r>
            <a:endParaRPr lang="en-US" i="1"/>
          </a:p>
        </p:txBody>
      </p:sp>
      <p:sp>
        <p:nvSpPr>
          <p:cNvPr id="11" name="TextBox 10">
            <a:extLst>
              <a:ext uri="{FF2B5EF4-FFF2-40B4-BE49-F238E27FC236}">
                <a16:creationId xmlns:a16="http://schemas.microsoft.com/office/drawing/2014/main" id="{D09DAD00-6AD8-4FD2-AC3C-19DC42C9409D}"/>
              </a:ext>
            </a:extLst>
          </p:cNvPr>
          <p:cNvSpPr txBox="1"/>
          <p:nvPr/>
        </p:nvSpPr>
        <p:spPr>
          <a:xfrm>
            <a:off x="8205763" y="4094480"/>
            <a:ext cx="973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Olmsted</a:t>
            </a:r>
          </a:p>
        </p:txBody>
      </p:sp>
      <p:sp>
        <p:nvSpPr>
          <p:cNvPr id="12" name="TextBox 11">
            <a:extLst>
              <a:ext uri="{FF2B5EF4-FFF2-40B4-BE49-F238E27FC236}">
                <a16:creationId xmlns:a16="http://schemas.microsoft.com/office/drawing/2014/main" id="{7280D4F6-64AA-49EF-9CA9-51DA6FAC69F7}"/>
              </a:ext>
            </a:extLst>
          </p:cNvPr>
          <p:cNvSpPr txBox="1"/>
          <p:nvPr/>
        </p:nvSpPr>
        <p:spPr>
          <a:xfrm>
            <a:off x="4748466" y="2651760"/>
            <a:ext cx="9957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Le Sueur</a:t>
            </a:r>
          </a:p>
        </p:txBody>
      </p:sp>
      <p:sp>
        <p:nvSpPr>
          <p:cNvPr id="10" name="TextBox 9">
            <a:extLst>
              <a:ext uri="{FF2B5EF4-FFF2-40B4-BE49-F238E27FC236}">
                <a16:creationId xmlns:a16="http://schemas.microsoft.com/office/drawing/2014/main" id="{B8E86A54-D0AE-8F5B-13C6-9B3C1EF3E639}"/>
              </a:ext>
            </a:extLst>
          </p:cNvPr>
          <p:cNvSpPr txBox="1"/>
          <p:nvPr/>
        </p:nvSpPr>
        <p:spPr>
          <a:xfrm>
            <a:off x="230228" y="1721393"/>
            <a:ext cx="5514023" cy="52989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3865"/>
                </a:solidFill>
                <a:effectLst/>
                <a:uLnTx/>
                <a:uFillTx/>
                <a:latin typeface="Calibri"/>
                <a:ea typeface="+mn-ea"/>
                <a:cs typeface="+mn-cs"/>
              </a:rPr>
              <a:t>3DGeo Tiling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Goal: </a:t>
            </a:r>
          </a:p>
          <a:p>
            <a:pPr marL="285750" marR="0" lvl="0" indent="-28575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Develop and make available a uniform, statewide, consistent, gridded index system that aids in alignment of adjacent lidar data procurement projects, brings efficiency to storage of voluminous lidar data, and provides cost savings for data dissemination egress charges.</a:t>
            </a:r>
          </a:p>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Description</a:t>
            </a:r>
          </a:p>
          <a:p>
            <a:pPr marL="285750" marR="0" lvl="0" indent="-28575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Comprised of both </a:t>
            </a:r>
            <a:r>
              <a:rPr kumimoji="0" lang="en-US" sz="1800" b="1" i="0" u="none" strike="noStrike" kern="1200" cap="none" spc="0" normalizeH="0" baseline="0" noProof="0">
                <a:ln>
                  <a:noFill/>
                </a:ln>
                <a:solidFill>
                  <a:srgbClr val="003865"/>
                </a:solidFill>
                <a:effectLst/>
                <a:uLnTx/>
                <a:uFillTx/>
                <a:latin typeface="Calibri"/>
                <a:ea typeface="+mn-ea"/>
                <a:cs typeface="+mn-cs"/>
              </a:rPr>
              <a:t>1-kilometer x 1-kilometer tiles</a:t>
            </a:r>
            <a:r>
              <a:rPr kumimoji="0" lang="en-US" sz="1800" b="0" i="0" u="none" strike="noStrike" kern="1200" cap="none" spc="0" normalizeH="0" baseline="0" noProof="0">
                <a:ln>
                  <a:noFill/>
                </a:ln>
                <a:solidFill>
                  <a:srgbClr val="003865"/>
                </a:solidFill>
                <a:effectLst/>
                <a:uLnTx/>
                <a:uFillTx/>
                <a:latin typeface="Calibri"/>
                <a:ea typeface="+mn-ea"/>
                <a:cs typeface="+mn-cs"/>
              </a:rPr>
              <a:t>, and </a:t>
            </a:r>
            <a:r>
              <a:rPr kumimoji="0" lang="en-US" sz="1800" b="1" i="0" u="none" strike="noStrike" kern="1200" cap="none" spc="0" normalizeH="0" baseline="0" noProof="0">
                <a:ln>
                  <a:noFill/>
                </a:ln>
                <a:solidFill>
                  <a:srgbClr val="003865"/>
                </a:solidFill>
                <a:effectLst/>
                <a:uLnTx/>
                <a:uFillTx/>
                <a:latin typeface="Calibri"/>
                <a:ea typeface="+mn-ea"/>
                <a:cs typeface="+mn-cs"/>
              </a:rPr>
              <a:t>500-meter x 500-meter </a:t>
            </a:r>
            <a:r>
              <a:rPr kumimoji="0" lang="en-US" sz="1800" b="0" i="0" u="none" strike="noStrike" kern="1200" cap="none" spc="0" normalizeH="0" baseline="0" noProof="0">
                <a:ln>
                  <a:noFill/>
                </a:ln>
                <a:solidFill>
                  <a:srgbClr val="003865"/>
                </a:solidFill>
                <a:effectLst/>
                <a:uLnTx/>
                <a:uFillTx/>
                <a:latin typeface="Calibri"/>
                <a:ea typeface="+mn-ea"/>
                <a:cs typeface="+mn-cs"/>
              </a:rPr>
              <a:t>tiles maintained as separate tile index files. </a:t>
            </a:r>
          </a:p>
          <a:p>
            <a:pPr marL="285750" marR="0" lvl="0" indent="-28575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Guidance/Description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5B55B25-82E8-69E8-17B4-A29632AA4496}"/>
              </a:ext>
            </a:extLst>
          </p:cNvPr>
          <p:cNvPicPr>
            <a:picLocks noChangeAspect="1"/>
          </p:cNvPicPr>
          <p:nvPr/>
        </p:nvPicPr>
        <p:blipFill>
          <a:blip r:embed="rId3"/>
          <a:stretch>
            <a:fillRect/>
          </a:stretch>
        </p:blipFill>
        <p:spPr>
          <a:xfrm>
            <a:off x="5935294" y="1340619"/>
            <a:ext cx="5514023" cy="5507721"/>
          </a:xfrm>
          <a:prstGeom prst="rect">
            <a:avLst/>
          </a:prstGeom>
        </p:spPr>
      </p:pic>
    </p:spTree>
    <p:extLst>
      <p:ext uri="{BB962C8B-B14F-4D97-AF65-F5344CB8AC3E}">
        <p14:creationId xmlns:p14="http://schemas.microsoft.com/office/powerpoint/2010/main" val="378370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66" y="138610"/>
            <a:ext cx="11292282" cy="914400"/>
          </a:xfrm>
        </p:spPr>
        <p:txBody>
          <a:bodyPr>
            <a:normAutofit fontScale="90000"/>
          </a:bodyPr>
          <a:lstStyle/>
          <a:p>
            <a:r>
              <a:rPr lang="en-US" sz="2800">
                <a:solidFill>
                  <a:srgbClr val="FFC000"/>
                </a:solidFill>
              </a:rPr>
              <a:t>HD Lidar Examples:</a:t>
            </a:r>
            <a:r>
              <a:rPr lang="en-US" b="1"/>
              <a:t> </a:t>
            </a:r>
            <a:r>
              <a:rPr lang="en-US"/>
              <a:t>Hydrography &amp; Infrastructure </a:t>
            </a:r>
            <a:br>
              <a:rPr lang="en-US"/>
            </a:br>
            <a:r>
              <a:rPr lang="en-US" sz="2400">
                <a:latin typeface="+mn-lt"/>
              </a:rPr>
              <a:t>Feature Extraction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latin typeface="+mn-lt"/>
              </a:rPr>
              <a:t>High Density Lidar </a:t>
            </a:r>
            <a:r>
              <a:rPr kumimoji="0" lang="en-US" sz="2400" b="0" i="0" u="none" strike="noStrike" kern="1200" cap="none" spc="0" normalizeH="0" baseline="0" noProof="0">
                <a:ln>
                  <a:noFill/>
                </a:ln>
                <a:solidFill>
                  <a:srgbClr val="FFFFFF"/>
                </a:solidFill>
                <a:effectLst/>
                <a:uLnTx/>
                <a:uFillTx/>
                <a:latin typeface="+mn-lt"/>
                <a:ea typeface="+mj-ea"/>
                <a:cs typeface="+mj-cs"/>
              </a:rPr>
              <a:t>≥30-point/m</a:t>
            </a:r>
            <a:r>
              <a:rPr kumimoji="0" lang="en-US" sz="2400" b="0" i="0" u="none" strike="noStrike" kern="1200" cap="none" spc="0" normalizeH="0" baseline="30000" noProof="0">
                <a:ln>
                  <a:noFill/>
                </a:ln>
                <a:solidFill>
                  <a:srgbClr val="FFFFFF"/>
                </a:solidFill>
                <a:effectLst/>
                <a:uLnTx/>
                <a:uFillTx/>
                <a:latin typeface="+mn-lt"/>
                <a:ea typeface="+mj-ea"/>
                <a:cs typeface="+mj-cs"/>
              </a:rPr>
              <a:t>2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solidFill>
                  <a:srgbClr val="FFFFFF"/>
                </a:solidFill>
                <a:latin typeface="+mn-lt"/>
              </a:rPr>
              <a:t>Le Sueur</a:t>
            </a:r>
            <a:r>
              <a:rPr kumimoji="0" lang="en-US" sz="2400" b="0" i="0" u="none" strike="noStrike" kern="1200" cap="none" spc="0" normalizeH="0" baseline="0" noProof="0">
                <a:ln>
                  <a:noFill/>
                </a:ln>
                <a:solidFill>
                  <a:srgbClr val="FFFFFF"/>
                </a:solidFill>
                <a:effectLst/>
                <a:uLnTx/>
                <a:uFillTx/>
                <a:latin typeface="+mn-lt"/>
                <a:ea typeface="+mj-ea"/>
                <a:cs typeface="+mj-cs"/>
              </a:rPr>
              <a:t> County Lidar Data Collection </a:t>
            </a:r>
            <a:r>
              <a:rPr lang="en-US" sz="2400">
                <a:solidFill>
                  <a:srgbClr val="FFFFFF"/>
                </a:solidFill>
                <a:latin typeface="+mn-lt"/>
              </a:rPr>
              <a:t>2021</a:t>
            </a:r>
            <a:endParaRPr lang="en-US">
              <a:latin typeface="+mn-lt"/>
            </a:endParaRPr>
          </a:p>
        </p:txBody>
      </p:sp>
      <p:pic>
        <p:nvPicPr>
          <p:cNvPr id="3" name="Picture 4" descr="forest features extracted from lidar show a side profile of a forest and river channel.">
            <a:extLst>
              <a:ext uri="{FF2B5EF4-FFF2-40B4-BE49-F238E27FC236}">
                <a16:creationId xmlns:a16="http://schemas.microsoft.com/office/drawing/2014/main" id="{B9E44B9A-770F-4991-82A2-7F588FD04744}"/>
              </a:ext>
            </a:extLst>
          </p:cNvPr>
          <p:cNvPicPr>
            <a:picLocks noChangeAspect="1"/>
          </p:cNvPicPr>
          <p:nvPr/>
        </p:nvPicPr>
        <p:blipFill>
          <a:blip r:embed="rId3"/>
          <a:stretch>
            <a:fillRect/>
          </a:stretch>
        </p:blipFill>
        <p:spPr>
          <a:xfrm>
            <a:off x="329609" y="4511395"/>
            <a:ext cx="11683409" cy="2256581"/>
          </a:xfrm>
          <a:prstGeom prst="rect">
            <a:avLst/>
          </a:prstGeom>
        </p:spPr>
      </p:pic>
      <p:pic>
        <p:nvPicPr>
          <p:cNvPr id="5" name="Picture 5" descr="forest features extracted from lidar show a forest and river channel.">
            <a:extLst>
              <a:ext uri="{FF2B5EF4-FFF2-40B4-BE49-F238E27FC236}">
                <a16:creationId xmlns:a16="http://schemas.microsoft.com/office/drawing/2014/main" id="{4D38ACF2-BE9C-4BC6-A960-3F527782ED22}"/>
              </a:ext>
            </a:extLst>
          </p:cNvPr>
          <p:cNvPicPr>
            <a:picLocks noChangeAspect="1"/>
          </p:cNvPicPr>
          <p:nvPr/>
        </p:nvPicPr>
        <p:blipFill>
          <a:blip r:embed="rId4"/>
          <a:stretch>
            <a:fillRect/>
          </a:stretch>
        </p:blipFill>
        <p:spPr>
          <a:xfrm>
            <a:off x="1924493" y="1367448"/>
            <a:ext cx="8989827" cy="3006685"/>
          </a:xfrm>
          <a:prstGeom prst="rect">
            <a:avLst/>
          </a:prstGeom>
        </p:spPr>
      </p:pic>
    </p:spTree>
    <p:extLst>
      <p:ext uri="{BB962C8B-B14F-4D97-AF65-F5344CB8AC3E}">
        <p14:creationId xmlns:p14="http://schemas.microsoft.com/office/powerpoint/2010/main" val="2551971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03" y="138610"/>
            <a:ext cx="11345445" cy="914400"/>
          </a:xfrm>
        </p:spPr>
        <p:txBody>
          <a:bodyPr>
            <a:normAutofit fontScale="90000"/>
          </a:bodyPr>
          <a:lstStyle/>
          <a:p>
            <a:r>
              <a:rPr lang="en-US" sz="2800">
                <a:solidFill>
                  <a:srgbClr val="FFC000"/>
                </a:solidFill>
              </a:rPr>
              <a:t>HD Lidar Examples:</a:t>
            </a:r>
            <a:r>
              <a:rPr lang="en-US" b="1"/>
              <a:t> </a:t>
            </a:r>
            <a:r>
              <a:rPr lang="en-US"/>
              <a:t>Hydrography &amp; Infrastructure </a:t>
            </a:r>
            <a:br>
              <a:rPr lang="en-US"/>
            </a:br>
            <a:r>
              <a:rPr lang="en-US" sz="2400">
                <a:latin typeface="+mn-lt"/>
              </a:rPr>
              <a:t>Feature Extraction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latin typeface="+mn-lt"/>
              </a:rPr>
              <a:t>High Density Lidar </a:t>
            </a:r>
            <a:r>
              <a:rPr kumimoji="0" lang="en-US" sz="2400" b="0" i="0" u="none" strike="noStrike" kern="1200" cap="none" spc="0" normalizeH="0" baseline="0" noProof="0">
                <a:ln>
                  <a:noFill/>
                </a:ln>
                <a:solidFill>
                  <a:srgbClr val="FFFFFF"/>
                </a:solidFill>
                <a:effectLst/>
                <a:uLnTx/>
                <a:uFillTx/>
                <a:latin typeface="+mn-lt"/>
                <a:ea typeface="+mj-ea"/>
                <a:cs typeface="+mj-cs"/>
              </a:rPr>
              <a:t>≥30-point/m</a:t>
            </a:r>
            <a:r>
              <a:rPr kumimoji="0" lang="en-US" sz="2400" b="0" i="0" u="none" strike="noStrike" kern="1200" cap="none" spc="0" normalizeH="0" baseline="30000" noProof="0">
                <a:ln>
                  <a:noFill/>
                </a:ln>
                <a:solidFill>
                  <a:srgbClr val="FFFFFF"/>
                </a:solidFill>
                <a:effectLst/>
                <a:uLnTx/>
                <a:uFillTx/>
                <a:latin typeface="+mn-lt"/>
                <a:ea typeface="+mj-ea"/>
                <a:cs typeface="+mj-cs"/>
              </a:rPr>
              <a:t>2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solidFill>
                  <a:srgbClr val="FFFFFF"/>
                </a:solidFill>
                <a:latin typeface="+mn-lt"/>
              </a:rPr>
              <a:t>Le Sueur</a:t>
            </a:r>
            <a:r>
              <a:rPr kumimoji="0" lang="en-US" sz="2400" b="0" i="0" u="none" strike="noStrike" kern="1200" cap="none" spc="0" normalizeH="0" baseline="0" noProof="0">
                <a:ln>
                  <a:noFill/>
                </a:ln>
                <a:solidFill>
                  <a:srgbClr val="FFFFFF"/>
                </a:solidFill>
                <a:effectLst/>
                <a:uLnTx/>
                <a:uFillTx/>
                <a:latin typeface="+mn-lt"/>
                <a:ea typeface="+mj-ea"/>
                <a:cs typeface="+mj-cs"/>
              </a:rPr>
              <a:t> County Lidar Data Collection </a:t>
            </a:r>
            <a:r>
              <a:rPr lang="en-US" sz="2400">
                <a:solidFill>
                  <a:srgbClr val="FFFFFF"/>
                </a:solidFill>
                <a:latin typeface="+mn-lt"/>
              </a:rPr>
              <a:t>2021</a:t>
            </a:r>
            <a:endParaRPr lang="en-US">
              <a:latin typeface="+mn-lt"/>
            </a:endParaRPr>
          </a:p>
        </p:txBody>
      </p:sp>
      <p:pic>
        <p:nvPicPr>
          <p:cNvPr id="4" name="Picture 4" descr="A side profile of lidar data shows a road profile including a road sign.">
            <a:extLst>
              <a:ext uri="{FF2B5EF4-FFF2-40B4-BE49-F238E27FC236}">
                <a16:creationId xmlns:a16="http://schemas.microsoft.com/office/drawing/2014/main" id="{35486694-18E9-4644-B32D-DB43FD5D8519}"/>
              </a:ext>
            </a:extLst>
          </p:cNvPr>
          <p:cNvPicPr>
            <a:picLocks noChangeAspect="1"/>
          </p:cNvPicPr>
          <p:nvPr/>
        </p:nvPicPr>
        <p:blipFill rotWithShape="1">
          <a:blip r:embed="rId3"/>
          <a:srcRect b="25697"/>
          <a:stretch/>
        </p:blipFill>
        <p:spPr>
          <a:xfrm>
            <a:off x="118097" y="1447800"/>
            <a:ext cx="11955805" cy="4210050"/>
          </a:xfrm>
          <a:prstGeom prst="rect">
            <a:avLst/>
          </a:prstGeom>
        </p:spPr>
      </p:pic>
      <p:sp>
        <p:nvSpPr>
          <p:cNvPr id="3" name="Oval 2">
            <a:extLst>
              <a:ext uri="{FF2B5EF4-FFF2-40B4-BE49-F238E27FC236}">
                <a16:creationId xmlns:a16="http://schemas.microsoft.com/office/drawing/2014/main" id="{F2A95A3C-25C0-4CF5-BD42-A51B3A0525A6}"/>
              </a:ext>
            </a:extLst>
          </p:cNvPr>
          <p:cNvSpPr/>
          <p:nvPr/>
        </p:nvSpPr>
        <p:spPr>
          <a:xfrm>
            <a:off x="6067425" y="3919537"/>
            <a:ext cx="704850" cy="676275"/>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2972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7" y="138610"/>
            <a:ext cx="11070771" cy="914400"/>
          </a:xfrm>
        </p:spPr>
        <p:txBody>
          <a:bodyPr>
            <a:normAutofit fontScale="90000"/>
          </a:bodyPr>
          <a:lstStyle/>
          <a:p>
            <a:r>
              <a:rPr lang="en-US" sz="2800">
                <a:solidFill>
                  <a:srgbClr val="FFC000"/>
                </a:solidFill>
              </a:rPr>
              <a:t>HD Lidar Examples:</a:t>
            </a:r>
            <a:r>
              <a:rPr lang="en-US" b="1"/>
              <a:t> </a:t>
            </a:r>
            <a:r>
              <a:rPr lang="en-US"/>
              <a:t>Hydrography &amp; Infrastructure </a:t>
            </a:r>
            <a:br>
              <a:rPr lang="en-US"/>
            </a:br>
            <a:r>
              <a:rPr lang="en-US" sz="2400">
                <a:latin typeface="+mn-lt"/>
              </a:rPr>
              <a:t>Infrastructure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latin typeface="+mn-lt"/>
              </a:rPr>
              <a:t>High Density Lidar </a:t>
            </a:r>
            <a:r>
              <a:rPr kumimoji="0" lang="en-US" sz="2400" b="0" i="0" u="none" strike="noStrike" kern="1200" cap="none" spc="0" normalizeH="0" baseline="0" noProof="0">
                <a:ln>
                  <a:noFill/>
                </a:ln>
                <a:solidFill>
                  <a:srgbClr val="FFFFFF"/>
                </a:solidFill>
                <a:effectLst/>
                <a:uLnTx/>
                <a:uFillTx/>
                <a:latin typeface="+mn-lt"/>
                <a:ea typeface="+mj-ea"/>
                <a:cs typeface="+mj-cs"/>
              </a:rPr>
              <a:t>≥30-point/m</a:t>
            </a:r>
            <a:r>
              <a:rPr kumimoji="0" lang="en-US" sz="2400" b="0" i="0" u="none" strike="noStrike" kern="1200" cap="none" spc="0" normalizeH="0" baseline="30000" noProof="0">
                <a:ln>
                  <a:noFill/>
                </a:ln>
                <a:solidFill>
                  <a:srgbClr val="FFFFFF"/>
                </a:solidFill>
                <a:effectLst/>
                <a:uLnTx/>
                <a:uFillTx/>
                <a:latin typeface="+mn-lt"/>
                <a:ea typeface="+mj-ea"/>
                <a:cs typeface="+mj-cs"/>
              </a:rPr>
              <a:t>2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solidFill>
                  <a:srgbClr val="FFFFFF"/>
                </a:solidFill>
                <a:latin typeface="+mn-lt"/>
              </a:rPr>
              <a:t>Le Sueur </a:t>
            </a:r>
            <a:r>
              <a:rPr kumimoji="0" lang="en-US" sz="2400" b="0" i="0" u="none" strike="noStrike" kern="1200" cap="none" spc="0" normalizeH="0" baseline="0" noProof="0">
                <a:ln>
                  <a:noFill/>
                </a:ln>
                <a:solidFill>
                  <a:srgbClr val="FFFFFF"/>
                </a:solidFill>
                <a:effectLst/>
                <a:uLnTx/>
                <a:uFillTx/>
                <a:latin typeface="+mn-lt"/>
                <a:ea typeface="+mj-ea"/>
                <a:cs typeface="+mj-cs"/>
              </a:rPr>
              <a:t>County Lidar Data Collection </a:t>
            </a:r>
            <a:r>
              <a:rPr lang="en-US" sz="2400">
                <a:solidFill>
                  <a:srgbClr val="FFFFFF"/>
                </a:solidFill>
                <a:latin typeface="+mn-lt"/>
              </a:rPr>
              <a:t>2021</a:t>
            </a:r>
            <a:endParaRPr lang="en-US">
              <a:latin typeface="+mn-lt"/>
            </a:endParaRPr>
          </a:p>
        </p:txBody>
      </p:sp>
      <p:pic>
        <p:nvPicPr>
          <p:cNvPr id="4" name="Picture 4" descr="Intensity scene shows roadway markings at an oblique angle. ">
            <a:extLst>
              <a:ext uri="{FF2B5EF4-FFF2-40B4-BE49-F238E27FC236}">
                <a16:creationId xmlns:a16="http://schemas.microsoft.com/office/drawing/2014/main" id="{35486694-18E9-4644-B32D-DB43FD5D8519}"/>
              </a:ext>
            </a:extLst>
          </p:cNvPr>
          <p:cNvPicPr>
            <a:picLocks noChangeAspect="1"/>
          </p:cNvPicPr>
          <p:nvPr/>
        </p:nvPicPr>
        <p:blipFill>
          <a:blip r:embed="rId3"/>
          <a:stretch>
            <a:fillRect/>
          </a:stretch>
        </p:blipFill>
        <p:spPr>
          <a:xfrm>
            <a:off x="154364" y="1470900"/>
            <a:ext cx="5875876" cy="4350363"/>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3" name="Picture 4" descr="lidar image shows power lines and homes">
            <a:extLst>
              <a:ext uri="{FF2B5EF4-FFF2-40B4-BE49-F238E27FC236}">
                <a16:creationId xmlns:a16="http://schemas.microsoft.com/office/drawing/2014/main" id="{02CB4EFE-38BD-4C85-B2F9-5EA5D280C286}"/>
              </a:ext>
            </a:extLst>
          </p:cNvPr>
          <p:cNvPicPr>
            <a:picLocks noChangeAspect="1"/>
          </p:cNvPicPr>
          <p:nvPr/>
        </p:nvPicPr>
        <p:blipFill>
          <a:blip r:embed="rId4"/>
          <a:stretch>
            <a:fillRect/>
          </a:stretch>
        </p:blipFill>
        <p:spPr>
          <a:xfrm>
            <a:off x="6230679" y="1460548"/>
            <a:ext cx="5844363" cy="4353344"/>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9E2C246-D6B8-4962-A1C4-78219957AD47}"/>
              </a:ext>
            </a:extLst>
          </p:cNvPr>
          <p:cNvSpPr txBox="1"/>
          <p:nvPr/>
        </p:nvSpPr>
        <p:spPr>
          <a:xfrm>
            <a:off x="1126836" y="5966692"/>
            <a:ext cx="39203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Lidar Point Cloud Intensity Classification</a:t>
            </a:r>
          </a:p>
        </p:txBody>
      </p:sp>
      <p:sp>
        <p:nvSpPr>
          <p:cNvPr id="6" name="TextBox 5">
            <a:extLst>
              <a:ext uri="{FF2B5EF4-FFF2-40B4-BE49-F238E27FC236}">
                <a16:creationId xmlns:a16="http://schemas.microsoft.com/office/drawing/2014/main" id="{F90B408A-4511-43D0-88AD-5C57865E92F9}"/>
              </a:ext>
            </a:extLst>
          </p:cNvPr>
          <p:cNvSpPr txBox="1"/>
          <p:nvPr/>
        </p:nvSpPr>
        <p:spPr>
          <a:xfrm>
            <a:off x="7450791" y="5963929"/>
            <a:ext cx="3969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Lidar Point Cloud Elevation Classification</a:t>
            </a:r>
          </a:p>
        </p:txBody>
      </p:sp>
    </p:spTree>
    <p:extLst>
      <p:ext uri="{BB962C8B-B14F-4D97-AF65-F5344CB8AC3E}">
        <p14:creationId xmlns:p14="http://schemas.microsoft.com/office/powerpoint/2010/main" val="2283401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A52D-6C8C-4E60-A908-158C81F81633}"/>
              </a:ext>
            </a:extLst>
          </p:cNvPr>
          <p:cNvSpPr>
            <a:spLocks noGrp="1"/>
          </p:cNvSpPr>
          <p:nvPr>
            <p:ph type="title"/>
          </p:nvPr>
        </p:nvSpPr>
        <p:spPr/>
        <p:txBody>
          <a:bodyPr>
            <a:normAutofit/>
          </a:bodyPr>
          <a:lstStyle/>
          <a:p>
            <a:r>
              <a:rPr lang="en-US"/>
              <a:t>HD Lidar Examples:</a:t>
            </a:r>
            <a:r>
              <a:rPr lang="en-US" b="1"/>
              <a:t> Infrastructure</a:t>
            </a:r>
          </a:p>
        </p:txBody>
      </p:sp>
      <p:pic>
        <p:nvPicPr>
          <p:cNvPr id="6" name="Picture 6" descr="liar image showing a highway and rail crossing under inspection.">
            <a:extLst>
              <a:ext uri="{FF2B5EF4-FFF2-40B4-BE49-F238E27FC236}">
                <a16:creationId xmlns:a16="http://schemas.microsoft.com/office/drawing/2014/main" id="{217CBEA3-A462-ECCC-3147-D3008684C980}"/>
              </a:ext>
            </a:extLst>
          </p:cNvPr>
          <p:cNvPicPr>
            <a:picLocks noChangeAspect="1"/>
          </p:cNvPicPr>
          <p:nvPr/>
        </p:nvPicPr>
        <p:blipFill>
          <a:blip r:embed="rId3"/>
          <a:stretch>
            <a:fillRect/>
          </a:stretch>
        </p:blipFill>
        <p:spPr>
          <a:xfrm>
            <a:off x="838200" y="1429358"/>
            <a:ext cx="9934406" cy="5428642"/>
          </a:xfrm>
          <a:prstGeom prst="rect">
            <a:avLst/>
          </a:prstGeom>
        </p:spPr>
      </p:pic>
      <p:sp>
        <p:nvSpPr>
          <p:cNvPr id="3" name="Content Placeholder 2">
            <a:extLst>
              <a:ext uri="{FF2B5EF4-FFF2-40B4-BE49-F238E27FC236}">
                <a16:creationId xmlns:a16="http://schemas.microsoft.com/office/drawing/2014/main" id="{DACA7DBE-8678-4573-8852-6DB0AE9D1FCF}"/>
              </a:ext>
            </a:extLst>
          </p:cNvPr>
          <p:cNvSpPr>
            <a:spLocks noGrp="1"/>
          </p:cNvSpPr>
          <p:nvPr>
            <p:ph idx="1"/>
          </p:nvPr>
        </p:nvSpPr>
        <p:spPr>
          <a:xfrm>
            <a:off x="5082862" y="6322100"/>
            <a:ext cx="5689744" cy="535900"/>
          </a:xfrm>
          <a:solidFill>
            <a:schemeClr val="bg1"/>
          </a:solidFill>
        </p:spPr>
        <p:txBody>
          <a:bodyPr vert="horz" lIns="91440" tIns="45720" rIns="91440" bIns="45720" rtlCol="0" anchor="t">
            <a:normAutofit/>
          </a:bodyPr>
          <a:lstStyle/>
          <a:p>
            <a:pPr marL="457200" lvl="1" indent="0">
              <a:spcAft>
                <a:spcPts val="0"/>
              </a:spcAft>
              <a:buNone/>
            </a:pPr>
            <a:r>
              <a:rPr lang="en-US" sz="2400" b="1" dirty="0">
                <a:ea typeface="+mn-lt"/>
                <a:cs typeface="+mn-lt"/>
              </a:rPr>
              <a:t>Highway/Rail Grade Crossing Inspection</a:t>
            </a:r>
            <a:endParaRPr lang="en-US" b="1" dirty="0"/>
          </a:p>
        </p:txBody>
      </p:sp>
    </p:spTree>
    <p:extLst>
      <p:ext uri="{BB962C8B-B14F-4D97-AF65-F5344CB8AC3E}">
        <p14:creationId xmlns:p14="http://schemas.microsoft.com/office/powerpoint/2010/main" val="240115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Twin Cities metro </a:t>
            </a:r>
            <a:endParaRPr lang="en-US" dirty="0">
              <a:cs typeface="Calibri"/>
            </a:endParaRPr>
          </a:p>
          <a:p>
            <a:pPr lvl="1">
              <a:lnSpc>
                <a:spcPct val="120000"/>
              </a:lnSpc>
              <a:spcBef>
                <a:spcPts val="0"/>
              </a:spcBef>
              <a:spcAft>
                <a:spcPts val="0"/>
              </a:spcAft>
            </a:pPr>
            <a:r>
              <a:rPr lang="en-US" dirty="0">
                <a:ea typeface="+mn-lt"/>
                <a:cs typeface="+mn-lt"/>
              </a:rPr>
              <a:t>Cory Richter, City of Blaine</a:t>
            </a: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Dale Watt, The Nature Conservancy</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Shanna Crosson, U-Spatial / UMN Twin Cities</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Bergen-Albrecht,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Alison </a:t>
            </a:r>
            <a:r>
              <a:rPr lang="en-US" sz="1300" dirty="0" err="1">
                <a:ea typeface="+mn-lt"/>
                <a:cs typeface="+mn-lt"/>
              </a:rPr>
              <a:t>Slaats</a:t>
            </a:r>
            <a:r>
              <a:rPr lang="en-US" sz="1300" dirty="0">
                <a:ea typeface="+mn-lt"/>
                <a:cs typeface="+mn-lt"/>
              </a:rPr>
              <a:t>, </a:t>
            </a:r>
            <a:r>
              <a:rPr lang="en-US" sz="1300" dirty="0" err="1">
                <a:ea typeface="+mn-lt"/>
                <a:cs typeface="+mn-lt"/>
              </a:rPr>
              <a:t>MnGeo</a:t>
            </a:r>
            <a:endParaRPr lang="en-US" sz="1300" dirty="0"/>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Minnesota County GIS Association (MCGISA)</a:t>
            </a:r>
          </a:p>
          <a:p>
            <a:pPr marL="0" indent="0">
              <a:buNone/>
            </a:pPr>
            <a:r>
              <a:rPr lang="en-US" dirty="0"/>
              <a:t>Geoff Maas</a:t>
            </a:r>
            <a:endParaRPr lang="en-US" dirty="0">
              <a:cs typeface="Calibri"/>
            </a:endParaRPr>
          </a:p>
        </p:txBody>
      </p:sp>
    </p:spTree>
    <p:extLst>
      <p:ext uri="{BB962C8B-B14F-4D97-AF65-F5344CB8AC3E}">
        <p14:creationId xmlns:p14="http://schemas.microsoft.com/office/powerpoint/2010/main" val="338155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0D2A072-97B0-4431-9769-B59402D8EC83}"/>
              </a:ext>
            </a:extLst>
          </p:cNvPr>
          <p:cNvSpPr/>
          <p:nvPr/>
        </p:nvSpPr>
        <p:spPr>
          <a:xfrm>
            <a:off x="1608381" y="-161925"/>
            <a:ext cx="10583619" cy="7019925"/>
          </a:xfrm>
          <a:prstGeom prst="rect">
            <a:avLst/>
          </a:prstGeom>
          <a:gradFill flip="none" rotWithShape="1">
            <a:gsLst>
              <a:gs pos="0">
                <a:schemeClr val="accent5">
                  <a:lumMod val="20000"/>
                  <a:lumOff val="80000"/>
                </a:schemeClr>
              </a:gs>
              <a:gs pos="50000">
                <a:schemeClr val="bg1"/>
              </a:gs>
              <a:gs pos="100000">
                <a:schemeClr val="accent6">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73" y="2143503"/>
            <a:ext cx="1722687" cy="1638881"/>
          </a:xfrm>
          <a:prstGeom prst="rect">
            <a:avLst/>
          </a:prstGeom>
        </p:spPr>
      </p:pic>
      <p:sp>
        <p:nvSpPr>
          <p:cNvPr id="12" name="TextBox 11">
            <a:extLst>
              <a:ext uri="{FF2B5EF4-FFF2-40B4-BE49-F238E27FC236}">
                <a16:creationId xmlns:a16="http://schemas.microsoft.com/office/drawing/2014/main" id="{0C05DAFB-9895-49E8-ADA7-F9FE71618974}"/>
              </a:ext>
            </a:extLst>
          </p:cNvPr>
          <p:cNvSpPr txBox="1"/>
          <p:nvPr/>
        </p:nvSpPr>
        <p:spPr>
          <a:xfrm>
            <a:off x="2478408" y="2037494"/>
            <a:ext cx="8868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MINNESOTA COUNTY GIS ASSOCIATION</a:t>
            </a:r>
          </a:p>
        </p:txBody>
      </p:sp>
      <p:pic>
        <p:nvPicPr>
          <p:cNvPr id="5" name="Picture 4" descr="Logo&#10;&#10;Description automatically generated with low confidence">
            <a:extLst>
              <a:ext uri="{FF2B5EF4-FFF2-40B4-BE49-F238E27FC236}">
                <a16:creationId xmlns:a16="http://schemas.microsoft.com/office/drawing/2014/main" id="{4C8A8BA7-37FD-4D6C-BA32-E14293A73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083" y="5329155"/>
            <a:ext cx="818774" cy="1108075"/>
          </a:xfrm>
          <a:prstGeom prst="rect">
            <a:avLst/>
          </a:prstGeom>
        </p:spPr>
      </p:pic>
      <p:pic>
        <p:nvPicPr>
          <p:cNvPr id="8" name="Picture 7" descr="Logo, company name&#10;&#10;Description automatically generated">
            <a:extLst>
              <a:ext uri="{FF2B5EF4-FFF2-40B4-BE49-F238E27FC236}">
                <a16:creationId xmlns:a16="http://schemas.microsoft.com/office/drawing/2014/main" id="{BF403588-AF14-4B73-B7FC-2C093A515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849" y="5329155"/>
            <a:ext cx="984513" cy="1108075"/>
          </a:xfrm>
          <a:prstGeom prst="rect">
            <a:avLst/>
          </a:prstGeom>
        </p:spPr>
      </p:pic>
      <p:sp>
        <p:nvSpPr>
          <p:cNvPr id="14" name="TextBox 13">
            <a:extLst>
              <a:ext uri="{FF2B5EF4-FFF2-40B4-BE49-F238E27FC236}">
                <a16:creationId xmlns:a16="http://schemas.microsoft.com/office/drawing/2014/main" id="{4A2B32C7-865C-4C42-B211-7E3522F43001}"/>
              </a:ext>
            </a:extLst>
          </p:cNvPr>
          <p:cNvSpPr txBox="1"/>
          <p:nvPr/>
        </p:nvSpPr>
        <p:spPr>
          <a:xfrm>
            <a:off x="4111974" y="5332552"/>
            <a:ext cx="748771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4340"/>
                </a:solidFill>
                <a:effectLst/>
                <a:uLnTx/>
                <a:uFillTx/>
                <a:latin typeface="Arial" panose="020B0604020202020204" pitchFamily="34" charset="0"/>
                <a:ea typeface="+mn-ea"/>
                <a:cs typeface="Arial" panose="020B0604020202020204" pitchFamily="34" charset="0"/>
              </a:rPr>
              <a:t>October 13,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4340"/>
                </a:solidFill>
                <a:effectLst/>
                <a:uLnTx/>
                <a:uFillTx/>
                <a:latin typeface="Arial" panose="020B0604020202020204" pitchFamily="34" charset="0"/>
                <a:ea typeface="+mn-ea"/>
                <a:cs typeface="Arial" panose="020B0604020202020204" pitchFamily="34" charset="0"/>
              </a:rPr>
              <a:t>MN GIS/LIS 32nd Annual Conference &amp; Workshops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4340"/>
                </a:solidFill>
                <a:effectLst/>
                <a:uLnTx/>
                <a:uFillTx/>
                <a:latin typeface="Arial" panose="020B0604020202020204" pitchFamily="34" charset="0"/>
                <a:ea typeface="+mn-ea"/>
                <a:cs typeface="Arial" panose="020B0604020202020204" pitchFamily="34" charset="0"/>
              </a:rPr>
              <a:t>Bemidji, Minnesota </a:t>
            </a:r>
          </a:p>
        </p:txBody>
      </p:sp>
      <p:sp>
        <p:nvSpPr>
          <p:cNvPr id="15" name="TextBox 14">
            <a:extLst>
              <a:ext uri="{FF2B5EF4-FFF2-40B4-BE49-F238E27FC236}">
                <a16:creationId xmlns:a16="http://schemas.microsoft.com/office/drawing/2014/main" id="{E7739AA9-B30F-49F5-98DF-06A126781D27}"/>
              </a:ext>
            </a:extLst>
          </p:cNvPr>
          <p:cNvSpPr txBox="1"/>
          <p:nvPr/>
        </p:nvSpPr>
        <p:spPr>
          <a:xfrm>
            <a:off x="2459358" y="2500908"/>
            <a:ext cx="88682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Role of GIS in County Government: </a:t>
            </a:r>
            <a:r>
              <a:rPr kumimoji="0" lang="en-US" sz="5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Successes and Challenges   </a:t>
            </a:r>
          </a:p>
        </p:txBody>
      </p:sp>
    </p:spTree>
    <p:extLst>
      <p:ext uri="{BB962C8B-B14F-4D97-AF65-F5344CB8AC3E}">
        <p14:creationId xmlns:p14="http://schemas.microsoft.com/office/powerpoint/2010/main" val="1600450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429798"/>
            <a:ext cx="1300416" cy="1237153"/>
          </a:xfrm>
          <a:prstGeom prst="rect">
            <a:avLst/>
          </a:prstGeom>
        </p:spPr>
      </p:pic>
      <p:sp>
        <p:nvSpPr>
          <p:cNvPr id="11" name="Rectangle 10">
            <a:extLst>
              <a:ext uri="{FF2B5EF4-FFF2-40B4-BE49-F238E27FC236}">
                <a16:creationId xmlns:a16="http://schemas.microsoft.com/office/drawing/2014/main" id="{90D2A072-97B0-4431-9769-B59402D8EC83}"/>
              </a:ext>
            </a:extLst>
          </p:cNvPr>
          <p:cNvSpPr/>
          <p:nvPr/>
        </p:nvSpPr>
        <p:spPr>
          <a:xfrm>
            <a:off x="1608381" y="0"/>
            <a:ext cx="10583619" cy="6858000"/>
          </a:xfrm>
          <a:prstGeom prst="rect">
            <a:avLst/>
          </a:prstGeom>
          <a:gradFill flip="none" rotWithShape="1">
            <a:gsLst>
              <a:gs pos="0">
                <a:schemeClr val="accent5">
                  <a:lumMod val="20000"/>
                  <a:lumOff val="80000"/>
                </a:schemeClr>
              </a:gs>
              <a:gs pos="50000">
                <a:schemeClr val="bg1"/>
              </a:gs>
              <a:gs pos="100000">
                <a:schemeClr val="accent6">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4629A8F-201C-424C-9F6C-8C72C5D3E769}"/>
              </a:ext>
            </a:extLst>
          </p:cNvPr>
          <p:cNvSpPr txBox="1"/>
          <p:nvPr/>
        </p:nvSpPr>
        <p:spPr>
          <a:xfrm>
            <a:off x="1925958" y="408719"/>
            <a:ext cx="88682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What we want to cover today</a:t>
            </a:r>
          </a:p>
        </p:txBody>
      </p:sp>
      <p:sp>
        <p:nvSpPr>
          <p:cNvPr id="15" name="TextBox 14">
            <a:extLst>
              <a:ext uri="{FF2B5EF4-FFF2-40B4-BE49-F238E27FC236}">
                <a16:creationId xmlns:a16="http://schemas.microsoft.com/office/drawing/2014/main" id="{82B72707-77D9-4FEA-8C5C-336DE0E3705A}"/>
              </a:ext>
            </a:extLst>
          </p:cNvPr>
          <p:cNvSpPr txBox="1"/>
          <p:nvPr/>
        </p:nvSpPr>
        <p:spPr>
          <a:xfrm>
            <a:off x="1925958" y="2251203"/>
            <a:ext cx="8868242"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Part 1: The “What and Why” of MCGISA?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Its Purpose, Function, and Structure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What needs do you have that MCGISA can serve?</a:t>
            </a:r>
          </a:p>
        </p:txBody>
      </p:sp>
      <p:sp>
        <p:nvSpPr>
          <p:cNvPr id="16" name="TextBox 15">
            <a:extLst>
              <a:ext uri="{FF2B5EF4-FFF2-40B4-BE49-F238E27FC236}">
                <a16:creationId xmlns:a16="http://schemas.microsoft.com/office/drawing/2014/main" id="{ACECBDED-F1DD-4421-96EA-A2A07BA132A2}"/>
              </a:ext>
            </a:extLst>
          </p:cNvPr>
          <p:cNvSpPr txBox="1"/>
          <p:nvPr/>
        </p:nvSpPr>
        <p:spPr>
          <a:xfrm>
            <a:off x="1900801" y="1314452"/>
            <a:ext cx="8868242"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Panel discussion in two parts:</a:t>
            </a:r>
          </a:p>
        </p:txBody>
      </p:sp>
      <p:sp>
        <p:nvSpPr>
          <p:cNvPr id="17" name="TextBox 16">
            <a:extLst>
              <a:ext uri="{FF2B5EF4-FFF2-40B4-BE49-F238E27FC236}">
                <a16:creationId xmlns:a16="http://schemas.microsoft.com/office/drawing/2014/main" id="{24ABC882-57BA-4B8C-9E76-95007AFB3917}"/>
              </a:ext>
            </a:extLst>
          </p:cNvPr>
          <p:cNvSpPr txBox="1"/>
          <p:nvPr/>
        </p:nvSpPr>
        <p:spPr>
          <a:xfrm>
            <a:off x="1925957" y="4215297"/>
            <a:ext cx="10117957"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Part 2: The Role of GIS in County Government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What is working well?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What challenges do we face?</a:t>
            </a:r>
          </a:p>
        </p:txBody>
      </p:sp>
    </p:spTree>
    <p:extLst>
      <p:ext uri="{BB962C8B-B14F-4D97-AF65-F5344CB8AC3E}">
        <p14:creationId xmlns:p14="http://schemas.microsoft.com/office/powerpoint/2010/main" val="3997825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0D2A072-97B0-4431-9769-B59402D8EC83}"/>
              </a:ext>
            </a:extLst>
          </p:cNvPr>
          <p:cNvSpPr/>
          <p:nvPr/>
        </p:nvSpPr>
        <p:spPr>
          <a:xfrm>
            <a:off x="1608381" y="-161925"/>
            <a:ext cx="10583619" cy="7019925"/>
          </a:xfrm>
          <a:prstGeom prst="rect">
            <a:avLst/>
          </a:prstGeom>
          <a:gradFill flip="none" rotWithShape="1">
            <a:gsLst>
              <a:gs pos="0">
                <a:schemeClr val="accent5">
                  <a:lumMod val="20000"/>
                  <a:lumOff val="80000"/>
                </a:schemeClr>
              </a:gs>
              <a:gs pos="50000">
                <a:schemeClr val="bg1"/>
              </a:gs>
              <a:gs pos="100000">
                <a:schemeClr val="accent6">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64" y="2410039"/>
            <a:ext cx="1935306" cy="1841156"/>
          </a:xfrm>
          <a:prstGeom prst="rect">
            <a:avLst/>
          </a:prstGeom>
        </p:spPr>
      </p:pic>
      <p:sp>
        <p:nvSpPr>
          <p:cNvPr id="15" name="TextBox 14">
            <a:extLst>
              <a:ext uri="{FF2B5EF4-FFF2-40B4-BE49-F238E27FC236}">
                <a16:creationId xmlns:a16="http://schemas.microsoft.com/office/drawing/2014/main" id="{E7739AA9-B30F-49F5-98DF-06A126781D27}"/>
              </a:ext>
            </a:extLst>
          </p:cNvPr>
          <p:cNvSpPr txBox="1"/>
          <p:nvPr/>
        </p:nvSpPr>
        <p:spPr>
          <a:xfrm>
            <a:off x="2690766" y="2686317"/>
            <a:ext cx="89164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Part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‘What and Why’ of MCGISA</a:t>
            </a:r>
          </a:p>
        </p:txBody>
      </p:sp>
    </p:spTree>
    <p:extLst>
      <p:ext uri="{BB962C8B-B14F-4D97-AF65-F5344CB8AC3E}">
        <p14:creationId xmlns:p14="http://schemas.microsoft.com/office/powerpoint/2010/main" val="3535384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429798"/>
            <a:ext cx="1300416" cy="1237153"/>
          </a:xfrm>
          <a:prstGeom prst="rect">
            <a:avLst/>
          </a:prstGeom>
        </p:spPr>
      </p:pic>
      <p:sp>
        <p:nvSpPr>
          <p:cNvPr id="11" name="Rectangle 10">
            <a:extLst>
              <a:ext uri="{FF2B5EF4-FFF2-40B4-BE49-F238E27FC236}">
                <a16:creationId xmlns:a16="http://schemas.microsoft.com/office/drawing/2014/main" id="{90D2A072-97B0-4431-9769-B59402D8EC83}"/>
              </a:ext>
            </a:extLst>
          </p:cNvPr>
          <p:cNvSpPr/>
          <p:nvPr/>
        </p:nvSpPr>
        <p:spPr>
          <a:xfrm>
            <a:off x="1608381" y="0"/>
            <a:ext cx="10583619" cy="6858000"/>
          </a:xfrm>
          <a:prstGeom prst="rect">
            <a:avLst/>
          </a:prstGeom>
          <a:gradFill flip="none" rotWithShape="1">
            <a:gsLst>
              <a:gs pos="0">
                <a:schemeClr val="accent5">
                  <a:lumMod val="20000"/>
                  <a:lumOff val="80000"/>
                </a:schemeClr>
              </a:gs>
              <a:gs pos="50000">
                <a:schemeClr val="bg1"/>
              </a:gs>
              <a:gs pos="100000">
                <a:schemeClr val="accent6">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2B72707-77D9-4FEA-8C5C-336DE0E3705A}"/>
              </a:ext>
            </a:extLst>
          </p:cNvPr>
          <p:cNvSpPr txBox="1"/>
          <p:nvPr/>
        </p:nvSpPr>
        <p:spPr>
          <a:xfrm>
            <a:off x="1825362" y="313811"/>
            <a:ext cx="88682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“What and Why” of MCGISA?</a:t>
            </a:r>
          </a:p>
        </p:txBody>
      </p:sp>
      <p:sp>
        <p:nvSpPr>
          <p:cNvPr id="12" name="TextBox 11">
            <a:extLst>
              <a:ext uri="{FF2B5EF4-FFF2-40B4-BE49-F238E27FC236}">
                <a16:creationId xmlns:a16="http://schemas.microsoft.com/office/drawing/2014/main" id="{6343C141-9312-4064-998C-B21FEAF62F48}"/>
              </a:ext>
            </a:extLst>
          </p:cNvPr>
          <p:cNvSpPr txBox="1"/>
          <p:nvPr/>
        </p:nvSpPr>
        <p:spPr>
          <a:xfrm>
            <a:off x="1825361" y="1342511"/>
            <a:ext cx="9692187"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County government fulfills many diverse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Many different types of work conducted at the county government level…</a:t>
            </a:r>
            <a:endParaRPr kumimoji="0" lang="en-US" sz="29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B9B2761C-4418-48A0-92D8-D693F21DD80C}"/>
              </a:ext>
            </a:extLst>
          </p:cNvPr>
          <p:cNvSpPr txBox="1"/>
          <p:nvPr/>
        </p:nvSpPr>
        <p:spPr>
          <a:xfrm>
            <a:off x="5082116" y="3948470"/>
            <a:ext cx="33776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Assessing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Waste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Land Records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996600"/>
                </a:solidFill>
                <a:effectLst/>
                <a:uLnTx/>
                <a:uFillTx/>
                <a:latin typeface="Arial" panose="020B0604020202020204" pitchFamily="34" charset="0"/>
                <a:ea typeface="+mn-ea"/>
                <a:cs typeface="Arial" panose="020B0604020202020204" pitchFamily="34" charset="0"/>
              </a:rPr>
              <a:t>Land Management</a:t>
            </a:r>
          </a:p>
        </p:txBody>
      </p:sp>
      <p:sp>
        <p:nvSpPr>
          <p:cNvPr id="18" name="TextBox 17">
            <a:extLst>
              <a:ext uri="{FF2B5EF4-FFF2-40B4-BE49-F238E27FC236}">
                <a16:creationId xmlns:a16="http://schemas.microsoft.com/office/drawing/2014/main" id="{0240AFB9-02F7-4C59-A4F2-CC17CEEABCF9}"/>
              </a:ext>
            </a:extLst>
          </p:cNvPr>
          <p:cNvSpPr txBox="1"/>
          <p:nvPr/>
        </p:nvSpPr>
        <p:spPr>
          <a:xfrm>
            <a:off x="1825362" y="3948470"/>
            <a:ext cx="359572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Legal/Judiciary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Law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rPr>
              <a:t>Emergency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996600"/>
                </a:solidFill>
                <a:effectLst/>
                <a:uLnTx/>
                <a:uFillTx/>
                <a:latin typeface="Arial" panose="020B0604020202020204" pitchFamily="34" charset="0"/>
                <a:ea typeface="+mn-ea"/>
                <a:cs typeface="Arial" panose="020B0604020202020204" pitchFamily="34" charset="0"/>
              </a:rPr>
              <a:t>Surveying</a:t>
            </a:r>
          </a:p>
        </p:txBody>
      </p:sp>
      <p:sp>
        <p:nvSpPr>
          <p:cNvPr id="19" name="TextBox 18">
            <a:extLst>
              <a:ext uri="{FF2B5EF4-FFF2-40B4-BE49-F238E27FC236}">
                <a16:creationId xmlns:a16="http://schemas.microsoft.com/office/drawing/2014/main" id="{D1CB1240-9EBC-4F32-9A36-74BFEFF3B875}"/>
              </a:ext>
            </a:extLst>
          </p:cNvPr>
          <p:cNvSpPr txBox="1"/>
          <p:nvPr/>
        </p:nvSpPr>
        <p:spPr>
          <a:xfrm>
            <a:off x="8325014" y="3948470"/>
            <a:ext cx="383515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Social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Veterans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Economic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rPr>
              <a:t>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Parks and Recreation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IT/Information Services</a:t>
            </a:r>
          </a:p>
        </p:txBody>
      </p:sp>
    </p:spTree>
    <p:extLst>
      <p:ext uri="{BB962C8B-B14F-4D97-AF65-F5344CB8AC3E}">
        <p14:creationId xmlns:p14="http://schemas.microsoft.com/office/powerpoint/2010/main" val="2344139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2B72707-77D9-4FEA-8C5C-336DE0E3705A}"/>
              </a:ext>
            </a:extLst>
          </p:cNvPr>
          <p:cNvSpPr txBox="1"/>
          <p:nvPr/>
        </p:nvSpPr>
        <p:spPr>
          <a:xfrm>
            <a:off x="1825362" y="313811"/>
            <a:ext cx="88682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County Professional Organizations</a:t>
            </a:r>
          </a:p>
        </p:txBody>
      </p:sp>
      <p:pic>
        <p:nvPicPr>
          <p:cNvPr id="6" name="Picture 5">
            <a:extLst>
              <a:ext uri="{FF2B5EF4-FFF2-40B4-BE49-F238E27FC236}">
                <a16:creationId xmlns:a16="http://schemas.microsoft.com/office/drawing/2014/main" id="{9E983152-E4DC-46B5-BD26-8141928C4376}"/>
              </a:ext>
            </a:extLst>
          </p:cNvPr>
          <p:cNvPicPr>
            <a:picLocks noChangeAspect="1"/>
          </p:cNvPicPr>
          <p:nvPr/>
        </p:nvPicPr>
        <p:blipFill>
          <a:blip r:embed="rId3"/>
          <a:stretch>
            <a:fillRect/>
          </a:stretch>
        </p:blipFill>
        <p:spPr>
          <a:xfrm>
            <a:off x="5489386" y="2834198"/>
            <a:ext cx="3722348" cy="1055245"/>
          </a:xfrm>
          <a:prstGeom prst="rect">
            <a:avLst/>
          </a:prstGeom>
        </p:spPr>
      </p:pic>
      <p:pic>
        <p:nvPicPr>
          <p:cNvPr id="14" name="Picture 13">
            <a:extLst>
              <a:ext uri="{FF2B5EF4-FFF2-40B4-BE49-F238E27FC236}">
                <a16:creationId xmlns:a16="http://schemas.microsoft.com/office/drawing/2014/main" id="{AC0E5939-1719-4489-8E93-BF82B85A9176}"/>
              </a:ext>
            </a:extLst>
          </p:cNvPr>
          <p:cNvPicPr>
            <a:picLocks noChangeAspect="1"/>
          </p:cNvPicPr>
          <p:nvPr/>
        </p:nvPicPr>
        <p:blipFill>
          <a:blip r:embed="rId4"/>
          <a:stretch>
            <a:fillRect/>
          </a:stretch>
        </p:blipFill>
        <p:spPr>
          <a:xfrm>
            <a:off x="1901044" y="4508300"/>
            <a:ext cx="1741089" cy="1649452"/>
          </a:xfrm>
          <a:prstGeom prst="rect">
            <a:avLst/>
          </a:prstGeom>
        </p:spPr>
      </p:pic>
      <p:pic>
        <p:nvPicPr>
          <p:cNvPr id="17" name="Picture 16">
            <a:extLst>
              <a:ext uri="{FF2B5EF4-FFF2-40B4-BE49-F238E27FC236}">
                <a16:creationId xmlns:a16="http://schemas.microsoft.com/office/drawing/2014/main" id="{2DFBAB7B-75AB-46B1-8E87-EBA2A2E73748}"/>
              </a:ext>
            </a:extLst>
          </p:cNvPr>
          <p:cNvPicPr>
            <a:picLocks noChangeAspect="1"/>
          </p:cNvPicPr>
          <p:nvPr/>
        </p:nvPicPr>
        <p:blipFill>
          <a:blip r:embed="rId5"/>
          <a:stretch>
            <a:fillRect/>
          </a:stretch>
        </p:blipFill>
        <p:spPr>
          <a:xfrm>
            <a:off x="7927064" y="1123779"/>
            <a:ext cx="1965488" cy="1209531"/>
          </a:xfrm>
          <a:prstGeom prst="rect">
            <a:avLst/>
          </a:prstGeom>
        </p:spPr>
      </p:pic>
      <p:pic>
        <p:nvPicPr>
          <p:cNvPr id="21" name="Picture 20" descr="Logo&#10;&#10;Description automatically generated">
            <a:extLst>
              <a:ext uri="{FF2B5EF4-FFF2-40B4-BE49-F238E27FC236}">
                <a16:creationId xmlns:a16="http://schemas.microsoft.com/office/drawing/2014/main" id="{4D298EC4-8550-47F4-A106-4D792EC1E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045" y="2727878"/>
            <a:ext cx="1572772" cy="1489995"/>
          </a:xfrm>
          <a:prstGeom prst="rect">
            <a:avLst/>
          </a:prstGeom>
        </p:spPr>
      </p:pic>
      <p:pic>
        <p:nvPicPr>
          <p:cNvPr id="23" name="Picture 22">
            <a:extLst>
              <a:ext uri="{FF2B5EF4-FFF2-40B4-BE49-F238E27FC236}">
                <a16:creationId xmlns:a16="http://schemas.microsoft.com/office/drawing/2014/main" id="{09184381-5F88-43DF-9CF1-33D187BD5C5B}"/>
              </a:ext>
            </a:extLst>
          </p:cNvPr>
          <p:cNvPicPr>
            <a:picLocks noChangeAspect="1"/>
          </p:cNvPicPr>
          <p:nvPr/>
        </p:nvPicPr>
        <p:blipFill>
          <a:blip r:embed="rId7"/>
          <a:stretch>
            <a:fillRect/>
          </a:stretch>
        </p:blipFill>
        <p:spPr>
          <a:xfrm>
            <a:off x="10090722" y="5263689"/>
            <a:ext cx="1205763" cy="1031909"/>
          </a:xfrm>
          <a:prstGeom prst="rect">
            <a:avLst/>
          </a:prstGeom>
        </p:spPr>
      </p:pic>
      <p:pic>
        <p:nvPicPr>
          <p:cNvPr id="1026" name="Picture 2">
            <a:extLst>
              <a:ext uri="{FF2B5EF4-FFF2-40B4-BE49-F238E27FC236}">
                <a16:creationId xmlns:a16="http://schemas.microsoft.com/office/drawing/2014/main" id="{2B0F1A72-2C46-4C8E-8BA5-F976FA6571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2960" y="929325"/>
            <a:ext cx="1383236" cy="1403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DE344E-761B-46B9-8A6A-404CA8477E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3615" y="4528588"/>
            <a:ext cx="2834563" cy="5962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18E8609-2AA2-4373-AE01-125B1686F8C7}"/>
              </a:ext>
            </a:extLst>
          </p:cNvPr>
          <p:cNvPicPr>
            <a:picLocks noChangeAspect="1"/>
          </p:cNvPicPr>
          <p:nvPr/>
        </p:nvPicPr>
        <p:blipFill>
          <a:blip r:embed="rId10"/>
          <a:stretch>
            <a:fillRect/>
          </a:stretch>
        </p:blipFill>
        <p:spPr>
          <a:xfrm>
            <a:off x="3595577" y="2608473"/>
            <a:ext cx="1666368" cy="158400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F2B7AC76-4C28-4B58-B75D-4282F0576C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2288" y="2621066"/>
            <a:ext cx="1512319" cy="1505598"/>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E9237089-C7DC-4F53-A481-156A1A58F3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6014" y="5459809"/>
            <a:ext cx="2548307" cy="697943"/>
          </a:xfrm>
          <a:prstGeom prst="rect">
            <a:avLst/>
          </a:prstGeom>
          <a:solidFill>
            <a:srgbClr val="002060"/>
          </a:solidFill>
        </p:spPr>
      </p:pic>
      <p:pic>
        <p:nvPicPr>
          <p:cNvPr id="1025" name="Picture 1024">
            <a:extLst>
              <a:ext uri="{FF2B5EF4-FFF2-40B4-BE49-F238E27FC236}">
                <a16:creationId xmlns:a16="http://schemas.microsoft.com/office/drawing/2014/main" id="{3D690BB6-1D1D-44EA-B4B1-7611F2FA050F}"/>
              </a:ext>
            </a:extLst>
          </p:cNvPr>
          <p:cNvPicPr>
            <a:picLocks noChangeAspect="1"/>
          </p:cNvPicPr>
          <p:nvPr/>
        </p:nvPicPr>
        <p:blipFill>
          <a:blip r:embed="rId13"/>
          <a:stretch>
            <a:fillRect/>
          </a:stretch>
        </p:blipFill>
        <p:spPr>
          <a:xfrm>
            <a:off x="6269358" y="1068246"/>
            <a:ext cx="1439853" cy="1331728"/>
          </a:xfrm>
          <a:prstGeom prst="rect">
            <a:avLst/>
          </a:prstGeom>
        </p:spPr>
      </p:pic>
      <p:pic>
        <p:nvPicPr>
          <p:cNvPr id="1029" name="Picture 1028">
            <a:extLst>
              <a:ext uri="{FF2B5EF4-FFF2-40B4-BE49-F238E27FC236}">
                <a16:creationId xmlns:a16="http://schemas.microsoft.com/office/drawing/2014/main" id="{1CD5713D-3481-41EE-BE0B-41D66667B136}"/>
              </a:ext>
            </a:extLst>
          </p:cNvPr>
          <p:cNvPicPr>
            <a:picLocks noChangeAspect="1"/>
          </p:cNvPicPr>
          <p:nvPr/>
        </p:nvPicPr>
        <p:blipFill>
          <a:blip r:embed="rId14"/>
          <a:stretch>
            <a:fillRect/>
          </a:stretch>
        </p:blipFill>
        <p:spPr>
          <a:xfrm>
            <a:off x="1944137" y="1081511"/>
            <a:ext cx="1506693" cy="1431360"/>
          </a:xfrm>
          <a:prstGeom prst="rect">
            <a:avLst/>
          </a:prstGeom>
        </p:spPr>
      </p:pic>
      <p:pic>
        <p:nvPicPr>
          <p:cNvPr id="1034" name="Picture 10">
            <a:extLst>
              <a:ext uri="{FF2B5EF4-FFF2-40B4-BE49-F238E27FC236}">
                <a16:creationId xmlns:a16="http://schemas.microsoft.com/office/drawing/2014/main" id="{D137D1D1-7AC5-4EDF-A34A-A4E89A7799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93615" y="5263689"/>
            <a:ext cx="2834563" cy="10319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descr="A picture containing text, clipart&#10;&#10;Description automatically generated">
            <a:extLst>
              <a:ext uri="{FF2B5EF4-FFF2-40B4-BE49-F238E27FC236}">
                <a16:creationId xmlns:a16="http://schemas.microsoft.com/office/drawing/2014/main" id="{09EC0DAB-630C-4978-B5D8-9561DFBEEB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56014" y="4450148"/>
            <a:ext cx="2388545" cy="700640"/>
          </a:xfrm>
          <a:prstGeom prst="rect">
            <a:avLst/>
          </a:prstGeom>
          <a:solidFill>
            <a:srgbClr val="0070C0"/>
          </a:solidFill>
        </p:spPr>
      </p:pic>
      <p:pic>
        <p:nvPicPr>
          <p:cNvPr id="1033" name="Picture 1032" descr="Diagram&#10;&#10;Description automatically generated">
            <a:extLst>
              <a:ext uri="{FF2B5EF4-FFF2-40B4-BE49-F238E27FC236}">
                <a16:creationId xmlns:a16="http://schemas.microsoft.com/office/drawing/2014/main" id="{7E09B869-6A5C-49B9-AB9F-BE339E9961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16183" y="1108286"/>
            <a:ext cx="2311366" cy="1225024"/>
          </a:xfrm>
          <a:prstGeom prst="rect">
            <a:avLst/>
          </a:prstGeom>
          <a:solidFill>
            <a:schemeClr val="tx1">
              <a:lumMod val="95000"/>
              <a:lumOff val="5000"/>
            </a:schemeClr>
          </a:solidFill>
        </p:spPr>
      </p:pic>
      <p:pic>
        <p:nvPicPr>
          <p:cNvPr id="1036" name="Picture 1035">
            <a:extLst>
              <a:ext uri="{FF2B5EF4-FFF2-40B4-BE49-F238E27FC236}">
                <a16:creationId xmlns:a16="http://schemas.microsoft.com/office/drawing/2014/main" id="{712FEE77-F0E3-46BC-B7A3-B2872E19A5A0}"/>
              </a:ext>
            </a:extLst>
          </p:cNvPr>
          <p:cNvPicPr>
            <a:picLocks noChangeAspect="1"/>
          </p:cNvPicPr>
          <p:nvPr/>
        </p:nvPicPr>
        <p:blipFill>
          <a:blip r:embed="rId18"/>
          <a:stretch>
            <a:fillRect/>
          </a:stretch>
        </p:blipFill>
        <p:spPr>
          <a:xfrm>
            <a:off x="9673271" y="4393434"/>
            <a:ext cx="1996039" cy="731373"/>
          </a:xfrm>
          <a:prstGeom prst="rect">
            <a:avLst/>
          </a:prstGeom>
        </p:spPr>
      </p:pic>
      <p:pic>
        <p:nvPicPr>
          <p:cNvPr id="24" name="Picture 23" descr="A picture containing text, sign&#10;&#10;Description automatically generated">
            <a:extLst>
              <a:ext uri="{FF2B5EF4-FFF2-40B4-BE49-F238E27FC236}">
                <a16:creationId xmlns:a16="http://schemas.microsoft.com/office/drawing/2014/main" id="{156937E3-4BA0-405C-BD1A-034AC2DD7B9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085" y="5429798"/>
            <a:ext cx="1300416" cy="1237153"/>
          </a:xfrm>
          <a:prstGeom prst="rect">
            <a:avLst/>
          </a:prstGeom>
        </p:spPr>
      </p:pic>
    </p:spTree>
    <p:extLst>
      <p:ext uri="{BB962C8B-B14F-4D97-AF65-F5344CB8AC3E}">
        <p14:creationId xmlns:p14="http://schemas.microsoft.com/office/powerpoint/2010/main" val="678216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25362" y="313811"/>
            <a:ext cx="984394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What do these organizations do for their members?</a:t>
            </a:r>
          </a:p>
        </p:txBody>
      </p:sp>
      <p:pic>
        <p:nvPicPr>
          <p:cNvPr id="6" name="Picture 5">
            <a:extLst>
              <a:ext uri="{FF2B5EF4-FFF2-40B4-BE49-F238E27FC236}">
                <a16:creationId xmlns:a16="http://schemas.microsoft.com/office/drawing/2014/main" id="{9E983152-E4DC-46B5-BD26-8141928C4376}"/>
              </a:ext>
            </a:extLst>
          </p:cNvPr>
          <p:cNvPicPr>
            <a:picLocks noChangeAspect="1"/>
          </p:cNvPicPr>
          <p:nvPr/>
        </p:nvPicPr>
        <p:blipFill>
          <a:blip r:embed="rId4"/>
          <a:stretch>
            <a:fillRect/>
          </a:stretch>
        </p:blipFill>
        <p:spPr>
          <a:xfrm>
            <a:off x="5489386" y="2834198"/>
            <a:ext cx="3722348" cy="1055245"/>
          </a:xfrm>
          <a:prstGeom prst="rect">
            <a:avLst/>
          </a:prstGeom>
        </p:spPr>
      </p:pic>
      <p:pic>
        <p:nvPicPr>
          <p:cNvPr id="14" name="Picture 13">
            <a:extLst>
              <a:ext uri="{FF2B5EF4-FFF2-40B4-BE49-F238E27FC236}">
                <a16:creationId xmlns:a16="http://schemas.microsoft.com/office/drawing/2014/main" id="{AC0E5939-1719-4489-8E93-BF82B85A9176}"/>
              </a:ext>
            </a:extLst>
          </p:cNvPr>
          <p:cNvPicPr>
            <a:picLocks noChangeAspect="1"/>
          </p:cNvPicPr>
          <p:nvPr/>
        </p:nvPicPr>
        <p:blipFill>
          <a:blip r:embed="rId5"/>
          <a:stretch>
            <a:fillRect/>
          </a:stretch>
        </p:blipFill>
        <p:spPr>
          <a:xfrm>
            <a:off x="1901044" y="4508300"/>
            <a:ext cx="1741089" cy="1649452"/>
          </a:xfrm>
          <a:prstGeom prst="rect">
            <a:avLst/>
          </a:prstGeom>
        </p:spPr>
      </p:pic>
      <p:pic>
        <p:nvPicPr>
          <p:cNvPr id="17" name="Picture 16">
            <a:extLst>
              <a:ext uri="{FF2B5EF4-FFF2-40B4-BE49-F238E27FC236}">
                <a16:creationId xmlns:a16="http://schemas.microsoft.com/office/drawing/2014/main" id="{2DFBAB7B-75AB-46B1-8E87-EBA2A2E73748}"/>
              </a:ext>
            </a:extLst>
          </p:cNvPr>
          <p:cNvPicPr>
            <a:picLocks noChangeAspect="1"/>
          </p:cNvPicPr>
          <p:nvPr/>
        </p:nvPicPr>
        <p:blipFill>
          <a:blip r:embed="rId6"/>
          <a:stretch>
            <a:fillRect/>
          </a:stretch>
        </p:blipFill>
        <p:spPr>
          <a:xfrm>
            <a:off x="7927064" y="1123779"/>
            <a:ext cx="1965488" cy="1209531"/>
          </a:xfrm>
          <a:prstGeom prst="rect">
            <a:avLst/>
          </a:prstGeom>
        </p:spPr>
      </p:pic>
      <p:pic>
        <p:nvPicPr>
          <p:cNvPr id="21" name="Picture 20" descr="Logo&#10;&#10;Description automatically generated">
            <a:extLst>
              <a:ext uri="{FF2B5EF4-FFF2-40B4-BE49-F238E27FC236}">
                <a16:creationId xmlns:a16="http://schemas.microsoft.com/office/drawing/2014/main" id="{4D298EC4-8550-47F4-A106-4D792EC1E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045" y="2727878"/>
            <a:ext cx="1572772" cy="1489995"/>
          </a:xfrm>
          <a:prstGeom prst="rect">
            <a:avLst/>
          </a:prstGeom>
        </p:spPr>
      </p:pic>
      <p:pic>
        <p:nvPicPr>
          <p:cNvPr id="23" name="Picture 22">
            <a:extLst>
              <a:ext uri="{FF2B5EF4-FFF2-40B4-BE49-F238E27FC236}">
                <a16:creationId xmlns:a16="http://schemas.microsoft.com/office/drawing/2014/main" id="{09184381-5F88-43DF-9CF1-33D187BD5C5B}"/>
              </a:ext>
            </a:extLst>
          </p:cNvPr>
          <p:cNvPicPr>
            <a:picLocks noChangeAspect="1"/>
          </p:cNvPicPr>
          <p:nvPr/>
        </p:nvPicPr>
        <p:blipFill>
          <a:blip r:embed="rId8"/>
          <a:stretch>
            <a:fillRect/>
          </a:stretch>
        </p:blipFill>
        <p:spPr>
          <a:xfrm>
            <a:off x="10090722" y="5263689"/>
            <a:ext cx="1205763" cy="1031909"/>
          </a:xfrm>
          <a:prstGeom prst="rect">
            <a:avLst/>
          </a:prstGeom>
        </p:spPr>
      </p:pic>
      <p:pic>
        <p:nvPicPr>
          <p:cNvPr id="1026" name="Picture 2">
            <a:extLst>
              <a:ext uri="{FF2B5EF4-FFF2-40B4-BE49-F238E27FC236}">
                <a16:creationId xmlns:a16="http://schemas.microsoft.com/office/drawing/2014/main" id="{2B0F1A72-2C46-4C8E-8BA5-F976FA657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2960" y="929325"/>
            <a:ext cx="1383236" cy="1403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DE344E-761B-46B9-8A6A-404CA8477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3615" y="4528588"/>
            <a:ext cx="2834563" cy="5962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18E8609-2AA2-4373-AE01-125B1686F8C7}"/>
              </a:ext>
            </a:extLst>
          </p:cNvPr>
          <p:cNvPicPr>
            <a:picLocks noChangeAspect="1"/>
          </p:cNvPicPr>
          <p:nvPr/>
        </p:nvPicPr>
        <p:blipFill>
          <a:blip r:embed="rId11"/>
          <a:stretch>
            <a:fillRect/>
          </a:stretch>
        </p:blipFill>
        <p:spPr>
          <a:xfrm>
            <a:off x="3595577" y="2608473"/>
            <a:ext cx="1666368" cy="158400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F2B7AC76-4C28-4B58-B75D-4282F0576C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2288" y="2621066"/>
            <a:ext cx="1512319" cy="1505598"/>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E9237089-C7DC-4F53-A481-156A1A58F3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6014" y="5459809"/>
            <a:ext cx="2548307" cy="697943"/>
          </a:xfrm>
          <a:prstGeom prst="rect">
            <a:avLst/>
          </a:prstGeom>
          <a:solidFill>
            <a:srgbClr val="002060"/>
          </a:solidFill>
        </p:spPr>
      </p:pic>
      <p:pic>
        <p:nvPicPr>
          <p:cNvPr id="1025" name="Picture 1024">
            <a:extLst>
              <a:ext uri="{FF2B5EF4-FFF2-40B4-BE49-F238E27FC236}">
                <a16:creationId xmlns:a16="http://schemas.microsoft.com/office/drawing/2014/main" id="{3D690BB6-1D1D-44EA-B4B1-7611F2FA050F}"/>
              </a:ext>
            </a:extLst>
          </p:cNvPr>
          <p:cNvPicPr>
            <a:picLocks noChangeAspect="1"/>
          </p:cNvPicPr>
          <p:nvPr/>
        </p:nvPicPr>
        <p:blipFill>
          <a:blip r:embed="rId14"/>
          <a:stretch>
            <a:fillRect/>
          </a:stretch>
        </p:blipFill>
        <p:spPr>
          <a:xfrm>
            <a:off x="6269358" y="1068246"/>
            <a:ext cx="1439853" cy="1331728"/>
          </a:xfrm>
          <a:prstGeom prst="rect">
            <a:avLst/>
          </a:prstGeom>
        </p:spPr>
      </p:pic>
      <p:pic>
        <p:nvPicPr>
          <p:cNvPr id="1029" name="Picture 1028">
            <a:extLst>
              <a:ext uri="{FF2B5EF4-FFF2-40B4-BE49-F238E27FC236}">
                <a16:creationId xmlns:a16="http://schemas.microsoft.com/office/drawing/2014/main" id="{1CD5713D-3481-41EE-BE0B-41D66667B136}"/>
              </a:ext>
            </a:extLst>
          </p:cNvPr>
          <p:cNvPicPr>
            <a:picLocks noChangeAspect="1"/>
          </p:cNvPicPr>
          <p:nvPr/>
        </p:nvPicPr>
        <p:blipFill>
          <a:blip r:embed="rId15"/>
          <a:stretch>
            <a:fillRect/>
          </a:stretch>
        </p:blipFill>
        <p:spPr>
          <a:xfrm>
            <a:off x="1944137" y="1081511"/>
            <a:ext cx="1506693" cy="1431360"/>
          </a:xfrm>
          <a:prstGeom prst="rect">
            <a:avLst/>
          </a:prstGeom>
        </p:spPr>
      </p:pic>
      <p:pic>
        <p:nvPicPr>
          <p:cNvPr id="1034" name="Picture 10">
            <a:extLst>
              <a:ext uri="{FF2B5EF4-FFF2-40B4-BE49-F238E27FC236}">
                <a16:creationId xmlns:a16="http://schemas.microsoft.com/office/drawing/2014/main" id="{D137D1D1-7AC5-4EDF-A34A-A4E89A7799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3615" y="5263689"/>
            <a:ext cx="2834563" cy="10319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descr="A picture containing text, clipart&#10;&#10;Description automatically generated">
            <a:extLst>
              <a:ext uri="{FF2B5EF4-FFF2-40B4-BE49-F238E27FC236}">
                <a16:creationId xmlns:a16="http://schemas.microsoft.com/office/drawing/2014/main" id="{09EC0DAB-630C-4978-B5D8-9561DFBEEB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56014" y="4450148"/>
            <a:ext cx="2388545" cy="700640"/>
          </a:xfrm>
          <a:prstGeom prst="rect">
            <a:avLst/>
          </a:prstGeom>
          <a:solidFill>
            <a:srgbClr val="0070C0"/>
          </a:solidFill>
        </p:spPr>
      </p:pic>
      <p:pic>
        <p:nvPicPr>
          <p:cNvPr id="1033" name="Picture 1032" descr="Diagram&#10;&#10;Description automatically generated">
            <a:extLst>
              <a:ext uri="{FF2B5EF4-FFF2-40B4-BE49-F238E27FC236}">
                <a16:creationId xmlns:a16="http://schemas.microsoft.com/office/drawing/2014/main" id="{7E09B869-6A5C-49B9-AB9F-BE339E9961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16183" y="1108286"/>
            <a:ext cx="2311366" cy="1225024"/>
          </a:xfrm>
          <a:prstGeom prst="rect">
            <a:avLst/>
          </a:prstGeom>
          <a:solidFill>
            <a:schemeClr val="tx1">
              <a:lumMod val="95000"/>
              <a:lumOff val="5000"/>
            </a:schemeClr>
          </a:solidFill>
        </p:spPr>
      </p:pic>
      <p:pic>
        <p:nvPicPr>
          <p:cNvPr id="1036" name="Picture 1035">
            <a:extLst>
              <a:ext uri="{FF2B5EF4-FFF2-40B4-BE49-F238E27FC236}">
                <a16:creationId xmlns:a16="http://schemas.microsoft.com/office/drawing/2014/main" id="{712FEE77-F0E3-46BC-B7A3-B2872E19A5A0}"/>
              </a:ext>
            </a:extLst>
          </p:cNvPr>
          <p:cNvPicPr>
            <a:picLocks noChangeAspect="1"/>
          </p:cNvPicPr>
          <p:nvPr/>
        </p:nvPicPr>
        <p:blipFill>
          <a:blip r:embed="rId19"/>
          <a:stretch>
            <a:fillRect/>
          </a:stretch>
        </p:blipFill>
        <p:spPr>
          <a:xfrm>
            <a:off x="9673271" y="4393434"/>
            <a:ext cx="1996039" cy="731373"/>
          </a:xfrm>
          <a:prstGeom prst="rect">
            <a:avLst/>
          </a:prstGeom>
        </p:spPr>
      </p:pic>
    </p:spTree>
    <p:extLst>
      <p:ext uri="{BB962C8B-B14F-4D97-AF65-F5344CB8AC3E}">
        <p14:creationId xmlns:p14="http://schemas.microsoft.com/office/powerpoint/2010/main" val="2947216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pic>
        <p:nvPicPr>
          <p:cNvPr id="6" name="Picture 5">
            <a:extLst>
              <a:ext uri="{FF2B5EF4-FFF2-40B4-BE49-F238E27FC236}">
                <a16:creationId xmlns:a16="http://schemas.microsoft.com/office/drawing/2014/main" id="{9E983152-E4DC-46B5-BD26-8141928C4376}"/>
              </a:ext>
            </a:extLst>
          </p:cNvPr>
          <p:cNvPicPr>
            <a:picLocks noChangeAspect="1"/>
          </p:cNvPicPr>
          <p:nvPr/>
        </p:nvPicPr>
        <p:blipFill>
          <a:blip r:embed="rId4"/>
          <a:stretch>
            <a:fillRect/>
          </a:stretch>
        </p:blipFill>
        <p:spPr>
          <a:xfrm>
            <a:off x="5489386" y="2834198"/>
            <a:ext cx="3722348" cy="1055245"/>
          </a:xfrm>
          <a:prstGeom prst="rect">
            <a:avLst/>
          </a:prstGeom>
        </p:spPr>
      </p:pic>
      <p:pic>
        <p:nvPicPr>
          <p:cNvPr id="14" name="Picture 13">
            <a:extLst>
              <a:ext uri="{FF2B5EF4-FFF2-40B4-BE49-F238E27FC236}">
                <a16:creationId xmlns:a16="http://schemas.microsoft.com/office/drawing/2014/main" id="{AC0E5939-1719-4489-8E93-BF82B85A9176}"/>
              </a:ext>
            </a:extLst>
          </p:cNvPr>
          <p:cNvPicPr>
            <a:picLocks noChangeAspect="1"/>
          </p:cNvPicPr>
          <p:nvPr/>
        </p:nvPicPr>
        <p:blipFill>
          <a:blip r:embed="rId5"/>
          <a:stretch>
            <a:fillRect/>
          </a:stretch>
        </p:blipFill>
        <p:spPr>
          <a:xfrm>
            <a:off x="1901044" y="4508300"/>
            <a:ext cx="1741089" cy="1649452"/>
          </a:xfrm>
          <a:prstGeom prst="rect">
            <a:avLst/>
          </a:prstGeom>
        </p:spPr>
      </p:pic>
      <p:pic>
        <p:nvPicPr>
          <p:cNvPr id="17" name="Picture 16">
            <a:extLst>
              <a:ext uri="{FF2B5EF4-FFF2-40B4-BE49-F238E27FC236}">
                <a16:creationId xmlns:a16="http://schemas.microsoft.com/office/drawing/2014/main" id="{2DFBAB7B-75AB-46B1-8E87-EBA2A2E73748}"/>
              </a:ext>
            </a:extLst>
          </p:cNvPr>
          <p:cNvPicPr>
            <a:picLocks noChangeAspect="1"/>
          </p:cNvPicPr>
          <p:nvPr/>
        </p:nvPicPr>
        <p:blipFill>
          <a:blip r:embed="rId6"/>
          <a:stretch>
            <a:fillRect/>
          </a:stretch>
        </p:blipFill>
        <p:spPr>
          <a:xfrm>
            <a:off x="7927064" y="1123779"/>
            <a:ext cx="1965488" cy="1209531"/>
          </a:xfrm>
          <a:prstGeom prst="rect">
            <a:avLst/>
          </a:prstGeom>
        </p:spPr>
      </p:pic>
      <p:pic>
        <p:nvPicPr>
          <p:cNvPr id="21" name="Picture 20" descr="Logo&#10;&#10;Description automatically generated">
            <a:extLst>
              <a:ext uri="{FF2B5EF4-FFF2-40B4-BE49-F238E27FC236}">
                <a16:creationId xmlns:a16="http://schemas.microsoft.com/office/drawing/2014/main" id="{4D298EC4-8550-47F4-A106-4D792EC1E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045" y="2727878"/>
            <a:ext cx="1572772" cy="1489995"/>
          </a:xfrm>
          <a:prstGeom prst="rect">
            <a:avLst/>
          </a:prstGeom>
        </p:spPr>
      </p:pic>
      <p:pic>
        <p:nvPicPr>
          <p:cNvPr id="23" name="Picture 22">
            <a:extLst>
              <a:ext uri="{FF2B5EF4-FFF2-40B4-BE49-F238E27FC236}">
                <a16:creationId xmlns:a16="http://schemas.microsoft.com/office/drawing/2014/main" id="{09184381-5F88-43DF-9CF1-33D187BD5C5B}"/>
              </a:ext>
            </a:extLst>
          </p:cNvPr>
          <p:cNvPicPr>
            <a:picLocks noChangeAspect="1"/>
          </p:cNvPicPr>
          <p:nvPr/>
        </p:nvPicPr>
        <p:blipFill>
          <a:blip r:embed="rId8"/>
          <a:stretch>
            <a:fillRect/>
          </a:stretch>
        </p:blipFill>
        <p:spPr>
          <a:xfrm>
            <a:off x="10090722" y="5263689"/>
            <a:ext cx="1205763" cy="1031909"/>
          </a:xfrm>
          <a:prstGeom prst="rect">
            <a:avLst/>
          </a:prstGeom>
        </p:spPr>
      </p:pic>
      <p:pic>
        <p:nvPicPr>
          <p:cNvPr id="1026" name="Picture 2">
            <a:extLst>
              <a:ext uri="{FF2B5EF4-FFF2-40B4-BE49-F238E27FC236}">
                <a16:creationId xmlns:a16="http://schemas.microsoft.com/office/drawing/2014/main" id="{2B0F1A72-2C46-4C8E-8BA5-F976FA657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2960" y="929325"/>
            <a:ext cx="1383236" cy="1403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DE344E-761B-46B9-8A6A-404CA8477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3615" y="4528588"/>
            <a:ext cx="2834563" cy="5962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18E8609-2AA2-4373-AE01-125B1686F8C7}"/>
              </a:ext>
            </a:extLst>
          </p:cNvPr>
          <p:cNvPicPr>
            <a:picLocks noChangeAspect="1"/>
          </p:cNvPicPr>
          <p:nvPr/>
        </p:nvPicPr>
        <p:blipFill>
          <a:blip r:embed="rId11"/>
          <a:stretch>
            <a:fillRect/>
          </a:stretch>
        </p:blipFill>
        <p:spPr>
          <a:xfrm>
            <a:off x="3595577" y="2608473"/>
            <a:ext cx="1666368" cy="158400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F2B7AC76-4C28-4B58-B75D-4282F0576C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2288" y="2621066"/>
            <a:ext cx="1512319" cy="1505598"/>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E9237089-C7DC-4F53-A481-156A1A58F3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6014" y="5459809"/>
            <a:ext cx="2548307" cy="697943"/>
          </a:xfrm>
          <a:prstGeom prst="rect">
            <a:avLst/>
          </a:prstGeom>
          <a:solidFill>
            <a:srgbClr val="002060"/>
          </a:solidFill>
        </p:spPr>
      </p:pic>
      <p:pic>
        <p:nvPicPr>
          <p:cNvPr id="1025" name="Picture 1024">
            <a:extLst>
              <a:ext uri="{FF2B5EF4-FFF2-40B4-BE49-F238E27FC236}">
                <a16:creationId xmlns:a16="http://schemas.microsoft.com/office/drawing/2014/main" id="{3D690BB6-1D1D-44EA-B4B1-7611F2FA050F}"/>
              </a:ext>
            </a:extLst>
          </p:cNvPr>
          <p:cNvPicPr>
            <a:picLocks noChangeAspect="1"/>
          </p:cNvPicPr>
          <p:nvPr/>
        </p:nvPicPr>
        <p:blipFill>
          <a:blip r:embed="rId14"/>
          <a:stretch>
            <a:fillRect/>
          </a:stretch>
        </p:blipFill>
        <p:spPr>
          <a:xfrm>
            <a:off x="6269358" y="1068246"/>
            <a:ext cx="1439853" cy="1331728"/>
          </a:xfrm>
          <a:prstGeom prst="rect">
            <a:avLst/>
          </a:prstGeom>
        </p:spPr>
      </p:pic>
      <p:pic>
        <p:nvPicPr>
          <p:cNvPr id="1029" name="Picture 1028">
            <a:extLst>
              <a:ext uri="{FF2B5EF4-FFF2-40B4-BE49-F238E27FC236}">
                <a16:creationId xmlns:a16="http://schemas.microsoft.com/office/drawing/2014/main" id="{1CD5713D-3481-41EE-BE0B-41D66667B136}"/>
              </a:ext>
            </a:extLst>
          </p:cNvPr>
          <p:cNvPicPr>
            <a:picLocks noChangeAspect="1"/>
          </p:cNvPicPr>
          <p:nvPr/>
        </p:nvPicPr>
        <p:blipFill>
          <a:blip r:embed="rId15"/>
          <a:stretch>
            <a:fillRect/>
          </a:stretch>
        </p:blipFill>
        <p:spPr>
          <a:xfrm>
            <a:off x="1944137" y="1081511"/>
            <a:ext cx="1506693" cy="1431360"/>
          </a:xfrm>
          <a:prstGeom prst="rect">
            <a:avLst/>
          </a:prstGeom>
        </p:spPr>
      </p:pic>
      <p:pic>
        <p:nvPicPr>
          <p:cNvPr id="1034" name="Picture 10">
            <a:extLst>
              <a:ext uri="{FF2B5EF4-FFF2-40B4-BE49-F238E27FC236}">
                <a16:creationId xmlns:a16="http://schemas.microsoft.com/office/drawing/2014/main" id="{D137D1D1-7AC5-4EDF-A34A-A4E89A7799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3615" y="5263689"/>
            <a:ext cx="2834563" cy="10319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descr="A picture containing text, clipart&#10;&#10;Description automatically generated">
            <a:extLst>
              <a:ext uri="{FF2B5EF4-FFF2-40B4-BE49-F238E27FC236}">
                <a16:creationId xmlns:a16="http://schemas.microsoft.com/office/drawing/2014/main" id="{09EC0DAB-630C-4978-B5D8-9561DFBEEB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56014" y="4450148"/>
            <a:ext cx="2388545" cy="700640"/>
          </a:xfrm>
          <a:prstGeom prst="rect">
            <a:avLst/>
          </a:prstGeom>
          <a:solidFill>
            <a:srgbClr val="0070C0"/>
          </a:solidFill>
        </p:spPr>
      </p:pic>
      <p:pic>
        <p:nvPicPr>
          <p:cNvPr id="1033" name="Picture 1032" descr="Diagram&#10;&#10;Description automatically generated">
            <a:extLst>
              <a:ext uri="{FF2B5EF4-FFF2-40B4-BE49-F238E27FC236}">
                <a16:creationId xmlns:a16="http://schemas.microsoft.com/office/drawing/2014/main" id="{7E09B869-6A5C-49B9-AB9F-BE339E9961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16183" y="1108286"/>
            <a:ext cx="2311366" cy="1225024"/>
          </a:xfrm>
          <a:prstGeom prst="rect">
            <a:avLst/>
          </a:prstGeom>
          <a:solidFill>
            <a:schemeClr val="tx1">
              <a:lumMod val="95000"/>
              <a:lumOff val="5000"/>
            </a:schemeClr>
          </a:solidFill>
        </p:spPr>
      </p:pic>
      <p:pic>
        <p:nvPicPr>
          <p:cNvPr id="1036" name="Picture 1035">
            <a:extLst>
              <a:ext uri="{FF2B5EF4-FFF2-40B4-BE49-F238E27FC236}">
                <a16:creationId xmlns:a16="http://schemas.microsoft.com/office/drawing/2014/main" id="{712FEE77-F0E3-46BC-B7A3-B2872E19A5A0}"/>
              </a:ext>
            </a:extLst>
          </p:cNvPr>
          <p:cNvPicPr>
            <a:picLocks noChangeAspect="1"/>
          </p:cNvPicPr>
          <p:nvPr/>
        </p:nvPicPr>
        <p:blipFill>
          <a:blip r:embed="rId19"/>
          <a:stretch>
            <a:fillRect/>
          </a:stretch>
        </p:blipFill>
        <p:spPr>
          <a:xfrm>
            <a:off x="9673271" y="4393434"/>
            <a:ext cx="1996039" cy="731373"/>
          </a:xfrm>
          <a:prstGeom prst="rect">
            <a:avLst/>
          </a:prstGeom>
        </p:spPr>
      </p:pic>
      <p:sp>
        <p:nvSpPr>
          <p:cNvPr id="24" name="Rectangle 23">
            <a:extLst>
              <a:ext uri="{FF2B5EF4-FFF2-40B4-BE49-F238E27FC236}">
                <a16:creationId xmlns:a16="http://schemas.microsoft.com/office/drawing/2014/main" id="{70560541-21FD-4B8E-8223-D38F03258414}"/>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C0EA5B0-FF8B-4B01-B262-6F386173A7F7}"/>
              </a:ext>
            </a:extLst>
          </p:cNvPr>
          <p:cNvSpPr txBox="1"/>
          <p:nvPr/>
        </p:nvSpPr>
        <p:spPr>
          <a:xfrm>
            <a:off x="1855888" y="1524342"/>
            <a:ext cx="9843948"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Promote/increase </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visibility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their profession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Advocate</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for their profession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Track legislation </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affecting their profession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Lobby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for new or needed legislation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Networking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knowledge sharing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Awards and recognition </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for outstanding work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Mentorship</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scholarships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Promote </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standards</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best practices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Liaison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with other groups</a:t>
            </a:r>
          </a:p>
        </p:txBody>
      </p:sp>
      <p:sp>
        <p:nvSpPr>
          <p:cNvPr id="26" name="TextBox 25">
            <a:extLst>
              <a:ext uri="{FF2B5EF4-FFF2-40B4-BE49-F238E27FC236}">
                <a16:creationId xmlns:a16="http://schemas.microsoft.com/office/drawing/2014/main" id="{FEF9FF93-9476-4B09-B939-EAAA01F3D5A0}"/>
              </a:ext>
            </a:extLst>
          </p:cNvPr>
          <p:cNvSpPr txBox="1"/>
          <p:nvPr/>
        </p:nvSpPr>
        <p:spPr>
          <a:xfrm>
            <a:off x="1825362" y="313811"/>
            <a:ext cx="984394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What do these organizations do for their members?</a:t>
            </a:r>
          </a:p>
        </p:txBody>
      </p:sp>
    </p:spTree>
    <p:extLst>
      <p:ext uri="{BB962C8B-B14F-4D97-AF65-F5344CB8AC3E}">
        <p14:creationId xmlns:p14="http://schemas.microsoft.com/office/powerpoint/2010/main" val="4111452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47940" y="234789"/>
            <a:ext cx="9843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Why not GIS too?</a:t>
            </a:r>
          </a:p>
        </p:txBody>
      </p:sp>
      <p:pic>
        <p:nvPicPr>
          <p:cNvPr id="26" name="Picture 25" descr="A picture containing text, sign&#10;&#10;Description automatically generated">
            <a:extLst>
              <a:ext uri="{FF2B5EF4-FFF2-40B4-BE49-F238E27FC236}">
                <a16:creationId xmlns:a16="http://schemas.microsoft.com/office/drawing/2014/main" id="{2F75D941-AD34-4414-816F-638A4D9C6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66" y="1235398"/>
            <a:ext cx="5443156" cy="5178356"/>
          </a:xfrm>
          <a:prstGeom prst="rect">
            <a:avLst/>
          </a:prstGeom>
        </p:spPr>
      </p:pic>
    </p:spTree>
    <p:extLst>
      <p:ext uri="{BB962C8B-B14F-4D97-AF65-F5344CB8AC3E}">
        <p14:creationId xmlns:p14="http://schemas.microsoft.com/office/powerpoint/2010/main" val="280180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86122"/>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 Originally formed in 2007 as a non-profit</a:t>
            </a:r>
          </a:p>
        </p:txBody>
      </p:sp>
      <p:sp>
        <p:nvSpPr>
          <p:cNvPr id="33" name="TextBox 32">
            <a:extLst>
              <a:ext uri="{FF2B5EF4-FFF2-40B4-BE49-F238E27FC236}">
                <a16:creationId xmlns:a16="http://schemas.microsoft.com/office/drawing/2014/main" id="{B32EA4F5-3689-435C-AC96-309147D105E8}"/>
              </a:ext>
            </a:extLst>
          </p:cNvPr>
          <p:cNvSpPr txBox="1"/>
          <p:nvPr/>
        </p:nvSpPr>
        <p:spPr>
          <a:xfrm>
            <a:off x="1865418" y="1110765"/>
            <a:ext cx="3090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Original Goals:</a:t>
            </a:r>
          </a:p>
        </p:txBody>
      </p:sp>
      <p:sp>
        <p:nvSpPr>
          <p:cNvPr id="34" name="TextBox 33">
            <a:extLst>
              <a:ext uri="{FF2B5EF4-FFF2-40B4-BE49-F238E27FC236}">
                <a16:creationId xmlns:a16="http://schemas.microsoft.com/office/drawing/2014/main" id="{58880FE2-3F71-40BB-BA4F-0BD60E5C668B}"/>
              </a:ext>
            </a:extLst>
          </p:cNvPr>
          <p:cNvSpPr txBox="1"/>
          <p:nvPr/>
        </p:nvSpPr>
        <p:spPr>
          <a:xfrm>
            <a:off x="2287085" y="1772274"/>
            <a:ext cx="836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 Foster support for GIS among public officials</a:t>
            </a:r>
          </a:p>
        </p:txBody>
      </p:sp>
      <p:sp>
        <p:nvSpPr>
          <p:cNvPr id="35" name="TextBox 34">
            <a:extLst>
              <a:ext uri="{FF2B5EF4-FFF2-40B4-BE49-F238E27FC236}">
                <a16:creationId xmlns:a16="http://schemas.microsoft.com/office/drawing/2014/main" id="{CECA43F0-2782-4A81-9E22-0D549EF677BD}"/>
              </a:ext>
            </a:extLst>
          </p:cNvPr>
          <p:cNvSpPr txBox="1"/>
          <p:nvPr/>
        </p:nvSpPr>
        <p:spPr>
          <a:xfrm>
            <a:off x="2287085" y="2567375"/>
            <a:ext cx="83669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 Cultivate leadership and professional development through workshops, seminars, and meetings</a:t>
            </a:r>
          </a:p>
        </p:txBody>
      </p:sp>
    </p:spTree>
    <p:extLst>
      <p:ext uri="{BB962C8B-B14F-4D97-AF65-F5344CB8AC3E}">
        <p14:creationId xmlns:p14="http://schemas.microsoft.com/office/powerpoint/2010/main" val="1041304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1280377094"/>
              </p:ext>
            </p:extLst>
          </p:nvPr>
        </p:nvGraphicFramePr>
        <p:xfrm>
          <a:off x="341376" y="1336628"/>
          <a:ext cx="11545823" cy="5185706"/>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11:00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12:35</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Calibri"/>
                        </a:rPr>
                        <a:t>Sector report</a:t>
                      </a: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11:15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a:buNone/>
                      </a:pPr>
                      <a:r>
                        <a:rPr lang="en-US" sz="1400" dirty="0"/>
                        <a:t>12:45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dirty="0"/>
                        <a:t>NSGIC membership</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11:25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Emergency Service Zone Data Standard</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400" dirty="0"/>
                        <a:t>12:50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b="0" i="0" u="none" strike="noStrike" noProof="0" dirty="0">
                          <a:latin typeface="+mn-lt"/>
                        </a:rPr>
                        <a:t>Legislative updates</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11:30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Criminal Justice Information Best Practices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1:00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dirty="0"/>
                        <a:t>Annual priority survey</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PLSS legislation update</a:t>
                      </a:r>
                      <a:endParaRPr lang="en-US" sz="1400" baseline="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1:20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dirty="0"/>
                        <a:t>GAC priority projects and initiatives updates</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11:45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aseline="0" dirty="0"/>
                        <a:t>3D Geomatics Committee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1:45</a:t>
                      </a:r>
                      <a:endParaRPr lang="en-US"/>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r>
                        <a:rPr lang="en-US" sz="1400" dirty="0"/>
                        <a:t>Announcements</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328149"/>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11:55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aseline="0" dirty="0"/>
                        <a:t>MN County GIS Association (MCGISA)</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2:00</a:t>
                      </a:r>
                      <a:endParaRPr lang="en-US"/>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l" defTabSz="914400">
                        <a:buNone/>
                        <a:tabLst/>
                        <a:defRPr/>
                      </a:pPr>
                      <a:r>
                        <a:rPr lang="en-US" sz="1400" dirty="0"/>
                        <a:t>Adjourn</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9526118"/>
                  </a:ext>
                </a:extLst>
              </a:tr>
              <a:tr h="560448">
                <a:tc>
                  <a:txBody>
                    <a:bodyPr/>
                    <a:lstStyle/>
                    <a:p>
                      <a:pPr algn="ctr"/>
                      <a:r>
                        <a:rPr lang="en-US" sz="1400" dirty="0"/>
                        <a:t>12:05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Break &amp; networking</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l" defTabSz="914400">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86122"/>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 Originally formed in 2007 as a non-profit</a:t>
            </a:r>
          </a:p>
        </p:txBody>
      </p:sp>
      <p:sp>
        <p:nvSpPr>
          <p:cNvPr id="34" name="TextBox 33">
            <a:extLst>
              <a:ext uri="{FF2B5EF4-FFF2-40B4-BE49-F238E27FC236}">
                <a16:creationId xmlns:a16="http://schemas.microsoft.com/office/drawing/2014/main" id="{58880FE2-3F71-40BB-BA4F-0BD60E5C668B}"/>
              </a:ext>
            </a:extLst>
          </p:cNvPr>
          <p:cNvSpPr txBox="1"/>
          <p:nvPr/>
        </p:nvSpPr>
        <p:spPr>
          <a:xfrm>
            <a:off x="2287085" y="1772274"/>
            <a:ext cx="836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 Foster support for GIS among public officials</a:t>
            </a:r>
          </a:p>
        </p:txBody>
      </p:sp>
      <p:sp>
        <p:nvSpPr>
          <p:cNvPr id="35" name="TextBox 34">
            <a:extLst>
              <a:ext uri="{FF2B5EF4-FFF2-40B4-BE49-F238E27FC236}">
                <a16:creationId xmlns:a16="http://schemas.microsoft.com/office/drawing/2014/main" id="{CECA43F0-2782-4A81-9E22-0D549EF677BD}"/>
              </a:ext>
            </a:extLst>
          </p:cNvPr>
          <p:cNvSpPr txBox="1"/>
          <p:nvPr/>
        </p:nvSpPr>
        <p:spPr>
          <a:xfrm>
            <a:off x="2287085" y="2567375"/>
            <a:ext cx="83669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 Cultivate leadership and professional development through workshops, seminars, and meetings</a:t>
            </a:r>
          </a:p>
        </p:txBody>
      </p:sp>
      <p:sp>
        <p:nvSpPr>
          <p:cNvPr id="36" name="TextBox 35">
            <a:extLst>
              <a:ext uri="{FF2B5EF4-FFF2-40B4-BE49-F238E27FC236}">
                <a16:creationId xmlns:a16="http://schemas.microsoft.com/office/drawing/2014/main" id="{4BCD303D-5DA2-44FF-8047-8819D01D8D78}"/>
              </a:ext>
            </a:extLst>
          </p:cNvPr>
          <p:cNvSpPr txBox="1"/>
          <p:nvPr/>
        </p:nvSpPr>
        <p:spPr>
          <a:xfrm>
            <a:off x="2287085" y="4139624"/>
            <a:ext cx="83669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 Provide a forum to share knowledge, information, and experience among the members and identify shared issues</a:t>
            </a:r>
          </a:p>
        </p:txBody>
      </p:sp>
      <p:sp>
        <p:nvSpPr>
          <p:cNvPr id="13" name="TextBox 12">
            <a:extLst>
              <a:ext uri="{FF2B5EF4-FFF2-40B4-BE49-F238E27FC236}">
                <a16:creationId xmlns:a16="http://schemas.microsoft.com/office/drawing/2014/main" id="{5DD9B0C1-40BF-42EC-AAD4-71580727E76F}"/>
              </a:ext>
            </a:extLst>
          </p:cNvPr>
          <p:cNvSpPr txBox="1"/>
          <p:nvPr/>
        </p:nvSpPr>
        <p:spPr>
          <a:xfrm>
            <a:off x="1865418" y="1110765"/>
            <a:ext cx="3090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Original Goals:</a:t>
            </a:r>
          </a:p>
        </p:txBody>
      </p:sp>
    </p:spTree>
    <p:extLst>
      <p:ext uri="{BB962C8B-B14F-4D97-AF65-F5344CB8AC3E}">
        <p14:creationId xmlns:p14="http://schemas.microsoft.com/office/powerpoint/2010/main" val="3228721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86122"/>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 Originally formed in 2007 as a non-profit</a:t>
            </a:r>
          </a:p>
        </p:txBody>
      </p:sp>
      <p:sp>
        <p:nvSpPr>
          <p:cNvPr id="13" name="TextBox 12">
            <a:extLst>
              <a:ext uri="{FF2B5EF4-FFF2-40B4-BE49-F238E27FC236}">
                <a16:creationId xmlns:a16="http://schemas.microsoft.com/office/drawing/2014/main" id="{A08027B8-655C-488C-83D2-ACFABAB5C6EE}"/>
              </a:ext>
            </a:extLst>
          </p:cNvPr>
          <p:cNvSpPr txBox="1"/>
          <p:nvPr/>
        </p:nvSpPr>
        <p:spPr>
          <a:xfrm>
            <a:off x="1865418" y="1110765"/>
            <a:ext cx="3090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Original Goals:</a:t>
            </a:r>
          </a:p>
        </p:txBody>
      </p:sp>
      <p:sp>
        <p:nvSpPr>
          <p:cNvPr id="11" name="TextBox 10">
            <a:extLst>
              <a:ext uri="{FF2B5EF4-FFF2-40B4-BE49-F238E27FC236}">
                <a16:creationId xmlns:a16="http://schemas.microsoft.com/office/drawing/2014/main" id="{AF09825E-4BDA-4724-B93A-B3289A5F7970}"/>
              </a:ext>
            </a:extLst>
          </p:cNvPr>
          <p:cNvSpPr txBox="1"/>
          <p:nvPr/>
        </p:nvSpPr>
        <p:spPr>
          <a:xfrm>
            <a:off x="2287085" y="1772274"/>
            <a:ext cx="83669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 Advocate MCGISA views and needs to policy makers on regional, state, and federal issues</a:t>
            </a:r>
          </a:p>
        </p:txBody>
      </p:sp>
    </p:spTree>
    <p:extLst>
      <p:ext uri="{BB962C8B-B14F-4D97-AF65-F5344CB8AC3E}">
        <p14:creationId xmlns:p14="http://schemas.microsoft.com/office/powerpoint/2010/main" val="222944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86122"/>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 Originally formed in 2007 as a non-profit</a:t>
            </a:r>
          </a:p>
        </p:txBody>
      </p:sp>
      <p:sp>
        <p:nvSpPr>
          <p:cNvPr id="36" name="TextBox 35">
            <a:extLst>
              <a:ext uri="{FF2B5EF4-FFF2-40B4-BE49-F238E27FC236}">
                <a16:creationId xmlns:a16="http://schemas.microsoft.com/office/drawing/2014/main" id="{4BCD303D-5DA2-44FF-8047-8819D01D8D78}"/>
              </a:ext>
            </a:extLst>
          </p:cNvPr>
          <p:cNvSpPr txBox="1"/>
          <p:nvPr/>
        </p:nvSpPr>
        <p:spPr>
          <a:xfrm>
            <a:off x="2287085" y="4939673"/>
            <a:ext cx="83669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6 ) Support the development and implementation of standards</a:t>
            </a:r>
          </a:p>
        </p:txBody>
      </p:sp>
      <p:sp>
        <p:nvSpPr>
          <p:cNvPr id="12" name="TextBox 11">
            <a:extLst>
              <a:ext uri="{FF2B5EF4-FFF2-40B4-BE49-F238E27FC236}">
                <a16:creationId xmlns:a16="http://schemas.microsoft.com/office/drawing/2014/main" id="{1CB3CFFC-438B-4281-ADC2-9F99CE9FB1CC}"/>
              </a:ext>
            </a:extLst>
          </p:cNvPr>
          <p:cNvSpPr txBox="1"/>
          <p:nvPr/>
        </p:nvSpPr>
        <p:spPr>
          <a:xfrm>
            <a:off x="2287085" y="3223678"/>
            <a:ext cx="83669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 Assist in the use, promotion and advancement of GIS technology in county government</a:t>
            </a:r>
          </a:p>
        </p:txBody>
      </p:sp>
      <p:sp>
        <p:nvSpPr>
          <p:cNvPr id="13" name="TextBox 12">
            <a:extLst>
              <a:ext uri="{FF2B5EF4-FFF2-40B4-BE49-F238E27FC236}">
                <a16:creationId xmlns:a16="http://schemas.microsoft.com/office/drawing/2014/main" id="{9D9A8F20-7364-41BB-887B-9F89CC49E4E5}"/>
              </a:ext>
            </a:extLst>
          </p:cNvPr>
          <p:cNvSpPr txBox="1"/>
          <p:nvPr/>
        </p:nvSpPr>
        <p:spPr>
          <a:xfrm>
            <a:off x="1865418" y="1110765"/>
            <a:ext cx="3090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Original Goals:</a:t>
            </a:r>
          </a:p>
        </p:txBody>
      </p:sp>
      <p:sp>
        <p:nvSpPr>
          <p:cNvPr id="14" name="TextBox 13">
            <a:extLst>
              <a:ext uri="{FF2B5EF4-FFF2-40B4-BE49-F238E27FC236}">
                <a16:creationId xmlns:a16="http://schemas.microsoft.com/office/drawing/2014/main" id="{60A92D20-D29D-4632-9EF4-3230A1305DAD}"/>
              </a:ext>
            </a:extLst>
          </p:cNvPr>
          <p:cNvSpPr txBox="1"/>
          <p:nvPr/>
        </p:nvSpPr>
        <p:spPr>
          <a:xfrm>
            <a:off x="2287085" y="1772274"/>
            <a:ext cx="83669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 Advocate MCGISA views and needs to policy makers on regional, state, and federal issues</a:t>
            </a:r>
          </a:p>
        </p:txBody>
      </p:sp>
    </p:spTree>
    <p:extLst>
      <p:ext uri="{BB962C8B-B14F-4D97-AF65-F5344CB8AC3E}">
        <p14:creationId xmlns:p14="http://schemas.microsoft.com/office/powerpoint/2010/main" val="2821781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7" y="286123"/>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a:t>
            </a:r>
          </a:p>
        </p:txBody>
      </p:sp>
      <p:sp>
        <p:nvSpPr>
          <p:cNvPr id="13" name="TextBox 12">
            <a:extLst>
              <a:ext uri="{FF2B5EF4-FFF2-40B4-BE49-F238E27FC236}">
                <a16:creationId xmlns:a16="http://schemas.microsoft.com/office/drawing/2014/main" id="{9D9A8F20-7364-41BB-887B-9F89CC49E4E5}"/>
              </a:ext>
            </a:extLst>
          </p:cNvPr>
          <p:cNvSpPr txBox="1"/>
          <p:nvPr/>
        </p:nvSpPr>
        <p:spPr>
          <a:xfrm>
            <a:off x="1865417" y="1110765"/>
            <a:ext cx="10224983"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How can we respond to the continually increasing use of and demand for GIS?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Increasing demand for the work we do and can provide: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More publicly available GIS data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Publicly facing web mapping applications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Geospatial analysis for problem solving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Voting, demographics, commissioner districts,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‘Data driven’ decision making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NG9-1-1 needs for our GIS data</a:t>
            </a:r>
          </a:p>
        </p:txBody>
      </p:sp>
    </p:spTree>
    <p:extLst>
      <p:ext uri="{BB962C8B-B14F-4D97-AF65-F5344CB8AC3E}">
        <p14:creationId xmlns:p14="http://schemas.microsoft.com/office/powerpoint/2010/main" val="3498945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86122"/>
            <a:ext cx="9843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MCGISA Structure</a:t>
            </a:r>
          </a:p>
        </p:txBody>
      </p:sp>
      <p:sp>
        <p:nvSpPr>
          <p:cNvPr id="13" name="TextBox 12">
            <a:extLst>
              <a:ext uri="{FF2B5EF4-FFF2-40B4-BE49-F238E27FC236}">
                <a16:creationId xmlns:a16="http://schemas.microsoft.com/office/drawing/2014/main" id="{9D9A8F20-7364-41BB-887B-9F89CC49E4E5}"/>
              </a:ext>
            </a:extLst>
          </p:cNvPr>
          <p:cNvSpPr txBox="1"/>
          <p:nvPr/>
        </p:nvSpPr>
        <p:spPr>
          <a:xfrm>
            <a:off x="1926554" y="1228397"/>
            <a:ext cx="5721669"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Officers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President,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Treasurer, Secretary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Regional Representatives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Ten Regions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(Align with the AMCo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By-Laws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Govern meetings, dues,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(Need to be revisited)</a:t>
            </a:r>
          </a:p>
        </p:txBody>
      </p:sp>
      <p:pic>
        <p:nvPicPr>
          <p:cNvPr id="4" name="Picture 3">
            <a:extLst>
              <a:ext uri="{FF2B5EF4-FFF2-40B4-BE49-F238E27FC236}">
                <a16:creationId xmlns:a16="http://schemas.microsoft.com/office/drawing/2014/main" id="{9F3E6D3F-8EC6-4B74-ABF9-5AC453D86014}"/>
              </a:ext>
            </a:extLst>
          </p:cNvPr>
          <p:cNvPicPr>
            <a:picLocks noChangeAspect="1"/>
          </p:cNvPicPr>
          <p:nvPr/>
        </p:nvPicPr>
        <p:blipFill>
          <a:blip r:embed="rId4"/>
          <a:stretch>
            <a:fillRect/>
          </a:stretch>
        </p:blipFill>
        <p:spPr>
          <a:xfrm>
            <a:off x="7970860" y="243733"/>
            <a:ext cx="3989915" cy="6328145"/>
          </a:xfrm>
          <a:prstGeom prst="rect">
            <a:avLst/>
          </a:prstGeom>
        </p:spPr>
      </p:pic>
    </p:spTree>
    <p:extLst>
      <p:ext uri="{BB962C8B-B14F-4D97-AF65-F5344CB8AC3E}">
        <p14:creationId xmlns:p14="http://schemas.microsoft.com/office/powerpoint/2010/main" val="848913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872" y="1092259"/>
            <a:ext cx="4912463" cy="4673481"/>
          </a:xfrm>
          <a:prstGeom prst="rect">
            <a:avLst/>
          </a:prstGeom>
        </p:spPr>
      </p:pic>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pic>
        <p:nvPicPr>
          <p:cNvPr id="4" name="Picture 3">
            <a:extLst>
              <a:ext uri="{FF2B5EF4-FFF2-40B4-BE49-F238E27FC236}">
                <a16:creationId xmlns:a16="http://schemas.microsoft.com/office/drawing/2014/main" id="{9F3E6D3F-8EC6-4B74-ABF9-5AC453D86014}"/>
              </a:ext>
            </a:extLst>
          </p:cNvPr>
          <p:cNvPicPr>
            <a:picLocks noChangeAspect="1"/>
          </p:cNvPicPr>
          <p:nvPr/>
        </p:nvPicPr>
        <p:blipFill>
          <a:blip r:embed="rId4"/>
          <a:stretch>
            <a:fillRect/>
          </a:stretch>
        </p:blipFill>
        <p:spPr>
          <a:xfrm>
            <a:off x="2533577" y="774029"/>
            <a:ext cx="3347934" cy="5309941"/>
          </a:xfrm>
          <a:prstGeom prst="rect">
            <a:avLst/>
          </a:prstGeom>
        </p:spPr>
      </p:pic>
    </p:spTree>
    <p:extLst>
      <p:ext uri="{BB962C8B-B14F-4D97-AF65-F5344CB8AC3E}">
        <p14:creationId xmlns:p14="http://schemas.microsoft.com/office/powerpoint/2010/main" val="878867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65418" y="2970957"/>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do we want MCGISA to do?</a:t>
            </a:r>
          </a:p>
        </p:txBody>
      </p:sp>
    </p:spTree>
    <p:extLst>
      <p:ext uri="{BB962C8B-B14F-4D97-AF65-F5344CB8AC3E}">
        <p14:creationId xmlns:p14="http://schemas.microsoft.com/office/powerpoint/2010/main" val="1594610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614009" y="809342"/>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1" name="TextBox 10">
            <a:extLst>
              <a:ext uri="{FF2B5EF4-FFF2-40B4-BE49-F238E27FC236}">
                <a16:creationId xmlns:a16="http://schemas.microsoft.com/office/drawing/2014/main" id="{F416293E-DE3B-4477-887E-55847A35E17B}"/>
              </a:ext>
            </a:extLst>
          </p:cNvPr>
          <p:cNvSpPr txBox="1"/>
          <p:nvPr/>
        </p:nvSpPr>
        <p:spPr>
          <a:xfrm>
            <a:off x="1903919" y="526753"/>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do we want MCGISA to do?</a:t>
            </a:r>
          </a:p>
        </p:txBody>
      </p:sp>
      <p:sp>
        <p:nvSpPr>
          <p:cNvPr id="12" name="TextBox 11">
            <a:extLst>
              <a:ext uri="{FF2B5EF4-FFF2-40B4-BE49-F238E27FC236}">
                <a16:creationId xmlns:a16="http://schemas.microsoft.com/office/drawing/2014/main" id="{DE504EE0-64B6-4162-AB91-122B901B74A3}"/>
              </a:ext>
            </a:extLst>
          </p:cNvPr>
          <p:cNvSpPr txBox="1"/>
          <p:nvPr/>
        </p:nvSpPr>
        <p:spPr>
          <a:xfrm>
            <a:off x="2028395" y="2448181"/>
            <a:ext cx="98439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role does this organization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kinds of functions does it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should it provide its members?</a:t>
            </a:r>
          </a:p>
        </p:txBody>
      </p:sp>
    </p:spTree>
    <p:extLst>
      <p:ext uri="{BB962C8B-B14F-4D97-AF65-F5344CB8AC3E}">
        <p14:creationId xmlns:p14="http://schemas.microsoft.com/office/powerpoint/2010/main" val="3979722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5" name="TextBox 14">
            <a:extLst>
              <a:ext uri="{FF2B5EF4-FFF2-40B4-BE49-F238E27FC236}">
                <a16:creationId xmlns:a16="http://schemas.microsoft.com/office/drawing/2014/main" id="{82B72707-77D9-4FEA-8C5C-336DE0E3705A}"/>
              </a:ext>
            </a:extLst>
          </p:cNvPr>
          <p:cNvSpPr txBox="1"/>
          <p:nvPr/>
        </p:nvSpPr>
        <p:spPr>
          <a:xfrm>
            <a:off x="1894294" y="286122"/>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do we want MCGISA to do?</a:t>
            </a:r>
          </a:p>
        </p:txBody>
      </p:sp>
      <p:sp>
        <p:nvSpPr>
          <p:cNvPr id="13" name="TextBox 12">
            <a:extLst>
              <a:ext uri="{FF2B5EF4-FFF2-40B4-BE49-F238E27FC236}">
                <a16:creationId xmlns:a16="http://schemas.microsoft.com/office/drawing/2014/main" id="{9D9A8F20-7364-41BB-887B-9F89CC49E4E5}"/>
              </a:ext>
            </a:extLst>
          </p:cNvPr>
          <p:cNvSpPr txBox="1"/>
          <p:nvPr/>
        </p:nvSpPr>
        <p:spPr>
          <a:xfrm>
            <a:off x="2170112" y="1429268"/>
            <a:ext cx="1001305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Improve information sharing among county GIS departments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Awards and recognition for county GIS work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Individuals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Projects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Departments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Mentorship and scholarships to GIS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Liaison/partner with other county-level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(MNCITLA, MACS, MNCCC, etc.)</a:t>
            </a:r>
          </a:p>
        </p:txBody>
      </p:sp>
      <p:sp>
        <p:nvSpPr>
          <p:cNvPr id="11" name="Rectangle 10">
            <a:extLst>
              <a:ext uri="{FF2B5EF4-FFF2-40B4-BE49-F238E27FC236}">
                <a16:creationId xmlns:a16="http://schemas.microsoft.com/office/drawing/2014/main" id="{04C146D2-F392-4232-A04A-4BE71A6AE929}"/>
              </a:ext>
            </a:extLst>
          </p:cNvPr>
          <p:cNvSpPr/>
          <p:nvPr/>
        </p:nvSpPr>
        <p:spPr>
          <a:xfrm>
            <a:off x="1498396" y="0"/>
            <a:ext cx="115613" cy="6858000"/>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156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sign&#10;&#10;Description automatically generated">
            <a:extLst>
              <a:ext uri="{FF2B5EF4-FFF2-40B4-BE49-F238E27FC236}">
                <a16:creationId xmlns:a16="http://schemas.microsoft.com/office/drawing/2014/main" id="{3516262B-86B8-4B88-AB55-9D70F10A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08" y="1126067"/>
            <a:ext cx="4841391" cy="4605866"/>
          </a:xfrm>
          <a:prstGeom prst="rect">
            <a:avLst/>
          </a:prstGeom>
        </p:spPr>
      </p:pic>
      <p:sp>
        <p:nvSpPr>
          <p:cNvPr id="32" name="Rectangle 31">
            <a:extLst>
              <a:ext uri="{FF2B5EF4-FFF2-40B4-BE49-F238E27FC236}">
                <a16:creationId xmlns:a16="http://schemas.microsoft.com/office/drawing/2014/main" id="{E833B03E-EEA3-4DEC-B6DA-1C3C19745CB3}"/>
              </a:ext>
            </a:extLst>
          </p:cNvPr>
          <p:cNvSpPr/>
          <p:nvPr/>
        </p:nvSpPr>
        <p:spPr>
          <a:xfrm>
            <a:off x="1595438" y="809343"/>
            <a:ext cx="10596562" cy="604865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3" name="TextBox 12">
            <a:extLst>
              <a:ext uri="{FF2B5EF4-FFF2-40B4-BE49-F238E27FC236}">
                <a16:creationId xmlns:a16="http://schemas.microsoft.com/office/drawing/2014/main" id="{9D9A8F20-7364-41BB-887B-9F89CC49E4E5}"/>
              </a:ext>
            </a:extLst>
          </p:cNvPr>
          <p:cNvSpPr txBox="1"/>
          <p:nvPr/>
        </p:nvSpPr>
        <p:spPr>
          <a:xfrm>
            <a:off x="1953954" y="1621671"/>
            <a:ext cx="940795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Increase the visibility of our work to our leadership and to other professions;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Meaningful connections to other disciplines that can leverage GIS in county government</a:t>
            </a:r>
          </a:p>
        </p:txBody>
      </p:sp>
      <p:sp>
        <p:nvSpPr>
          <p:cNvPr id="11" name="TextBox 10">
            <a:extLst>
              <a:ext uri="{FF2B5EF4-FFF2-40B4-BE49-F238E27FC236}">
                <a16:creationId xmlns:a16="http://schemas.microsoft.com/office/drawing/2014/main" id="{4431CBCE-71AC-4AD4-A4D9-B0BAA609C3A0}"/>
              </a:ext>
            </a:extLst>
          </p:cNvPr>
          <p:cNvSpPr txBox="1"/>
          <p:nvPr/>
        </p:nvSpPr>
        <p:spPr>
          <a:xfrm>
            <a:off x="1944803" y="4294103"/>
            <a:ext cx="94079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Promote the increase in both the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quality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availability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geospatial data;</a:t>
            </a:r>
          </a:p>
        </p:txBody>
      </p:sp>
      <p:sp>
        <p:nvSpPr>
          <p:cNvPr id="12" name="Rectangle 11">
            <a:extLst>
              <a:ext uri="{FF2B5EF4-FFF2-40B4-BE49-F238E27FC236}">
                <a16:creationId xmlns:a16="http://schemas.microsoft.com/office/drawing/2014/main" id="{71C1EDB8-6A62-4C7B-AAC6-301476C7D3ED}"/>
              </a:ext>
            </a:extLst>
          </p:cNvPr>
          <p:cNvSpPr/>
          <p:nvPr/>
        </p:nvSpPr>
        <p:spPr>
          <a:xfrm>
            <a:off x="1498396" y="0"/>
            <a:ext cx="115613" cy="6858000"/>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EAB50EA-B0F9-4165-8BF6-3ACADF880187}"/>
              </a:ext>
            </a:extLst>
          </p:cNvPr>
          <p:cNvSpPr txBox="1"/>
          <p:nvPr/>
        </p:nvSpPr>
        <p:spPr>
          <a:xfrm>
            <a:off x="1903919" y="526753"/>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do we want MCGISA to do?</a:t>
            </a:r>
          </a:p>
        </p:txBody>
      </p:sp>
    </p:spTree>
    <p:extLst>
      <p:ext uri="{BB962C8B-B14F-4D97-AF65-F5344CB8AC3E}">
        <p14:creationId xmlns:p14="http://schemas.microsoft.com/office/powerpoint/2010/main" val="3305440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1" name="TextBox 10">
            <a:extLst>
              <a:ext uri="{FF2B5EF4-FFF2-40B4-BE49-F238E27FC236}">
                <a16:creationId xmlns:a16="http://schemas.microsoft.com/office/drawing/2014/main" id="{1C210DAD-6B8C-4544-85EC-E5E83482B652}"/>
              </a:ext>
            </a:extLst>
          </p:cNvPr>
          <p:cNvSpPr txBox="1"/>
          <p:nvPr/>
        </p:nvSpPr>
        <p:spPr>
          <a:xfrm>
            <a:off x="2069457" y="1737174"/>
            <a:ext cx="940795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Increase/enhanced exchange of knowledge between counties – mutual assistance on shared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Provide an effective means for sharing our concerns and challenges</a:t>
            </a:r>
          </a:p>
        </p:txBody>
      </p:sp>
      <p:sp>
        <p:nvSpPr>
          <p:cNvPr id="12" name="Rectangle 11">
            <a:extLst>
              <a:ext uri="{FF2B5EF4-FFF2-40B4-BE49-F238E27FC236}">
                <a16:creationId xmlns:a16="http://schemas.microsoft.com/office/drawing/2014/main" id="{600018A0-9EB4-427A-B57E-8B699B43F0F9}"/>
              </a:ext>
            </a:extLst>
          </p:cNvPr>
          <p:cNvSpPr/>
          <p:nvPr/>
        </p:nvSpPr>
        <p:spPr>
          <a:xfrm>
            <a:off x="1498396" y="0"/>
            <a:ext cx="115613" cy="6858000"/>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9F41EE7-34E3-44D3-9A83-66F40176DB5E}"/>
              </a:ext>
            </a:extLst>
          </p:cNvPr>
          <p:cNvSpPr txBox="1"/>
          <p:nvPr/>
        </p:nvSpPr>
        <p:spPr>
          <a:xfrm>
            <a:off x="1903919" y="526753"/>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What do we want MCGISA to do?</a:t>
            </a:r>
          </a:p>
        </p:txBody>
      </p:sp>
      <p:sp>
        <p:nvSpPr>
          <p:cNvPr id="8" name="TextBox 7">
            <a:extLst>
              <a:ext uri="{FF2B5EF4-FFF2-40B4-BE49-F238E27FC236}">
                <a16:creationId xmlns:a16="http://schemas.microsoft.com/office/drawing/2014/main" id="{939B1051-095A-4115-8213-B94DD90DE502}"/>
              </a:ext>
            </a:extLst>
          </p:cNvPr>
          <p:cNvSpPr txBox="1"/>
          <p:nvPr/>
        </p:nvSpPr>
        <p:spPr>
          <a:xfrm>
            <a:off x="2068254" y="4409312"/>
            <a:ext cx="94079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We are an officially affiliated professional organization with Association of Minnesota Counties</a:t>
            </a:r>
            <a:endPar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6331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5" y="5360911"/>
            <a:ext cx="1300416" cy="1237153"/>
          </a:xfrm>
          <a:prstGeom prst="rect">
            <a:avLst/>
          </a:prstGeom>
        </p:spPr>
      </p:pic>
      <p:sp>
        <p:nvSpPr>
          <p:cNvPr id="11" name="TextBox 10">
            <a:extLst>
              <a:ext uri="{FF2B5EF4-FFF2-40B4-BE49-F238E27FC236}">
                <a16:creationId xmlns:a16="http://schemas.microsoft.com/office/drawing/2014/main" id="{1C210DAD-6B8C-4544-85EC-E5E83482B652}"/>
              </a:ext>
            </a:extLst>
          </p:cNvPr>
          <p:cNvSpPr txBox="1"/>
          <p:nvPr/>
        </p:nvSpPr>
        <p:spPr>
          <a:xfrm>
            <a:off x="2073119" y="2186822"/>
            <a:ext cx="940795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Resources that support shared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Notification on actions by state and federal government that may impact GIS work at the county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White papers, research, foundational knowledge base available to all county GIS practitioners on shared topics</a:t>
            </a:r>
          </a:p>
        </p:txBody>
      </p:sp>
      <p:sp>
        <p:nvSpPr>
          <p:cNvPr id="12" name="Rectangle 11">
            <a:extLst>
              <a:ext uri="{FF2B5EF4-FFF2-40B4-BE49-F238E27FC236}">
                <a16:creationId xmlns:a16="http://schemas.microsoft.com/office/drawing/2014/main" id="{694EBAD6-22C3-43D7-A2E3-2AECABFFFA56}"/>
              </a:ext>
            </a:extLst>
          </p:cNvPr>
          <p:cNvSpPr/>
          <p:nvPr/>
        </p:nvSpPr>
        <p:spPr>
          <a:xfrm>
            <a:off x="1498396" y="0"/>
            <a:ext cx="115613" cy="6858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CE84416-D095-4A54-8607-930FD01FB612}"/>
              </a:ext>
            </a:extLst>
          </p:cNvPr>
          <p:cNvSpPr txBox="1"/>
          <p:nvPr/>
        </p:nvSpPr>
        <p:spPr>
          <a:xfrm>
            <a:off x="1903919" y="1062329"/>
            <a:ext cx="9843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What resources can MCGISA provide?</a:t>
            </a:r>
          </a:p>
        </p:txBody>
      </p:sp>
    </p:spTree>
    <p:extLst>
      <p:ext uri="{BB962C8B-B14F-4D97-AF65-F5344CB8AC3E}">
        <p14:creationId xmlns:p14="http://schemas.microsoft.com/office/powerpoint/2010/main" val="356999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64" y="2410039"/>
            <a:ext cx="1935306" cy="1841156"/>
          </a:xfrm>
          <a:prstGeom prst="rect">
            <a:avLst/>
          </a:prstGeom>
        </p:spPr>
      </p:pic>
      <p:sp>
        <p:nvSpPr>
          <p:cNvPr id="15" name="TextBox 14">
            <a:extLst>
              <a:ext uri="{FF2B5EF4-FFF2-40B4-BE49-F238E27FC236}">
                <a16:creationId xmlns:a16="http://schemas.microsoft.com/office/drawing/2014/main" id="{E7739AA9-B30F-49F5-98DF-06A126781D27}"/>
              </a:ext>
            </a:extLst>
          </p:cNvPr>
          <p:cNvSpPr txBox="1"/>
          <p:nvPr/>
        </p:nvSpPr>
        <p:spPr>
          <a:xfrm>
            <a:off x="2690766" y="2453454"/>
            <a:ext cx="927355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Part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The Role of GIS in County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Successes and Challenges</a:t>
            </a:r>
          </a:p>
        </p:txBody>
      </p:sp>
    </p:spTree>
    <p:extLst>
      <p:ext uri="{BB962C8B-B14F-4D97-AF65-F5344CB8AC3E}">
        <p14:creationId xmlns:p14="http://schemas.microsoft.com/office/powerpoint/2010/main" val="4016951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6" y="5300580"/>
            <a:ext cx="1311729" cy="1247915"/>
          </a:xfrm>
          <a:prstGeom prst="rect">
            <a:avLst/>
          </a:prstGeom>
        </p:spPr>
      </p:pic>
      <p:sp>
        <p:nvSpPr>
          <p:cNvPr id="8" name="TextBox 7">
            <a:extLst>
              <a:ext uri="{FF2B5EF4-FFF2-40B4-BE49-F238E27FC236}">
                <a16:creationId xmlns:a16="http://schemas.microsoft.com/office/drawing/2014/main" id="{87B54794-581C-402D-B116-B50C59FA9296}"/>
              </a:ext>
            </a:extLst>
          </p:cNvPr>
          <p:cNvSpPr txBox="1"/>
          <p:nvPr/>
        </p:nvSpPr>
        <p:spPr>
          <a:xfrm>
            <a:off x="1925958" y="1164187"/>
            <a:ext cx="9429398" cy="389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The Role of GIS in County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Examples of success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is working well?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Examples of successful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9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Challenges: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challenges do we face?</a:t>
            </a:r>
          </a:p>
        </p:txBody>
      </p:sp>
    </p:spTree>
    <p:extLst>
      <p:ext uri="{BB962C8B-B14F-4D97-AF65-F5344CB8AC3E}">
        <p14:creationId xmlns:p14="http://schemas.microsoft.com/office/powerpoint/2010/main" val="2304929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2F58EA-4919-455A-87A7-DD960333C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95438" cy="6858000"/>
          </a:xfrm>
          <a:prstGeom prst="rect">
            <a:avLst/>
          </a:prstGeom>
        </p:spPr>
      </p:pic>
      <p:sp>
        <p:nvSpPr>
          <p:cNvPr id="7" name="Rectangle 6">
            <a:extLst>
              <a:ext uri="{FF2B5EF4-FFF2-40B4-BE49-F238E27FC236}">
                <a16:creationId xmlns:a16="http://schemas.microsoft.com/office/drawing/2014/main" id="{732B917D-52CA-46ED-81A5-7331315E07F2}"/>
              </a:ext>
            </a:extLst>
          </p:cNvPr>
          <p:cNvSpPr/>
          <p:nvPr/>
        </p:nvSpPr>
        <p:spPr>
          <a:xfrm>
            <a:off x="1498396" y="0"/>
            <a:ext cx="115613"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9414D4-A796-49F3-9A7E-1E860BBC4630}"/>
              </a:ext>
            </a:extLst>
          </p:cNvPr>
          <p:cNvSpPr/>
          <p:nvPr/>
        </p:nvSpPr>
        <p:spPr>
          <a:xfrm>
            <a:off x="1" y="0"/>
            <a:ext cx="149839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D2828B3E-AF65-419B-B23C-6A0C8C05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6" y="5300580"/>
            <a:ext cx="1311729" cy="1247915"/>
          </a:xfrm>
          <a:prstGeom prst="rect">
            <a:avLst/>
          </a:prstGeom>
        </p:spPr>
      </p:pic>
      <p:sp>
        <p:nvSpPr>
          <p:cNvPr id="12" name="TextBox 11">
            <a:extLst>
              <a:ext uri="{FF2B5EF4-FFF2-40B4-BE49-F238E27FC236}">
                <a16:creationId xmlns:a16="http://schemas.microsoft.com/office/drawing/2014/main" id="{7DAF04AD-E5BB-4DCD-A821-7F80D4BF51FE}"/>
              </a:ext>
            </a:extLst>
          </p:cNvPr>
          <p:cNvSpPr txBox="1"/>
          <p:nvPr/>
        </p:nvSpPr>
        <p:spPr>
          <a:xfrm>
            <a:off x="1813990" y="2122130"/>
            <a:ext cx="10303366"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One of the main reasons for the panel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Discussion/input on the challenges we face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Funding, Staffing, Project Prioritization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Support from leadership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Etc.</a:t>
            </a:r>
          </a:p>
        </p:txBody>
      </p:sp>
    </p:spTree>
    <p:extLst>
      <p:ext uri="{BB962C8B-B14F-4D97-AF65-F5344CB8AC3E}">
        <p14:creationId xmlns:p14="http://schemas.microsoft.com/office/powerpoint/2010/main" val="2330601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area with trees around it&#10;&#10;Description automatically generated with low confidence">
            <a:extLst>
              <a:ext uri="{FF2B5EF4-FFF2-40B4-BE49-F238E27FC236}">
                <a16:creationId xmlns:a16="http://schemas.microsoft.com/office/drawing/2014/main" id="{DE19AF87-C920-4FEB-9191-C98DC948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1056749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Sector Report</a:t>
            </a:r>
            <a:endParaRPr lang="en-US" dirty="0"/>
          </a:p>
          <a:p>
            <a:pPr marL="0" indent="0">
              <a:buNone/>
            </a:pPr>
            <a:r>
              <a:rPr lang="en-US" dirty="0">
                <a:cs typeface="Calibri"/>
              </a:rPr>
              <a:t>Heather Albrecht</a:t>
            </a:r>
          </a:p>
        </p:txBody>
      </p:sp>
    </p:spTree>
    <p:extLst>
      <p:ext uri="{BB962C8B-B14F-4D97-AF65-F5344CB8AC3E}">
        <p14:creationId xmlns:p14="http://schemas.microsoft.com/office/powerpoint/2010/main" val="3014335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6382" b="15253"/>
          <a:stretch/>
        </p:blipFill>
        <p:spPr>
          <a:xfrm>
            <a:off x="-3785360" y="-182880"/>
            <a:ext cx="19210848" cy="7155180"/>
          </a:xfrm>
          <a:prstGeom prst="rect">
            <a:avLst/>
          </a:prstGeom>
        </p:spPr>
      </p:pic>
      <p:sp>
        <p:nvSpPr>
          <p:cNvPr id="7" name="Rectangle 6"/>
          <p:cNvSpPr/>
          <p:nvPr/>
        </p:nvSpPr>
        <p:spPr>
          <a:xfrm>
            <a:off x="-968568" y="-322750"/>
            <a:ext cx="13770167" cy="729505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FAFA"/>
              </a:solidFill>
              <a:effectLst/>
              <a:uLnTx/>
              <a:uFillTx/>
              <a:latin typeface="Calibri" panose="020F0502020204030204"/>
              <a:ea typeface="+mn-ea"/>
              <a:cs typeface="+mn-cs"/>
            </a:endParaRPr>
          </a:p>
        </p:txBody>
      </p:sp>
      <p:sp>
        <p:nvSpPr>
          <p:cNvPr id="5" name="Rectangle 4"/>
          <p:cNvSpPr/>
          <p:nvPr/>
        </p:nvSpPr>
        <p:spPr>
          <a:xfrm>
            <a:off x="-59267" y="2368062"/>
            <a:ext cx="4215632" cy="1073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sp>
        <p:nvSpPr>
          <p:cNvPr id="8" name="Title 7"/>
          <p:cNvSpPr>
            <a:spLocks noGrp="1"/>
          </p:cNvSpPr>
          <p:nvPr>
            <p:ph type="title"/>
          </p:nvPr>
        </p:nvSpPr>
        <p:spPr>
          <a:xfrm>
            <a:off x="181382" y="2116441"/>
            <a:ext cx="10515600" cy="1325563"/>
          </a:xfrm>
        </p:spPr>
        <p:txBody>
          <a:bodyPr>
            <a:normAutofit/>
          </a:bodyPr>
          <a:lstStyle/>
          <a:p>
            <a:r>
              <a:rPr lang="en-US" sz="2800" b="1" dirty="0">
                <a:solidFill>
                  <a:schemeClr val="bg1"/>
                </a:solidFill>
              </a:rPr>
              <a:t>Hennepin GIS</a:t>
            </a:r>
          </a:p>
        </p:txBody>
      </p:sp>
      <p:sp>
        <p:nvSpPr>
          <p:cNvPr id="6" name="Title 7"/>
          <p:cNvSpPr txBox="1">
            <a:spLocks/>
          </p:cNvSpPr>
          <p:nvPr/>
        </p:nvSpPr>
        <p:spPr>
          <a:xfrm>
            <a:off x="192811" y="3058513"/>
            <a:ext cx="5113503"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rPr>
              <a:t>Hennepin County Information Technology</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rPr>
            </a:br>
            <a:endPar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437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67" y="-141402"/>
            <a:ext cx="3452916" cy="71687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3600" dirty="0">
                <a:solidFill>
                  <a:schemeClr val="bg1"/>
                </a:solidFill>
              </a:rPr>
              <a:t>Topics</a:t>
            </a:r>
          </a:p>
        </p:txBody>
      </p:sp>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Hennepin GIS</a:t>
            </a:r>
          </a:p>
        </p:txBody>
      </p:sp>
      <p:graphicFrame>
        <p:nvGraphicFramePr>
          <p:cNvPr id="6" name="Table 5"/>
          <p:cNvGraphicFramePr>
            <a:graphicFrameLocks noGrp="1"/>
          </p:cNvGraphicFramePr>
          <p:nvPr/>
        </p:nvGraphicFramePr>
        <p:xfrm>
          <a:off x="3540375" y="1844129"/>
          <a:ext cx="7327650" cy="1387031"/>
        </p:xfrm>
        <a:graphic>
          <a:graphicData uri="http://schemas.openxmlformats.org/drawingml/2006/table">
            <a:tbl>
              <a:tblPr firstRow="1" firstCol="1" bandRow="1"/>
              <a:tblGrid>
                <a:gridCol w="7327650">
                  <a:extLst>
                    <a:ext uri="{9D8B030D-6E8A-4147-A177-3AD203B41FA5}">
                      <a16:colId xmlns:a16="http://schemas.microsoft.com/office/drawing/2014/main" val="354574362"/>
                    </a:ext>
                  </a:extLst>
                </a:gridCol>
              </a:tblGrid>
              <a:tr h="620627">
                <a:tc>
                  <a:txBody>
                    <a:bodyPr/>
                    <a:lstStyle/>
                    <a:p>
                      <a:pPr marL="0" marR="0">
                        <a:lnSpc>
                          <a:spcPct val="107000"/>
                        </a:lnSpc>
                        <a:spcBef>
                          <a:spcPts val="0"/>
                        </a:spcBef>
                        <a:spcAft>
                          <a:spcPts val="0"/>
                        </a:spcAft>
                      </a:pPr>
                      <a:br>
                        <a:rPr lang="en-US" sz="2400" dirty="0">
                          <a:effectLst/>
                          <a:latin typeface="Segoe UI" panose="020B0502040204020203" pitchFamily="34" charset="0"/>
                          <a:ea typeface="Calibri" panose="020F0502020204030204" pitchFamily="34" charset="0"/>
                          <a:cs typeface="Segoe UI" panose="020B0502040204020203" pitchFamily="34" charset="0"/>
                        </a:rPr>
                      </a:br>
                      <a:r>
                        <a:rPr lang="en-US" sz="2400" baseline="0" dirty="0">
                          <a:effectLst/>
                          <a:latin typeface="Segoe UI" panose="020B0502040204020203" pitchFamily="34" charset="0"/>
                          <a:ea typeface="Calibri" panose="020F0502020204030204" pitchFamily="34" charset="0"/>
                          <a:cs typeface="Segoe UI" panose="020B0502040204020203" pitchFamily="34" charset="0"/>
                        </a:rPr>
                        <a:t>A little about Hennepin GIS &amp; </a:t>
                      </a:r>
                      <a:r>
                        <a:rPr lang="en-US" sz="2400" baseline="0" dirty="0" err="1">
                          <a:effectLst/>
                          <a:latin typeface="Segoe UI" panose="020B0502040204020203" pitchFamily="34" charset="0"/>
                          <a:ea typeface="Calibri" panose="020F0502020204030204" pitchFamily="34" charset="0"/>
                          <a:cs typeface="Segoe UI" panose="020B0502040204020203" pitchFamily="34" charset="0"/>
                        </a:rPr>
                        <a:t>MnGAC</a:t>
                      </a:r>
                      <a:r>
                        <a:rPr lang="en-US" sz="2400" baseline="0" dirty="0">
                          <a:effectLst/>
                          <a:latin typeface="Segoe UI" panose="020B0502040204020203" pitchFamily="34" charset="0"/>
                          <a:ea typeface="Calibri" panose="020F0502020204030204" pitchFamily="34" charset="0"/>
                          <a:cs typeface="Segoe UI" panose="020B0502040204020203" pitchFamily="34" charset="0"/>
                        </a:rPr>
                        <a:t> At-Large Rep</a:t>
                      </a:r>
                    </a:p>
                    <a:p>
                      <a:pPr marL="0" marR="0">
                        <a:lnSpc>
                          <a:spcPct val="107000"/>
                        </a:lnSpc>
                        <a:spcBef>
                          <a:spcPts val="0"/>
                        </a:spcBef>
                        <a:spcAft>
                          <a:spcPts val="0"/>
                        </a:spcAft>
                      </a:pPr>
                      <a:r>
                        <a:rPr lang="en-US" sz="2400" baseline="0" dirty="0">
                          <a:effectLst/>
                          <a:latin typeface="Segoe UI" panose="020B0502040204020203" pitchFamily="34" charset="0"/>
                          <a:ea typeface="Calibri" panose="020F0502020204030204" pitchFamily="34" charset="0"/>
                          <a:cs typeface="Segoe UI" panose="020B0502040204020203" pitchFamily="34" charset="0"/>
                        </a:rPr>
                        <a:t> </a:t>
                      </a:r>
                    </a:p>
                  </a:txBody>
                  <a:tcPr marL="68580" marR="68580" marT="0" marB="0" anchor="ctr">
                    <a:lnL>
                      <a:noFill/>
                    </a:lnL>
                    <a:lnR>
                      <a:noFill/>
                    </a:lnR>
                    <a:lnT>
                      <a:noFill/>
                    </a:lnT>
                    <a:lnB>
                      <a:noFill/>
                    </a:lnB>
                  </a:tcPr>
                </a:tc>
                <a:extLst>
                  <a:ext uri="{0D108BD9-81ED-4DB2-BD59-A6C34878D82A}">
                    <a16:rowId xmlns:a16="http://schemas.microsoft.com/office/drawing/2014/main" val="3166296032"/>
                  </a:ext>
                </a:extLst>
              </a:tr>
              <a:tr h="124125">
                <a:tc>
                  <a:txBody>
                    <a:bodyPr/>
                    <a:lstStyle/>
                    <a:p>
                      <a:pPr marL="0" marR="0">
                        <a:lnSpc>
                          <a:spcPct val="107000"/>
                        </a:lnSpc>
                        <a:spcBef>
                          <a:spcPts val="0"/>
                        </a:spcBef>
                        <a:spcAft>
                          <a:spcPts val="0"/>
                        </a:spcAft>
                      </a:pPr>
                      <a:endParaRPr lang="en-US" sz="1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345245443"/>
                  </a:ext>
                </a:extLst>
              </a:tr>
            </a:tbl>
          </a:graphicData>
        </a:graphic>
      </p:graphicFrame>
      <p:cxnSp>
        <p:nvCxnSpPr>
          <p:cNvPr id="8" name="Straight Connector 7"/>
          <p:cNvCxnSpPr/>
          <p:nvPr/>
        </p:nvCxnSpPr>
        <p:spPr>
          <a:xfrm>
            <a:off x="3393648" y="2839524"/>
            <a:ext cx="4039247" cy="0"/>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FF13A3D0-5D90-4898-B503-387DDC49BB43}"/>
              </a:ext>
            </a:extLst>
          </p:cNvPr>
          <p:cNvSpPr txBox="1"/>
          <p:nvPr/>
        </p:nvSpPr>
        <p:spPr>
          <a:xfrm>
            <a:off x="3540375" y="2839524"/>
            <a:ext cx="7643193"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3C66"/>
                </a:solidFill>
                <a:effectLst/>
                <a:uLnTx/>
                <a:uFillTx/>
                <a:latin typeface="Avenir Next"/>
                <a:ea typeface="+mn-ea"/>
                <a:cs typeface="+mn-cs"/>
              </a:rPr>
              <a:t>Hennepin GIS produces data and creates maps in support of Hennepin County's mission to enhance the health, safety and quality of life of our residents and communities in a respectful, efficient and fiscally responsible way.</a:t>
            </a:r>
            <a:endParaRPr kumimoji="0" lang="en-US" sz="1800" b="0" i="0" u="none" strike="noStrike" kern="1200" cap="none" spc="0" normalizeH="0" baseline="0" noProof="0" dirty="0">
              <a:ln>
                <a:noFill/>
              </a:ln>
              <a:solidFill>
                <a:srgbClr val="113C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5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7"/>
          <p:cNvSpPr txBox="1">
            <a:spLocks/>
          </p:cNvSpPr>
          <p:nvPr/>
        </p:nvSpPr>
        <p:spPr>
          <a:xfrm>
            <a:off x="982489" y="19417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AFAFA">
                    <a:lumMod val="75000"/>
                  </a:srgbClr>
                </a:solidFill>
                <a:effectLst/>
                <a:uLnTx/>
                <a:uFillTx/>
                <a:latin typeface="Calibri Light" panose="020F0302020204030204"/>
                <a:cs typeface="Segoe UI" panose="020B0502040204020203" pitchFamily="34" charset="0"/>
              </a:rPr>
              <a:t>Operations</a:t>
            </a:r>
          </a:p>
        </p:txBody>
      </p:sp>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Hennepin GIS</a:t>
            </a:r>
          </a:p>
        </p:txBody>
      </p:sp>
      <p:sp>
        <p:nvSpPr>
          <p:cNvPr id="8" name="Title 7"/>
          <p:cNvSpPr>
            <a:spLocks noGrp="1"/>
          </p:cNvSpPr>
          <p:nvPr>
            <p:ph type="title"/>
          </p:nvPr>
        </p:nvSpPr>
        <p:spPr>
          <a:xfrm>
            <a:off x="185057" y="169183"/>
            <a:ext cx="10515600" cy="1325563"/>
          </a:xfrm>
        </p:spPr>
        <p:txBody>
          <a:bodyPr>
            <a:normAutofit/>
          </a:bodyPr>
          <a:lstStyle/>
          <a:p>
            <a:endParaRPr lang="en-US" sz="2000" dirty="0"/>
          </a:p>
        </p:txBody>
      </p:sp>
      <p:sp>
        <p:nvSpPr>
          <p:cNvPr id="6" name="Title 7"/>
          <p:cNvSpPr txBox="1">
            <a:spLocks/>
          </p:cNvSpPr>
          <p:nvPr/>
        </p:nvSpPr>
        <p:spPr>
          <a:xfrm>
            <a:off x="185057" y="6447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13C66"/>
                </a:solidFill>
                <a:effectLst/>
                <a:uLnTx/>
                <a:uFillTx/>
                <a:latin typeface="Segoe UI Light" panose="020B0502040204020203" pitchFamily="34" charset="0"/>
                <a:cs typeface="Segoe UI Light" panose="020B0502040204020203" pitchFamily="34" charset="0"/>
              </a:rPr>
              <a:t>How we fit in</a:t>
            </a:r>
            <a:r>
              <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rPr>
              <a:t> </a:t>
            </a:r>
          </a:p>
        </p:txBody>
      </p:sp>
      <p:sp>
        <p:nvSpPr>
          <p:cNvPr id="9" name="Title 7"/>
          <p:cNvSpPr txBox="1">
            <a:spLocks/>
          </p:cNvSpPr>
          <p:nvPr/>
        </p:nvSpPr>
        <p:spPr>
          <a:xfrm>
            <a:off x="2284455" y="25760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Information</a:t>
            </a:r>
            <a:r>
              <a:rPr kumimoji="0" lang="en-US" sz="24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 </a:t>
            </a:r>
            <a:r>
              <a:rPr kumimoji="0" lang="en-US" sz="2400" b="1"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Technology</a:t>
            </a:r>
          </a:p>
        </p:txBody>
      </p:sp>
      <p:cxnSp>
        <p:nvCxnSpPr>
          <p:cNvPr id="11" name="Straight Connector 10"/>
          <p:cNvCxnSpPr/>
          <p:nvPr/>
        </p:nvCxnSpPr>
        <p:spPr>
          <a:xfrm>
            <a:off x="6585623" y="3752337"/>
            <a:ext cx="0" cy="159720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itle 7"/>
          <p:cNvSpPr txBox="1">
            <a:spLocks/>
          </p:cNvSpPr>
          <p:nvPr/>
        </p:nvSpPr>
        <p:spPr>
          <a:xfrm>
            <a:off x="3256814" y="38309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Enterprise Development</a:t>
            </a:r>
          </a:p>
        </p:txBody>
      </p:sp>
      <p:sp>
        <p:nvSpPr>
          <p:cNvPr id="15" name="Title 7"/>
          <p:cNvSpPr txBox="1">
            <a:spLocks/>
          </p:cNvSpPr>
          <p:nvPr/>
        </p:nvSpPr>
        <p:spPr>
          <a:xfrm>
            <a:off x="6765585" y="378338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Development Services </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endPar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Business and Operations Intelligence</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endParaRPr kumimoji="0" lang="en-US" sz="1800" b="1"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rPr>
              <a:t>Hennepin GIS + Community Connectivity</a:t>
            </a:r>
          </a:p>
        </p:txBody>
      </p:sp>
      <p:cxnSp>
        <p:nvCxnSpPr>
          <p:cNvPr id="10" name="Straight Connector 9"/>
          <p:cNvCxnSpPr/>
          <p:nvPr/>
        </p:nvCxnSpPr>
        <p:spPr>
          <a:xfrm>
            <a:off x="3394675" y="3564034"/>
            <a:ext cx="0" cy="722433"/>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65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Emergency Service Zone Data Standard – Request for Approval</a:t>
            </a:r>
          </a:p>
          <a:p>
            <a:pPr marL="0" indent="0">
              <a:buNone/>
            </a:pPr>
            <a:r>
              <a:rPr lang="en-US" dirty="0"/>
              <a:t>Curt Carlson, Mark Kotz</a:t>
            </a:r>
          </a:p>
          <a:p>
            <a:pPr marL="0" indent="0">
              <a:buNone/>
            </a:pP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Hennepin GIS</a:t>
            </a:r>
          </a:p>
        </p:txBody>
      </p:sp>
      <p:sp>
        <p:nvSpPr>
          <p:cNvPr id="8" name="Title 7"/>
          <p:cNvSpPr>
            <a:spLocks noGrp="1"/>
          </p:cNvSpPr>
          <p:nvPr>
            <p:ph type="title"/>
          </p:nvPr>
        </p:nvSpPr>
        <p:spPr>
          <a:xfrm>
            <a:off x="185057" y="169183"/>
            <a:ext cx="10515600" cy="1325563"/>
          </a:xfrm>
        </p:spPr>
        <p:txBody>
          <a:bodyPr>
            <a:normAutofit/>
          </a:bodyPr>
          <a:lstStyle/>
          <a:p>
            <a:endParaRPr lang="en-US" sz="2000" dirty="0"/>
          </a:p>
        </p:txBody>
      </p:sp>
      <p:sp>
        <p:nvSpPr>
          <p:cNvPr id="6" name="Title 7"/>
          <p:cNvSpPr txBox="1">
            <a:spLocks/>
          </p:cNvSpPr>
          <p:nvPr/>
        </p:nvSpPr>
        <p:spPr>
          <a:xfrm>
            <a:off x="185057" y="6447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13C66"/>
                </a:solidFill>
                <a:effectLst/>
                <a:uLnTx/>
                <a:uFillTx/>
                <a:latin typeface="Segoe UI Light" panose="020B0502040204020203" pitchFamily="34" charset="0"/>
                <a:cs typeface="Segoe UI Light" panose="020B0502040204020203" pitchFamily="34" charset="0"/>
              </a:rPr>
              <a:t>Who are we</a:t>
            </a:r>
            <a:endPar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endParaRPr>
          </a:p>
        </p:txBody>
      </p:sp>
      <p:cxnSp>
        <p:nvCxnSpPr>
          <p:cNvPr id="11" name="Straight Connector 10"/>
          <p:cNvCxnSpPr/>
          <p:nvPr/>
        </p:nvCxnSpPr>
        <p:spPr>
          <a:xfrm>
            <a:off x="7936211" y="2694003"/>
            <a:ext cx="0" cy="1748724"/>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itle 7"/>
          <p:cNvSpPr txBox="1">
            <a:spLocks/>
          </p:cNvSpPr>
          <p:nvPr/>
        </p:nvSpPr>
        <p:spPr>
          <a:xfrm>
            <a:off x="631909" y="28053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rPr>
              <a:t>Hennepin GIS</a:t>
            </a:r>
          </a:p>
        </p:txBody>
      </p:sp>
      <p:sp>
        <p:nvSpPr>
          <p:cNvPr id="12" name="Title 7"/>
          <p:cNvSpPr txBox="1">
            <a:spLocks/>
          </p:cNvSpPr>
          <p:nvPr/>
        </p:nvSpPr>
        <p:spPr>
          <a:xfrm>
            <a:off x="3146394" y="28555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Hennepin GIS </a:t>
            </a: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is a team of geographers,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analysts, designers and technology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professionals.</a:t>
            </a:r>
            <a:endParaRPr kumimoji="0" lang="en-US" sz="18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endParaRPr>
          </a:p>
        </p:txBody>
      </p:sp>
      <p:sp>
        <p:nvSpPr>
          <p:cNvPr id="14" name="Title 7"/>
          <p:cNvSpPr txBox="1">
            <a:spLocks/>
          </p:cNvSpPr>
          <p:nvPr/>
        </p:nvSpPr>
        <p:spPr>
          <a:xfrm>
            <a:off x="8327138" y="2105725"/>
            <a:ext cx="10515600" cy="264654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Coordinators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Analysts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Developers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Database administrator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Systems administrator</a:t>
            </a:r>
            <a:b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r>
              <a:rPr kumimoji="0" lang="en-US" sz="2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Business analyst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endParaRPr>
          </a:p>
        </p:txBody>
      </p:sp>
      <p:cxnSp>
        <p:nvCxnSpPr>
          <p:cNvPr id="13" name="Straight Connector 12"/>
          <p:cNvCxnSpPr/>
          <p:nvPr/>
        </p:nvCxnSpPr>
        <p:spPr>
          <a:xfrm flipH="1">
            <a:off x="3213176" y="4442727"/>
            <a:ext cx="4021927"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07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Hennepin GIS</a:t>
            </a:r>
          </a:p>
        </p:txBody>
      </p:sp>
      <p:sp>
        <p:nvSpPr>
          <p:cNvPr id="8" name="Title 7"/>
          <p:cNvSpPr>
            <a:spLocks noGrp="1"/>
          </p:cNvSpPr>
          <p:nvPr>
            <p:ph type="title"/>
          </p:nvPr>
        </p:nvSpPr>
        <p:spPr>
          <a:xfrm>
            <a:off x="185057" y="169183"/>
            <a:ext cx="10515600" cy="1325563"/>
          </a:xfrm>
        </p:spPr>
        <p:txBody>
          <a:bodyPr>
            <a:normAutofit/>
          </a:bodyPr>
          <a:lstStyle/>
          <a:p>
            <a:endParaRPr lang="en-US" sz="2000" dirty="0"/>
          </a:p>
        </p:txBody>
      </p:sp>
      <p:sp>
        <p:nvSpPr>
          <p:cNvPr id="6" name="Title 7"/>
          <p:cNvSpPr txBox="1">
            <a:spLocks/>
          </p:cNvSpPr>
          <p:nvPr/>
        </p:nvSpPr>
        <p:spPr>
          <a:xfrm>
            <a:off x="185057" y="6447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13C66"/>
                </a:solidFill>
                <a:effectLst/>
                <a:uLnTx/>
                <a:uFillTx/>
                <a:latin typeface="Segoe UI Light" panose="020B0502040204020203" pitchFamily="34" charset="0"/>
                <a:cs typeface="Segoe UI Light" panose="020B0502040204020203" pitchFamily="34" charset="0"/>
              </a:rPr>
              <a:t>Our focus </a:t>
            </a:r>
            <a:endPar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endParaRPr>
          </a:p>
        </p:txBody>
      </p:sp>
      <p:cxnSp>
        <p:nvCxnSpPr>
          <p:cNvPr id="11" name="Straight Connector 10"/>
          <p:cNvCxnSpPr/>
          <p:nvPr/>
        </p:nvCxnSpPr>
        <p:spPr>
          <a:xfrm>
            <a:off x="6945525" y="2633239"/>
            <a:ext cx="0" cy="1961171"/>
          </a:xfrm>
          <a:prstGeom prst="line">
            <a:avLst/>
          </a:prstGeom>
          <a:ln w="222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itle 7"/>
          <p:cNvSpPr txBox="1">
            <a:spLocks/>
          </p:cNvSpPr>
          <p:nvPr/>
        </p:nvSpPr>
        <p:spPr>
          <a:xfrm>
            <a:off x="2911020" y="28035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Hennepin GIS works to </a:t>
            </a: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support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and sustain innovative use of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geospatial technology across </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the organization.</a:t>
            </a:r>
            <a:endParaRPr kumimoji="0" lang="en-US" sz="18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endParaRPr>
          </a:p>
        </p:txBody>
      </p:sp>
      <p:sp>
        <p:nvSpPr>
          <p:cNvPr id="14" name="Title 7"/>
          <p:cNvSpPr txBox="1">
            <a:spLocks/>
          </p:cNvSpPr>
          <p:nvPr/>
        </p:nvSpPr>
        <p:spPr>
          <a:xfrm>
            <a:off x="7471590" y="1925917"/>
            <a:ext cx="10515600" cy="324551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Maps and visualization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Spatial analysis and location intelligence</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Software support and licensing</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Application development and configuration</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Data administration</a:t>
            </a:r>
            <a:b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Collaboration and program support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cs typeface="Segoe UI" panose="020B0502040204020203" pitchFamily="34" charset="0"/>
              </a:rPr>
              <a:t>Exploration and discovery</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endParaRPr>
          </a:p>
        </p:txBody>
      </p:sp>
      <p:sp>
        <p:nvSpPr>
          <p:cNvPr id="13" name="Title 7"/>
          <p:cNvSpPr txBox="1">
            <a:spLocks/>
          </p:cNvSpPr>
          <p:nvPr/>
        </p:nvSpPr>
        <p:spPr>
          <a:xfrm>
            <a:off x="631909" y="28071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9FCC3B">
                    <a:lumMod val="75000"/>
                  </a:srgbClr>
                </a:solidFill>
                <a:effectLst/>
                <a:uLnTx/>
                <a:uFillTx/>
                <a:latin typeface="Segoe UI" panose="020B0502040204020203" pitchFamily="34" charset="0"/>
                <a:cs typeface="Segoe UI" panose="020B0502040204020203" pitchFamily="34" charset="0"/>
              </a:rPr>
              <a:t>Hennepin GIS</a:t>
            </a:r>
          </a:p>
        </p:txBody>
      </p:sp>
      <p:cxnSp>
        <p:nvCxnSpPr>
          <p:cNvPr id="16" name="Straight Connector 15"/>
          <p:cNvCxnSpPr/>
          <p:nvPr/>
        </p:nvCxnSpPr>
        <p:spPr>
          <a:xfrm flipH="1">
            <a:off x="2986213" y="4125199"/>
            <a:ext cx="3433248"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3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Hennepin GIS</a:t>
            </a:r>
          </a:p>
        </p:txBody>
      </p:sp>
      <p:sp>
        <p:nvSpPr>
          <p:cNvPr id="13" name="TextBox 12"/>
          <p:cNvSpPr txBox="1"/>
          <p:nvPr/>
        </p:nvSpPr>
        <p:spPr>
          <a:xfrm>
            <a:off x="2781508" y="3472683"/>
            <a:ext cx="11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ea typeface="+mn-ea"/>
                <a:cs typeface="Segoe UI" panose="020B0502040204020203" pitchFamily="34" charset="0"/>
              </a:rPr>
              <a:t>Real-time</a:t>
            </a:r>
          </a:p>
        </p:txBody>
      </p:sp>
      <p:sp>
        <p:nvSpPr>
          <p:cNvPr id="16" name="TextBox 15"/>
          <p:cNvSpPr txBox="1"/>
          <p:nvPr/>
        </p:nvSpPr>
        <p:spPr>
          <a:xfrm>
            <a:off x="5219700" y="1894931"/>
            <a:ext cx="6035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AFAFA">
                    <a:lumMod val="50000"/>
                  </a:srgbClr>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Focus on platform</a:t>
            </a:r>
            <a:endParaRPr kumimoji="0" lang="en-US" sz="2400" b="0" i="0" u="none" strike="noStrike" kern="1200" cap="none" spc="0" normalizeH="0" baseline="0" noProof="0" dirty="0">
              <a:ln>
                <a:noFill/>
              </a:ln>
              <a:solidFill>
                <a:srgbClr val="FAFAFA">
                  <a:lumMod val="50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9" name="Rounded Rectangle 18"/>
          <p:cNvSpPr/>
          <p:nvPr/>
        </p:nvSpPr>
        <p:spPr>
          <a:xfrm>
            <a:off x="5499540" y="3035125"/>
            <a:ext cx="2014384" cy="1295259"/>
          </a:xfrm>
          <a:prstGeom prst="roundRect">
            <a:avLst/>
          </a:prstGeom>
          <a:noFill/>
          <a:ln w="158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stretch>
            <a:fillRect/>
          </a:stretch>
        </p:blipFill>
        <p:spPr>
          <a:xfrm>
            <a:off x="3952954" y="2811177"/>
            <a:ext cx="1458379" cy="1813329"/>
          </a:xfrm>
          <a:prstGeom prst="rect">
            <a:avLst/>
          </a:prstGeom>
        </p:spPr>
      </p:pic>
      <p:cxnSp>
        <p:nvCxnSpPr>
          <p:cNvPr id="21" name="Straight Connector 20"/>
          <p:cNvCxnSpPr/>
          <p:nvPr/>
        </p:nvCxnSpPr>
        <p:spPr>
          <a:xfrm flipH="1">
            <a:off x="4664611" y="4395129"/>
            <a:ext cx="1058312" cy="906676"/>
          </a:xfrm>
          <a:prstGeom prst="line">
            <a:avLst/>
          </a:prstGeom>
          <a:ln w="1333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595022" y="2163447"/>
            <a:ext cx="1075132" cy="805584"/>
          </a:xfrm>
          <a:prstGeom prst="line">
            <a:avLst/>
          </a:prstGeom>
          <a:ln w="1333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a:off x="7631610" y="3431345"/>
            <a:ext cx="582382" cy="452009"/>
          </a:xfrm>
          <a:prstGeom prst="rightArrow">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sp>
        <p:nvSpPr>
          <p:cNvPr id="24" name="TextBox 23"/>
          <p:cNvSpPr txBox="1"/>
          <p:nvPr/>
        </p:nvSpPr>
        <p:spPr>
          <a:xfrm>
            <a:off x="3099065" y="1542723"/>
            <a:ext cx="1152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ea typeface="+mn-ea"/>
                <a:cs typeface="Segoe UI" panose="020B0502040204020203" pitchFamily="34" charset="0"/>
              </a:rPr>
              <a:t>Business</a:t>
            </a:r>
            <a:r>
              <a:rPr kumimoji="0" lang="en-US" sz="1800" b="0" i="0" u="none" strike="noStrike" kern="1200" cap="none" spc="0" normalizeH="0" baseline="0" noProof="0" dirty="0">
                <a:ln>
                  <a:noFill/>
                </a:ln>
                <a:solidFill>
                  <a:srgbClr val="113C66"/>
                </a:solidFill>
                <a:effectLst/>
                <a:uLnTx/>
                <a:uFillTx/>
                <a:latin typeface="Segoe UI" panose="020B0502040204020203" pitchFamily="34" charset="0"/>
                <a:ea typeface="+mn-ea"/>
                <a:cs typeface="Segoe UI" panose="020B0502040204020203" pitchFamily="34" charset="0"/>
              </a:rPr>
              <a:t> </a:t>
            </a: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ea typeface="+mn-ea"/>
                <a:cs typeface="Segoe UI" panose="020B0502040204020203" pitchFamily="34" charset="0"/>
              </a:rPr>
              <a:t>systems</a:t>
            </a:r>
          </a:p>
        </p:txBody>
      </p:sp>
      <p:sp>
        <p:nvSpPr>
          <p:cNvPr id="25" name="TextBox 24"/>
          <p:cNvSpPr txBox="1"/>
          <p:nvPr/>
        </p:nvSpPr>
        <p:spPr>
          <a:xfrm>
            <a:off x="3031518" y="5426531"/>
            <a:ext cx="1568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AFAFA">
                    <a:lumMod val="50000"/>
                  </a:srgbClr>
                </a:solidFill>
                <a:effectLst/>
                <a:uLnTx/>
                <a:uFillTx/>
                <a:latin typeface="Segoe UI" panose="020B0502040204020203" pitchFamily="34" charset="0"/>
                <a:ea typeface="+mn-ea"/>
                <a:cs typeface="Segoe UI" panose="020B0502040204020203" pitchFamily="34" charset="0"/>
              </a:rPr>
              <a:t>Data and map services</a:t>
            </a:r>
          </a:p>
        </p:txBody>
      </p:sp>
      <p:pic>
        <p:nvPicPr>
          <p:cNvPr id="26" name="Picture 8" descr="Image result for maps icon g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469" y="5392487"/>
            <a:ext cx="406929" cy="3909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614391" y="3184166"/>
            <a:ext cx="14213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66"/>
                </a:solidFill>
                <a:effectLst/>
                <a:uLnTx/>
                <a:uFillTx/>
                <a:latin typeface="Segoe UI" panose="020B0502040204020203" pitchFamily="34" charset="0"/>
                <a:ea typeface="+mn-ea"/>
                <a:cs typeface="Segoe UI" panose="020B0502040204020203" pitchFamily="34" charset="0"/>
              </a:rPr>
              <a:t>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66"/>
                </a:solidFill>
                <a:effectLst/>
                <a:uLnTx/>
                <a:uFillTx/>
                <a:latin typeface="Segoe UI" panose="020B0502040204020203" pitchFamily="34" charset="0"/>
                <a:ea typeface="+mn-ea"/>
                <a:cs typeface="Segoe UI" panose="020B0502040204020203" pitchFamily="34" charset="0"/>
              </a:rPr>
              <a:t>&amp;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66"/>
                </a:solidFill>
                <a:effectLst/>
                <a:uLnTx/>
                <a:uFillTx/>
                <a:latin typeface="Segoe UI" panose="020B0502040204020203" pitchFamily="34" charset="0"/>
                <a:ea typeface="+mn-ea"/>
                <a:cs typeface="Segoe UI" panose="020B0502040204020203" pitchFamily="34" charset="0"/>
              </a:rPr>
              <a:t>Analyze</a:t>
            </a:r>
          </a:p>
        </p:txBody>
      </p:sp>
      <p:sp>
        <p:nvSpPr>
          <p:cNvPr id="28" name="Flowchart: Magnetic Disk 27"/>
          <p:cNvSpPr/>
          <p:nvPr/>
        </p:nvSpPr>
        <p:spPr>
          <a:xfrm>
            <a:off x="4327206" y="1593365"/>
            <a:ext cx="337406" cy="503988"/>
          </a:xfrm>
          <a:prstGeom prst="flowChartMagneticDisk">
            <a:avLst/>
          </a:prstGeom>
          <a:solidFill>
            <a:schemeClr val="bg1">
              <a:lumMod val="9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sp>
        <p:nvSpPr>
          <p:cNvPr id="29" name="Flowchart: Magnetic Disk 28"/>
          <p:cNvSpPr/>
          <p:nvPr/>
        </p:nvSpPr>
        <p:spPr>
          <a:xfrm>
            <a:off x="4185259" y="1865889"/>
            <a:ext cx="351017" cy="409567"/>
          </a:xfrm>
          <a:prstGeom prst="flowChartMagneticDisk">
            <a:avLst/>
          </a:prstGeom>
          <a:solidFill>
            <a:schemeClr val="bg1">
              <a:lumMod val="9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pic>
        <p:nvPicPr>
          <p:cNvPr id="30" name="Picture 29"/>
          <p:cNvPicPr>
            <a:picLocks noChangeAspect="1"/>
          </p:cNvPicPr>
          <p:nvPr/>
        </p:nvPicPr>
        <p:blipFill>
          <a:blip r:embed="rId4"/>
          <a:stretch>
            <a:fillRect/>
          </a:stretch>
        </p:blipFill>
        <p:spPr>
          <a:xfrm>
            <a:off x="4180840" y="5061534"/>
            <a:ext cx="278003" cy="511778"/>
          </a:xfrm>
          <a:prstGeom prst="rect">
            <a:avLst/>
          </a:prstGeom>
        </p:spPr>
      </p:pic>
      <p:sp>
        <p:nvSpPr>
          <p:cNvPr id="31" name="TextBox 30"/>
          <p:cNvSpPr txBox="1"/>
          <p:nvPr/>
        </p:nvSpPr>
        <p:spPr>
          <a:xfrm>
            <a:off x="6542974" y="3258265"/>
            <a:ext cx="1151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F9B6D"/>
                </a:solidFill>
                <a:effectLst/>
                <a:uLnTx/>
                <a:uFillTx/>
                <a:latin typeface="Segoe UI" panose="020B0502040204020203" pitchFamily="34" charset="0"/>
                <a:ea typeface="+mn-ea"/>
                <a:cs typeface="Segoe UI" panose="020B0502040204020203" pitchFamily="34" charset="0"/>
              </a:rPr>
              <a:t>Detect</a:t>
            </a:r>
            <a:br>
              <a:rPr kumimoji="0" lang="en-US" sz="1600" b="0" i="0" u="none" strike="noStrike" kern="1200" cap="none" spc="0" normalizeH="0" baseline="0" noProof="0" dirty="0">
                <a:ln>
                  <a:noFill/>
                </a:ln>
                <a:solidFill>
                  <a:srgbClr val="5F9B6D"/>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dirty="0">
                <a:ln>
                  <a:noFill/>
                </a:ln>
                <a:solidFill>
                  <a:srgbClr val="5F9B6D"/>
                </a:solidFill>
                <a:effectLst/>
                <a:uLnTx/>
                <a:uFillTx/>
                <a:latin typeface="Segoe UI" panose="020B0502040204020203" pitchFamily="34" charset="0"/>
                <a:ea typeface="+mn-ea"/>
                <a:cs typeface="Segoe UI" panose="020B0502040204020203" pitchFamily="34" charset="0"/>
              </a:rPr>
              <a:t>Monitor</a:t>
            </a:r>
            <a:br>
              <a:rPr kumimoji="0" lang="en-US" sz="1600" b="0" i="0" u="none" strike="noStrike" kern="1200" cap="none" spc="0" normalizeH="0" baseline="0" noProof="0" dirty="0">
                <a:ln>
                  <a:noFill/>
                </a:ln>
                <a:solidFill>
                  <a:srgbClr val="5F9B6D"/>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dirty="0">
                <a:ln>
                  <a:noFill/>
                </a:ln>
                <a:solidFill>
                  <a:srgbClr val="5F9B6D"/>
                </a:solidFill>
                <a:effectLst/>
                <a:uLnTx/>
                <a:uFillTx/>
                <a:latin typeface="Segoe UI" panose="020B0502040204020203" pitchFamily="34" charset="0"/>
                <a:ea typeface="+mn-ea"/>
                <a:cs typeface="Segoe UI" panose="020B0502040204020203" pitchFamily="34" charset="0"/>
              </a:rPr>
              <a:t>Predict</a:t>
            </a:r>
          </a:p>
        </p:txBody>
      </p:sp>
      <p:sp>
        <p:nvSpPr>
          <p:cNvPr id="32" name="TextBox 31"/>
          <p:cNvSpPr txBox="1"/>
          <p:nvPr/>
        </p:nvSpPr>
        <p:spPr>
          <a:xfrm>
            <a:off x="8472813" y="2016342"/>
            <a:ext cx="1659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E7C90"/>
                </a:solidFill>
                <a:effectLst/>
                <a:uLnTx/>
                <a:uFillTx/>
                <a:latin typeface="Segoe UI" panose="020B0502040204020203" pitchFamily="34" charset="0"/>
                <a:ea typeface="+mn-ea"/>
                <a:cs typeface="Segoe UI" panose="020B0502040204020203" pitchFamily="34" charset="0"/>
              </a:rPr>
              <a:t>Information Products</a:t>
            </a:r>
          </a:p>
        </p:txBody>
      </p:sp>
      <p:sp>
        <p:nvSpPr>
          <p:cNvPr id="33" name="Rounded Rectangle 32"/>
          <p:cNvSpPr/>
          <p:nvPr/>
        </p:nvSpPr>
        <p:spPr>
          <a:xfrm>
            <a:off x="8271879" y="1865888"/>
            <a:ext cx="2064002" cy="4206973"/>
          </a:xfrm>
          <a:prstGeom prst="roundRect">
            <a:avLst/>
          </a:prstGeom>
          <a:noFill/>
          <a:ln w="158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pic>
        <p:nvPicPr>
          <p:cNvPr id="34" name="Picture 33"/>
          <p:cNvPicPr>
            <a:picLocks noChangeAspect="1"/>
          </p:cNvPicPr>
          <p:nvPr/>
        </p:nvPicPr>
        <p:blipFill>
          <a:blip r:embed="rId5"/>
          <a:stretch>
            <a:fillRect/>
          </a:stretch>
        </p:blipFill>
        <p:spPr>
          <a:xfrm>
            <a:off x="8542093" y="2743723"/>
            <a:ext cx="669156" cy="957292"/>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6"/>
          <a:stretch>
            <a:fillRect/>
          </a:stretch>
        </p:blipFill>
        <p:spPr>
          <a:xfrm>
            <a:off x="9370420" y="2743723"/>
            <a:ext cx="721759" cy="957292"/>
          </a:xfrm>
          <a:prstGeom prst="rect">
            <a:avLst/>
          </a:prstGeom>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7"/>
          <a:stretch>
            <a:fillRect/>
          </a:stretch>
        </p:blipFill>
        <p:spPr>
          <a:xfrm>
            <a:off x="8558278" y="5074753"/>
            <a:ext cx="797784" cy="852178"/>
          </a:xfrm>
          <a:prstGeom prst="rect">
            <a:avLst/>
          </a:prstGeom>
        </p:spPr>
      </p:pic>
      <p:pic>
        <p:nvPicPr>
          <p:cNvPr id="38" name="Picture 37"/>
          <p:cNvPicPr>
            <a:picLocks noChangeAspect="1"/>
          </p:cNvPicPr>
          <p:nvPr/>
        </p:nvPicPr>
        <p:blipFill>
          <a:blip r:embed="rId8"/>
          <a:stretch>
            <a:fillRect/>
          </a:stretch>
        </p:blipFill>
        <p:spPr>
          <a:xfrm>
            <a:off x="9527313" y="5226720"/>
            <a:ext cx="527321" cy="525058"/>
          </a:xfrm>
          <a:prstGeom prst="rect">
            <a:avLst/>
          </a:prstGeom>
          <a:effectLst/>
        </p:spPr>
      </p:pic>
      <p:sp>
        <p:nvSpPr>
          <p:cNvPr id="46" name="Title 7"/>
          <p:cNvSpPr txBox="1">
            <a:spLocks/>
          </p:cNvSpPr>
          <p:nvPr/>
        </p:nvSpPr>
        <p:spPr>
          <a:xfrm>
            <a:off x="185057" y="169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13C66"/>
                </a:solidFill>
                <a:effectLst/>
                <a:uLnTx/>
                <a:uFillTx/>
                <a:latin typeface="Segoe UI Light" panose="020B0502040204020203" pitchFamily="34" charset="0"/>
                <a:cs typeface="Segoe UI Light" panose="020B0502040204020203" pitchFamily="34" charset="0"/>
              </a:rPr>
              <a:t>Hennepin GIS</a:t>
            </a:r>
          </a:p>
        </p:txBody>
      </p:sp>
      <p:sp>
        <p:nvSpPr>
          <p:cNvPr id="47" name="Title 7"/>
          <p:cNvSpPr txBox="1">
            <a:spLocks/>
          </p:cNvSpPr>
          <p:nvPr/>
        </p:nvSpPr>
        <p:spPr>
          <a:xfrm>
            <a:off x="185057" y="6447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13C66"/>
                </a:solidFill>
                <a:effectLst/>
                <a:uLnTx/>
                <a:uFillTx/>
                <a:latin typeface="Segoe UI Light" panose="020B0502040204020203" pitchFamily="34" charset="0"/>
                <a:cs typeface="Segoe UI Light" panose="020B0502040204020203" pitchFamily="34" charset="0"/>
              </a:rPr>
              <a:t>Approach</a:t>
            </a:r>
            <a:endParaRPr kumimoji="0" lang="en-US" sz="4400" b="0" i="0" u="none" strike="noStrike" kern="1200" cap="none" spc="0" normalizeH="0" baseline="0" noProof="0" dirty="0">
              <a:ln>
                <a:noFill/>
              </a:ln>
              <a:solidFill>
                <a:srgbClr val="FAFAFA"/>
              </a:solidFill>
              <a:effectLst/>
              <a:uLnTx/>
              <a:uFillTx/>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ED3020B1-6C16-4785-81CA-2C6A0143699C}"/>
              </a:ext>
            </a:extLst>
          </p:cNvPr>
          <p:cNvPicPr>
            <a:picLocks noChangeAspect="1"/>
          </p:cNvPicPr>
          <p:nvPr/>
        </p:nvPicPr>
        <p:blipFill rotWithShape="1">
          <a:blip r:embed="rId9"/>
          <a:srcRect r="20449"/>
          <a:stretch/>
        </p:blipFill>
        <p:spPr>
          <a:xfrm>
            <a:off x="8415081" y="3823833"/>
            <a:ext cx="1813780" cy="1101772"/>
          </a:xfrm>
          <a:prstGeom prst="rect">
            <a:avLst/>
          </a:prstGeom>
          <a:effectLst>
            <a:outerShdw blurRad="50800" dist="38100" dir="2700000" algn="tl" rotWithShape="0">
              <a:prstClr val="black">
                <a:alpha val="40000"/>
              </a:prstClr>
            </a:outerShdw>
          </a:effectLst>
        </p:spPr>
      </p:pic>
      <p:sp>
        <p:nvSpPr>
          <p:cNvPr id="36" name="Footer Placeholder 4">
            <a:extLst>
              <a:ext uri="{FF2B5EF4-FFF2-40B4-BE49-F238E27FC236}">
                <a16:creationId xmlns:a16="http://schemas.microsoft.com/office/drawing/2014/main" id="{940E2553-4FBF-4178-A9CF-6E21EB4157DB}"/>
              </a:ext>
            </a:extLst>
          </p:cNvPr>
          <p:cNvSpPr txBox="1">
            <a:spLocks/>
          </p:cNvSpPr>
          <p:nvPr/>
        </p:nvSpPr>
        <p:spPr>
          <a:xfrm>
            <a:off x="8876671" y="6281363"/>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rPr>
              <a:t>Graphic adapted from Esri</a:t>
            </a:r>
            <a:endParaRPr kumimoji="0" lang="en-US" sz="1100" b="0" i="0" u="none" strike="noStrike" kern="1200" cap="none" spc="0" normalizeH="0" baseline="0" noProof="0" dirty="0">
              <a:ln>
                <a:noFill/>
              </a:ln>
              <a:solidFill>
                <a:srgbClr val="113C66">
                  <a:tint val="75000"/>
                </a:srgbClr>
              </a:solidFill>
              <a:effectLst/>
              <a:uLnTx/>
              <a:uFillTx/>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3112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626C-254F-45E8-A929-01FEE6056BD7}"/>
              </a:ext>
            </a:extLst>
          </p:cNvPr>
          <p:cNvSpPr>
            <a:spLocks noGrp="1"/>
          </p:cNvSpPr>
          <p:nvPr>
            <p:ph type="title"/>
          </p:nvPr>
        </p:nvSpPr>
        <p:spPr/>
        <p:txBody>
          <a:bodyPr>
            <a:normAutofit/>
          </a:bodyPr>
          <a:lstStyle/>
          <a:p>
            <a:pPr marL="0" marR="0" algn="l" rtl="0" eaLnBrk="1" fontAlgn="ctr" latinLnBrk="0" hangingPunct="1">
              <a:lnSpc>
                <a:spcPct val="107000"/>
              </a:lnSpc>
              <a:spcBef>
                <a:spcPts val="0"/>
              </a:spcBef>
              <a:spcAft>
                <a:spcPts val="0"/>
              </a:spcAft>
            </a:pPr>
            <a:r>
              <a:rPr lang="en-US" sz="3200" b="0" i="0" u="none" strike="noStrike" kern="1200" dirty="0">
                <a:solidFill>
                  <a:srgbClr val="113C66"/>
                </a:solidFill>
                <a:effectLst/>
                <a:latin typeface="Segoe UI" panose="020B0502040204020203" pitchFamily="34" charset="0"/>
                <a:ea typeface="Calibri" panose="020F0502020204030204" pitchFamily="34" charset="0"/>
                <a:cs typeface="Segoe UI" panose="020B0502040204020203" pitchFamily="34" charset="0"/>
              </a:rPr>
              <a:t>Mn Geospatial Advisory Council At-Large Rep</a:t>
            </a:r>
            <a:endParaRPr lang="en-US" sz="3200" b="0" i="0" u="none" strike="noStrike" dirty="0">
              <a:effectLst/>
              <a:latin typeface="Arial" panose="020B0604020202020204" pitchFamily="34" charset="0"/>
            </a:endParaRPr>
          </a:p>
        </p:txBody>
      </p:sp>
      <p:sp>
        <p:nvSpPr>
          <p:cNvPr id="3" name="Content Placeholder 2">
            <a:extLst>
              <a:ext uri="{FF2B5EF4-FFF2-40B4-BE49-F238E27FC236}">
                <a16:creationId xmlns:a16="http://schemas.microsoft.com/office/drawing/2014/main" id="{B19BF2F2-7EBD-40B7-8EA4-07BE6F01559D}"/>
              </a:ext>
            </a:extLst>
          </p:cNvPr>
          <p:cNvSpPr>
            <a:spLocks noGrp="1"/>
          </p:cNvSpPr>
          <p:nvPr>
            <p:ph sz="quarter" idx="11"/>
          </p:nvPr>
        </p:nvSpPr>
        <p:spPr/>
        <p:txBody>
          <a:bodyPr>
            <a:normAutofit lnSpcReduction="10000"/>
          </a:bodyPr>
          <a:lstStyle/>
          <a:p>
            <a:r>
              <a:rPr lang="en-US" dirty="0"/>
              <a:t>Standards Committee</a:t>
            </a:r>
          </a:p>
          <a:p>
            <a:pPr lvl="1"/>
            <a:r>
              <a:rPr lang="en-US" dirty="0"/>
              <a:t>Cross jurisdictional collaboration </a:t>
            </a:r>
          </a:p>
          <a:p>
            <a:r>
              <a:rPr lang="en-US" dirty="0"/>
              <a:t>3D Geomatics Committee</a:t>
            </a:r>
          </a:p>
          <a:p>
            <a:pPr lvl="1"/>
            <a:r>
              <a:rPr lang="en-US" dirty="0"/>
              <a:t>Hennepin GIS remote sensing program </a:t>
            </a:r>
          </a:p>
          <a:p>
            <a:r>
              <a:rPr lang="en-US" dirty="0"/>
              <a:t>Outreach Committee</a:t>
            </a:r>
          </a:p>
          <a:p>
            <a:pPr lvl="1"/>
            <a:r>
              <a:rPr lang="en-US" dirty="0"/>
              <a:t>Promote free and open data &amp; development of statewide datasets </a:t>
            </a:r>
          </a:p>
          <a:p>
            <a:pPr marL="457200" lvl="1" indent="0">
              <a:buNone/>
            </a:pPr>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70328016-EE30-44ED-A4CA-AE3EF71A235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13C66">
                    <a:tint val="75000"/>
                  </a:srgbClr>
                </a:solidFill>
                <a:effectLst/>
                <a:uLnTx/>
                <a:uFillTx/>
                <a:latin typeface="Segoe UI" panose="020B0502040204020203" pitchFamily="34" charset="0"/>
                <a:cs typeface="Segoe UI" panose="020B0502040204020203" pitchFamily="34" charset="0"/>
              </a:rPr>
              <a:t>Hennepin County</a:t>
            </a:r>
            <a:endParaRPr kumimoji="0" lang="en-US" sz="1200" b="0" i="0" u="none" strike="noStrike" kern="1200" cap="none" spc="0" normalizeH="0" baseline="0" noProof="0" dirty="0">
              <a:ln>
                <a:noFill/>
              </a:ln>
              <a:solidFill>
                <a:srgbClr val="113C66">
                  <a:tint val="75000"/>
                </a:srgbClr>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9045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6382" b="15253"/>
          <a:stretch/>
        </p:blipFill>
        <p:spPr>
          <a:xfrm>
            <a:off x="-3785360" y="-182880"/>
            <a:ext cx="19210848" cy="7155180"/>
          </a:xfrm>
          <a:prstGeom prst="rect">
            <a:avLst/>
          </a:prstGeom>
        </p:spPr>
      </p:pic>
      <p:sp>
        <p:nvSpPr>
          <p:cNvPr id="7" name="Rectangle 6"/>
          <p:cNvSpPr/>
          <p:nvPr/>
        </p:nvSpPr>
        <p:spPr>
          <a:xfrm>
            <a:off x="-968568" y="-322750"/>
            <a:ext cx="13770167" cy="729505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nb-NO" sz="2800" b="1" i="0" u="none" strike="noStrike" kern="1200" cap="none" spc="0" normalizeH="0" baseline="0" noProof="0" dirty="0">
                <a:ln>
                  <a:noFill/>
                </a:ln>
                <a:solidFill>
                  <a:srgbClr val="FAFAFA"/>
                </a:solidFill>
                <a:effectLst/>
                <a:uLnTx/>
                <a:uFillTx/>
                <a:latin typeface="Calibri" panose="020F0502020204030204"/>
                <a:ea typeface="+mn-ea"/>
                <a:cs typeface="+mn-cs"/>
              </a:rPr>
              <a:t>Jesse Reinhardt, GIS + Community Connectivity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nb-NO" sz="2800" b="1" i="0" u="none" strike="noStrike" kern="1200" cap="none" spc="0" normalizeH="0" baseline="0" noProof="0" dirty="0">
                <a:ln>
                  <a:noFill/>
                </a:ln>
                <a:solidFill>
                  <a:srgbClr val="FAFAFA"/>
                </a:solidFill>
                <a:effectLst/>
                <a:uLnTx/>
                <a:uFillTx/>
                <a:latin typeface="Calibri" panose="020F0502020204030204"/>
                <a:ea typeface="+mn-ea"/>
                <a:cs typeface="+mn-cs"/>
              </a:rPr>
              <a:t>612-596-9058</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nb-NO" sz="2800" b="1" i="0" u="none" strike="noStrike" kern="1200" cap="none" spc="0" normalizeH="0" baseline="0" noProof="0" dirty="0">
                <a:ln>
                  <a:noFill/>
                </a:ln>
                <a:solidFill>
                  <a:srgbClr val="FAFAFA"/>
                </a:solidFill>
                <a:effectLst/>
                <a:uLnTx/>
                <a:uFillTx/>
                <a:latin typeface="Calibri" panose="020F0502020204030204"/>
                <a:ea typeface="+mn-ea"/>
                <a:cs typeface="+mn-cs"/>
              </a:rPr>
              <a:t>jesse.reinhardt@hennepin.us</a:t>
            </a:r>
          </a:p>
        </p:txBody>
      </p:sp>
      <p:sp>
        <p:nvSpPr>
          <p:cNvPr id="5" name="Rectangle 4"/>
          <p:cNvSpPr/>
          <p:nvPr/>
        </p:nvSpPr>
        <p:spPr>
          <a:xfrm>
            <a:off x="-59267" y="2250833"/>
            <a:ext cx="4215632" cy="1073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alibri" panose="020F0502020204030204"/>
              <a:ea typeface="+mn-ea"/>
              <a:cs typeface="+mn-cs"/>
            </a:endParaRPr>
          </a:p>
        </p:txBody>
      </p:sp>
      <p:sp>
        <p:nvSpPr>
          <p:cNvPr id="8" name="Title 7"/>
          <p:cNvSpPr>
            <a:spLocks noGrp="1"/>
          </p:cNvSpPr>
          <p:nvPr>
            <p:ph type="title"/>
          </p:nvPr>
        </p:nvSpPr>
        <p:spPr>
          <a:xfrm>
            <a:off x="181382" y="2116441"/>
            <a:ext cx="10515600" cy="1325563"/>
          </a:xfrm>
        </p:spPr>
        <p:txBody>
          <a:bodyPr>
            <a:normAutofit/>
          </a:bodyPr>
          <a:lstStyle/>
          <a:p>
            <a:r>
              <a:rPr lang="en-US" sz="2800" b="1" dirty="0">
                <a:solidFill>
                  <a:schemeClr val="bg1"/>
                </a:solidFill>
              </a:rPr>
              <a:t>Contact</a:t>
            </a:r>
          </a:p>
        </p:txBody>
      </p:sp>
      <p:graphicFrame>
        <p:nvGraphicFramePr>
          <p:cNvPr id="10" name="Table 9">
            <a:extLst>
              <a:ext uri="{FF2B5EF4-FFF2-40B4-BE49-F238E27FC236}">
                <a16:creationId xmlns:a16="http://schemas.microsoft.com/office/drawing/2014/main" id="{FEAB0287-A024-422F-9351-4F7A40A42355}"/>
              </a:ext>
            </a:extLst>
          </p:cNvPr>
          <p:cNvGraphicFramePr>
            <a:graphicFrameLocks noGrp="1"/>
          </p:cNvGraphicFramePr>
          <p:nvPr/>
        </p:nvGraphicFramePr>
        <p:xfrm>
          <a:off x="1266358" y="3442004"/>
          <a:ext cx="8490509" cy="3456788"/>
        </p:xfrm>
        <a:graphic>
          <a:graphicData uri="http://schemas.openxmlformats.org/drawingml/2006/table">
            <a:tbl>
              <a:tblPr firstRow="1" firstCol="1" bandRow="1"/>
              <a:tblGrid>
                <a:gridCol w="3262194">
                  <a:extLst>
                    <a:ext uri="{9D8B030D-6E8A-4147-A177-3AD203B41FA5}">
                      <a16:colId xmlns:a16="http://schemas.microsoft.com/office/drawing/2014/main" val="3358670012"/>
                    </a:ext>
                  </a:extLst>
                </a:gridCol>
                <a:gridCol w="5228315">
                  <a:extLst>
                    <a:ext uri="{9D8B030D-6E8A-4147-A177-3AD203B41FA5}">
                      <a16:colId xmlns:a16="http://schemas.microsoft.com/office/drawing/2014/main" val="354574362"/>
                    </a:ext>
                  </a:extLst>
                </a:gridCol>
              </a:tblGrid>
              <a:tr h="354330">
                <a:tc>
                  <a:txBody>
                    <a:bodyPr/>
                    <a:lstStyle/>
                    <a:p>
                      <a:pPr marL="0" marR="0">
                        <a:lnSpc>
                          <a:spcPct val="107000"/>
                        </a:lnSpc>
                        <a:spcBef>
                          <a:spcPts val="0"/>
                        </a:spcBef>
                        <a:spcAft>
                          <a:spcPts val="0"/>
                        </a:spcAft>
                      </a:pPr>
                      <a:r>
                        <a:rPr lang="en-US" sz="16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Contact</a:t>
                      </a:r>
                    </a:p>
                    <a:p>
                      <a:pPr marL="0" marR="0">
                        <a:lnSpc>
                          <a:spcPct val="107000"/>
                        </a:lnSpc>
                        <a:spcBef>
                          <a:spcPts val="0"/>
                        </a:spcBef>
                        <a:spcAft>
                          <a:spcPts val="0"/>
                        </a:spcAft>
                      </a:pPr>
                      <a:r>
                        <a:rPr lang="en-US" sz="16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gis.info@Hennepin.us</a:t>
                      </a:r>
                      <a:endParaRPr lang="en-US" sz="16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0"/>
                        </a:spcAft>
                      </a:pPr>
                      <a:endParaRPr lang="en-US" sz="16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a:noFill/>
                    </a:lnL>
                    <a:lnR>
                      <a:noFill/>
                    </a:lnR>
                    <a:lnT>
                      <a:noFill/>
                    </a:lnT>
                    <a:lnB>
                      <a:noFill/>
                    </a:lnB>
                  </a:tcPr>
                </a:tc>
                <a:tc>
                  <a:txBody>
                    <a:bodyPr/>
                    <a:lstStyle/>
                    <a:p>
                      <a:endParaRPr lang="en-US" dirty="0"/>
                    </a:p>
                  </a:txBody>
                  <a:tcPr marL="68580" marR="68580" marT="0" marB="0" anchor="ctr">
                    <a:lnL>
                      <a:noFill/>
                    </a:lnL>
                    <a:lnR>
                      <a:noFill/>
                    </a:lnR>
                    <a:lnT>
                      <a:noFill/>
                    </a:lnT>
                    <a:lnB>
                      <a:noFill/>
                    </a:lnB>
                  </a:tcPr>
                </a:tc>
                <a:extLst>
                  <a:ext uri="{0D108BD9-81ED-4DB2-BD59-A6C34878D82A}">
                    <a16:rowId xmlns:a16="http://schemas.microsoft.com/office/drawing/2014/main" val="3166296032"/>
                  </a:ext>
                </a:extLst>
              </a:tr>
              <a:tr h="1379230">
                <a:tc>
                  <a:txBody>
                    <a:bodyPr/>
                    <a:lstStyle/>
                    <a:p>
                      <a:r>
                        <a:rPr lang="en-US" sz="1600" baseline="0" dirty="0">
                          <a:solidFill>
                            <a:schemeClr val="tx1"/>
                          </a:solidFill>
                        </a:rPr>
                        <a:t>Web          </a:t>
                      </a:r>
                      <a:r>
                        <a:rPr lang="en-US" sz="1600" baseline="0" dirty="0">
                          <a:solidFill>
                            <a:schemeClr val="tx1"/>
                          </a:solidFill>
                          <a:hlinkClick r:id="rId4"/>
                        </a:rPr>
                        <a:t>https://www.hennepin.us/gis</a:t>
                      </a:r>
                      <a:endParaRPr lang="en-US" sz="1600" baseline="0" dirty="0">
                        <a:solidFill>
                          <a:schemeClr val="tx1"/>
                        </a:solidFill>
                      </a:endParaRPr>
                    </a:p>
                    <a:p>
                      <a:br>
                        <a:rPr lang="en-US" sz="1600" baseline="0" dirty="0">
                          <a:solidFill>
                            <a:schemeClr val="tx1"/>
                          </a:solidFill>
                        </a:rPr>
                      </a:br>
                      <a:r>
                        <a:rPr lang="en-US" sz="1600" baseline="0" dirty="0">
                          <a:solidFill>
                            <a:schemeClr val="tx1"/>
                          </a:solidFill>
                        </a:rPr>
                        <a:t>Twitter            </a:t>
                      </a:r>
                      <a:r>
                        <a:rPr lang="en-US" sz="1600" baseline="0" dirty="0">
                          <a:solidFill>
                            <a:schemeClr val="tx1"/>
                          </a:solidFill>
                          <a:hlinkClick r:id="rId5">
                            <a:extLst>
                              <a:ext uri="{A12FA001-AC4F-418D-AE19-62706E023703}">
                                <ahyp:hlinkClr xmlns:ahyp="http://schemas.microsoft.com/office/drawing/2018/hyperlinkcolor" val="tx"/>
                              </a:ext>
                            </a:extLst>
                          </a:hlinkClick>
                        </a:rPr>
                        <a:t>https://twitter.com/HennepinGIS</a:t>
                      </a:r>
                      <a:br>
                        <a:rPr lang="en-US" sz="1600" baseline="0" dirty="0">
                          <a:solidFill>
                            <a:schemeClr val="tx1"/>
                          </a:solidFill>
                        </a:rPr>
                      </a:br>
                      <a:br>
                        <a:rPr lang="en-US" sz="1600" baseline="0" dirty="0">
                          <a:solidFill>
                            <a:schemeClr val="tx1"/>
                          </a:solidFill>
                        </a:rPr>
                      </a:br>
                      <a:br>
                        <a:rPr lang="en-US" sz="1400" b="0" i="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br>
                      <a:endParaRPr lang="en-US" sz="1400" b="0" i="1"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a:noFill/>
                    </a:lnL>
                    <a:lnR>
                      <a:noFill/>
                    </a:lnR>
                    <a:lnT>
                      <a:noFill/>
                    </a:lnT>
                    <a:lnB>
                      <a:noFill/>
                    </a:lnB>
                    <a:noFill/>
                  </a:tcPr>
                </a:tc>
                <a:tc>
                  <a:txBody>
                    <a:bodyPr/>
                    <a:lstStyle/>
                    <a:p>
                      <a:endParaRPr lang="en-US" dirty="0"/>
                    </a:p>
                    <a:p>
                      <a:endParaRPr lang="en-US" dirty="0"/>
                    </a:p>
                  </a:txBody>
                  <a:tcPr marL="68580" marR="68580" marT="0" marB="0" anchor="ctr">
                    <a:lnL>
                      <a:noFill/>
                    </a:lnL>
                    <a:lnR>
                      <a:noFill/>
                    </a:lnR>
                    <a:lnT>
                      <a:noFill/>
                    </a:lnT>
                    <a:lnB>
                      <a:noFill/>
                    </a:lnB>
                    <a:noFill/>
                  </a:tcPr>
                </a:tc>
                <a:extLst>
                  <a:ext uri="{0D108BD9-81ED-4DB2-BD59-A6C34878D82A}">
                    <a16:rowId xmlns:a16="http://schemas.microsoft.com/office/drawing/2014/main" val="1875446192"/>
                  </a:ext>
                </a:extLst>
              </a:tr>
              <a:tr h="401720">
                <a:tc>
                  <a:txBody>
                    <a:bodyPr/>
                    <a:lstStyle/>
                    <a:p>
                      <a:pPr marL="0" marR="0">
                        <a:lnSpc>
                          <a:spcPct val="107000"/>
                        </a:lnSpc>
                        <a:spcBef>
                          <a:spcPts val="0"/>
                        </a:spcBef>
                        <a:spcAft>
                          <a:spcPts val="0"/>
                        </a:spcAft>
                      </a:pPr>
                      <a:endParaRPr lang="en-US" sz="16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noFill/>
                  </a:tcPr>
                </a:tc>
                <a:tc>
                  <a:txBody>
                    <a:bodyPr/>
                    <a:lstStyle/>
                    <a:p>
                      <a:pPr marL="0" marR="0">
                        <a:lnSpc>
                          <a:spcPct val="107000"/>
                        </a:lnSpc>
                        <a:spcBef>
                          <a:spcPts val="0"/>
                        </a:spcBef>
                        <a:spcAft>
                          <a:spcPts val="0"/>
                        </a:spcAft>
                      </a:pPr>
                      <a:endParaRPr lang="en-US" sz="1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2184166425"/>
                  </a:ext>
                </a:extLst>
              </a:tr>
              <a:tr h="401720">
                <a:tc>
                  <a:txBody>
                    <a:bodyPr/>
                    <a:lstStyle/>
                    <a:p>
                      <a:pPr marL="0" marR="0">
                        <a:lnSpc>
                          <a:spcPct val="107000"/>
                        </a:lnSpc>
                        <a:spcBef>
                          <a:spcPts val="0"/>
                        </a:spcBef>
                        <a:spcAft>
                          <a:spcPts val="0"/>
                        </a:spcAft>
                      </a:pPr>
                      <a:endParaRPr lang="en-US" sz="1600" b="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noFill/>
                  </a:tcPr>
                </a:tc>
                <a:tc>
                  <a:txBody>
                    <a:bodyPr/>
                    <a:lstStyle/>
                    <a:p>
                      <a:pPr marL="0" marR="0">
                        <a:lnSpc>
                          <a:spcPct val="107000"/>
                        </a:lnSpc>
                        <a:spcBef>
                          <a:spcPts val="0"/>
                        </a:spcBef>
                        <a:spcAft>
                          <a:spcPts val="0"/>
                        </a:spcAft>
                      </a:pPr>
                      <a:endParaRPr lang="en-US" sz="1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345245443"/>
                  </a:ext>
                </a:extLst>
              </a:tr>
            </a:tbl>
          </a:graphicData>
        </a:graphic>
      </p:graphicFrame>
      <p:sp>
        <p:nvSpPr>
          <p:cNvPr id="11" name="Text Placeholder 3">
            <a:extLst>
              <a:ext uri="{FF2B5EF4-FFF2-40B4-BE49-F238E27FC236}">
                <a16:creationId xmlns:a16="http://schemas.microsoft.com/office/drawing/2014/main" id="{3E8E5425-4313-4E59-B860-7F64FB2D9438}"/>
              </a:ext>
            </a:extLst>
          </p:cNvPr>
          <p:cNvSpPr txBox="1">
            <a:spLocks/>
          </p:cNvSpPr>
          <p:nvPr/>
        </p:nvSpPr>
        <p:spPr>
          <a:xfrm>
            <a:off x="5650194" y="2145387"/>
            <a:ext cx="6657144" cy="2541218"/>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1200"/>
              </a:spcAft>
              <a:buClrTx/>
              <a:buSzTx/>
              <a:buFont typeface="Arial"/>
              <a:buNone/>
              <a:tabLst/>
              <a:defRPr/>
            </a:pPr>
            <a:r>
              <a:rPr kumimoji="0" lang="en-US" sz="3200" b="0" i="0" u="none" strike="noStrike" kern="1200" cap="none" spc="0" normalizeH="0" baseline="0" noProof="0" dirty="0">
                <a:ln>
                  <a:noFill/>
                </a:ln>
                <a:solidFill>
                  <a:srgbClr val="113C66"/>
                </a:solidFill>
                <a:effectLst/>
                <a:uLnTx/>
                <a:uFillTx/>
                <a:latin typeface="Segoe UI" panose="020B0502040204020203" pitchFamily="34" charset="0"/>
                <a:cs typeface="Segoe UI" panose="020B0502040204020203" pitchFamily="34" charset="0"/>
              </a:rPr>
              <a:t>Thanks!</a:t>
            </a:r>
          </a:p>
          <a:p>
            <a:pPr marL="0" marR="0" lvl="0" indent="0" algn="l" defTabSz="914400" rtl="0" eaLnBrk="1" fontAlgn="auto" latinLnBrk="0" hangingPunct="1">
              <a:lnSpc>
                <a:spcPct val="100000"/>
              </a:lnSpc>
              <a:spcBef>
                <a:spcPts val="1200"/>
              </a:spcBef>
              <a:spcAft>
                <a:spcPts val="1200"/>
              </a:spcAft>
              <a:buClrTx/>
              <a:buSzTx/>
              <a:buFont typeface="Arial"/>
              <a:buNone/>
              <a:tabLst/>
              <a:defRPr/>
            </a:pPr>
            <a:r>
              <a:rPr kumimoji="0" lang="en-US" sz="1800" b="1" i="0" u="none" strike="noStrike" kern="1200" cap="none" spc="0" normalizeH="0" baseline="0" noProof="0" dirty="0">
                <a:ln>
                  <a:noFill/>
                </a:ln>
                <a:solidFill>
                  <a:srgbClr val="113C66"/>
                </a:solidFill>
                <a:effectLst/>
                <a:uLnTx/>
                <a:uFillTx/>
                <a:latin typeface="Segoe UI" panose="020B0502040204020203" pitchFamily="34" charset="0"/>
                <a:cs typeface="Segoe UI" panose="020B0502040204020203" pitchFamily="34" charset="0"/>
              </a:rPr>
              <a:t>Heather Albrecht</a:t>
            </a:r>
            <a:r>
              <a:rPr kumimoji="0" lang="en-US" sz="1800" b="0" i="0" u="none" strike="noStrike" kern="1200" cap="none" spc="0" normalizeH="0" baseline="0" noProof="0" dirty="0">
                <a:ln>
                  <a:noFill/>
                </a:ln>
                <a:solidFill>
                  <a:srgbClr val="113C66"/>
                </a:solidFill>
                <a:effectLst/>
                <a:uLnTx/>
                <a:uFillTx/>
                <a:latin typeface="Segoe UI" panose="020B0502040204020203" pitchFamily="34" charset="0"/>
                <a:cs typeface="Segoe UI" panose="020B0502040204020203" pitchFamily="34" charset="0"/>
              </a:rPr>
              <a:t>| GIS + Community Connectivity</a:t>
            </a:r>
            <a:br>
              <a:rPr kumimoji="0" lang="en-US" sz="1800" b="0" i="0" u="none" strike="noStrike" kern="1200" cap="none" spc="0" normalizeH="0" baseline="0" noProof="0" dirty="0">
                <a:ln>
                  <a:noFill/>
                </a:ln>
                <a:solidFill>
                  <a:srgbClr val="113C66"/>
                </a:solidFill>
                <a:effectLst/>
                <a:uLnTx/>
                <a:uFillTx/>
                <a:latin typeface="Segoe UI" panose="020B0502040204020203" pitchFamily="34" charset="0"/>
                <a:cs typeface="Segoe UI" panose="020B0502040204020203" pitchFamily="34" charset="0"/>
              </a:rPr>
            </a:br>
            <a:r>
              <a:rPr kumimoji="0" lang="en-US" sz="1800" b="0" i="0" u="none" strike="noStrike" kern="1200" cap="none" spc="0" normalizeH="0" baseline="0" noProof="0" dirty="0">
                <a:ln>
                  <a:noFill/>
                </a:ln>
                <a:solidFill>
                  <a:srgbClr val="113C66"/>
                </a:solidFill>
                <a:effectLst/>
                <a:uLnTx/>
                <a:uFillTx/>
                <a:latin typeface="Segoe UI" panose="020B0502040204020203" pitchFamily="34" charset="0"/>
                <a:cs typeface="Segoe UI" panose="020B0502040204020203" pitchFamily="34" charset="0"/>
              </a:rPr>
              <a:t>heather.albrecht@hennepin.us</a:t>
            </a:r>
          </a:p>
        </p:txBody>
      </p:sp>
    </p:spTree>
    <p:extLst>
      <p:ext uri="{BB962C8B-B14F-4D97-AF65-F5344CB8AC3E}">
        <p14:creationId xmlns:p14="http://schemas.microsoft.com/office/powerpoint/2010/main" val="28539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04FA-7D0F-AB26-02DE-6203FA09B26A}"/>
              </a:ext>
            </a:extLst>
          </p:cNvPr>
          <p:cNvSpPr>
            <a:spLocks noGrp="1"/>
          </p:cNvSpPr>
          <p:nvPr>
            <p:ph type="title"/>
          </p:nvPr>
        </p:nvSpPr>
        <p:spPr/>
        <p:txBody>
          <a:bodyPr/>
          <a:lstStyle/>
          <a:p>
            <a:r>
              <a:rPr lang="en-US" dirty="0">
                <a:cs typeface="Calibri"/>
              </a:rPr>
              <a:t>Agenda Item 11</a:t>
            </a:r>
            <a:endParaRPr lang="en-US" dirty="0"/>
          </a:p>
        </p:txBody>
      </p:sp>
      <p:sp>
        <p:nvSpPr>
          <p:cNvPr id="3" name="Content Placeholder 2">
            <a:extLst>
              <a:ext uri="{FF2B5EF4-FFF2-40B4-BE49-F238E27FC236}">
                <a16:creationId xmlns:a16="http://schemas.microsoft.com/office/drawing/2014/main" id="{D0BD9FF5-0170-05EC-6D42-7017004C10EC}"/>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NSGIC Membership</a:t>
            </a:r>
          </a:p>
          <a:p>
            <a:pPr marL="0" indent="0">
              <a:buNone/>
            </a:pPr>
            <a:r>
              <a:rPr lang="en-US" dirty="0">
                <a:cs typeface="Calibri"/>
              </a:rPr>
              <a:t>Alison Slaats</a:t>
            </a:r>
          </a:p>
        </p:txBody>
      </p:sp>
    </p:spTree>
    <p:extLst>
      <p:ext uri="{BB962C8B-B14F-4D97-AF65-F5344CB8AC3E}">
        <p14:creationId xmlns:p14="http://schemas.microsoft.com/office/powerpoint/2010/main" val="626541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EFCF-54EB-4EA9-AD7F-205FEFBC8B4B}"/>
              </a:ext>
            </a:extLst>
          </p:cNvPr>
          <p:cNvSpPr>
            <a:spLocks noGrp="1"/>
          </p:cNvSpPr>
          <p:nvPr>
            <p:ph type="title"/>
          </p:nvPr>
        </p:nvSpPr>
        <p:spPr/>
        <p:txBody>
          <a:bodyPr>
            <a:normAutofit fontScale="90000"/>
          </a:bodyPr>
          <a:lstStyle/>
          <a:p>
            <a:r>
              <a:rPr lang="en-US" dirty="0"/>
              <a:t>National States Geographic Information Council (NSGIC)</a:t>
            </a:r>
          </a:p>
        </p:txBody>
      </p:sp>
      <p:sp>
        <p:nvSpPr>
          <p:cNvPr id="3" name="Content Placeholder 2">
            <a:extLst>
              <a:ext uri="{FF2B5EF4-FFF2-40B4-BE49-F238E27FC236}">
                <a16:creationId xmlns:a16="http://schemas.microsoft.com/office/drawing/2014/main" id="{5F1935E5-5483-4A1E-8ED1-7F8A218DDE1A}"/>
              </a:ext>
            </a:extLst>
          </p:cNvPr>
          <p:cNvSpPr>
            <a:spLocks noGrp="1"/>
          </p:cNvSpPr>
          <p:nvPr>
            <p:ph idx="1"/>
          </p:nvPr>
        </p:nvSpPr>
        <p:spPr>
          <a:xfrm>
            <a:off x="544749" y="1825625"/>
            <a:ext cx="6400800" cy="4351338"/>
          </a:xfrm>
        </p:spPr>
        <p:txBody>
          <a:bodyPr>
            <a:normAutofit fontScale="85000" lnSpcReduction="20000"/>
          </a:bodyPr>
          <a:lstStyle/>
          <a:p>
            <a:r>
              <a:rPr lang="en-US" b="1" dirty="0"/>
              <a:t>Every GAC member has a membership in NSGIC </a:t>
            </a:r>
          </a:p>
          <a:p>
            <a:r>
              <a:rPr lang="en-US" dirty="0"/>
              <a:t>NSGIC is a state-led forum for developing, exchanging and endorsing geospatial technology and policy best practices. </a:t>
            </a:r>
          </a:p>
          <a:p>
            <a:r>
              <a:rPr lang="en-US" dirty="0"/>
              <a:t>NSGIC facilitates connections between people and organizations across multiple sectors.</a:t>
            </a:r>
          </a:p>
          <a:p>
            <a:r>
              <a:rPr lang="en-US" dirty="0"/>
              <a:t>2 conferences per year (annual and mid-year)</a:t>
            </a:r>
          </a:p>
          <a:p>
            <a:r>
              <a:rPr lang="en-US" dirty="0"/>
              <a:t>Many issues that Minnesota is working on have groups at NSGIC: 3D Elevation, Parcel and Land Records, Elections and Redistricting, and more</a:t>
            </a:r>
          </a:p>
          <a:p>
            <a:r>
              <a:rPr lang="en-US"/>
              <a:t>Learn more: </a:t>
            </a:r>
            <a:r>
              <a:rPr lang="en-US">
                <a:hlinkClick r:id="rId2"/>
              </a:rPr>
              <a:t>https://www.nsgic.org/</a:t>
            </a:r>
            <a:endParaRPr lang="en-US"/>
          </a:p>
          <a:p>
            <a:endParaRPr lang="en-US" dirty="0"/>
          </a:p>
        </p:txBody>
      </p:sp>
      <p:pic>
        <p:nvPicPr>
          <p:cNvPr id="5" name="Picture 4">
            <a:extLst>
              <a:ext uri="{FF2B5EF4-FFF2-40B4-BE49-F238E27FC236}">
                <a16:creationId xmlns:a16="http://schemas.microsoft.com/office/drawing/2014/main" id="{4CD91940-10F1-4611-9354-8219BE9951AC}"/>
              </a:ext>
            </a:extLst>
          </p:cNvPr>
          <p:cNvPicPr>
            <a:picLocks noChangeAspect="1"/>
          </p:cNvPicPr>
          <p:nvPr/>
        </p:nvPicPr>
        <p:blipFill>
          <a:blip r:embed="rId3"/>
          <a:stretch>
            <a:fillRect/>
          </a:stretch>
        </p:blipFill>
        <p:spPr>
          <a:xfrm>
            <a:off x="7320413" y="1342418"/>
            <a:ext cx="4871587" cy="4737369"/>
          </a:xfrm>
          <a:prstGeom prst="rect">
            <a:avLst/>
          </a:prstGeom>
        </p:spPr>
      </p:pic>
    </p:spTree>
    <p:extLst>
      <p:ext uri="{BB962C8B-B14F-4D97-AF65-F5344CB8AC3E}">
        <p14:creationId xmlns:p14="http://schemas.microsoft.com/office/powerpoint/2010/main" val="2002137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a:xfrm>
            <a:off x="838200" y="1825625"/>
            <a:ext cx="7340600" cy="4530079"/>
          </a:xfrm>
        </p:spPr>
        <p:txBody>
          <a:bodyPr vert="horz" lIns="91440" tIns="45720" rIns="91440" bIns="45720" rtlCol="0" anchor="t">
            <a:normAutofit/>
          </a:bodyPr>
          <a:lstStyle/>
          <a:p>
            <a:pPr marL="0" indent="0">
              <a:buNone/>
            </a:pPr>
            <a:r>
              <a:rPr lang="en-US" b="1" dirty="0"/>
              <a:t>Legislative Updates</a:t>
            </a:r>
          </a:p>
          <a:p>
            <a:pPr marL="0" indent="0">
              <a:buNone/>
            </a:pPr>
            <a:r>
              <a:rPr lang="en-US" dirty="0">
                <a:cs typeface="Calibri"/>
              </a:rPr>
              <a:t>Alison Slaats</a:t>
            </a:r>
          </a:p>
          <a:p>
            <a:endParaRPr lang="en-US" dirty="0">
              <a:cs typeface="Calibri"/>
            </a:endParaRPr>
          </a:p>
          <a:p>
            <a:r>
              <a:rPr lang="en-US" dirty="0">
                <a:cs typeface="Calibri"/>
              </a:rPr>
              <a:t>Surveyor-led team will pursue PLSS legislation</a:t>
            </a:r>
          </a:p>
          <a:p>
            <a:r>
              <a:rPr lang="en-US" dirty="0">
                <a:cs typeface="Calibri"/>
              </a:rPr>
              <a:t>MnGeo will request increase in appropriation for surveyor position, lidar data storage and distribution support, and to support additional foundational dataset work</a:t>
            </a:r>
          </a:p>
          <a:p>
            <a:pPr marL="0" indent="0">
              <a:buNone/>
            </a:pPr>
            <a:endParaRPr lang="en-US" b="1"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839501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13</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Annual Priority Survey</a:t>
            </a:r>
          </a:p>
          <a:p>
            <a:pPr marL="0" indent="0">
              <a:buNone/>
            </a:pPr>
            <a:r>
              <a:rPr lang="en-US" dirty="0"/>
              <a:t>Cory Richter</a:t>
            </a:r>
            <a:endParaRPr lang="en-US" dirty="0">
              <a:cs typeface="Calibri"/>
            </a:endParaRPr>
          </a:p>
        </p:txBody>
      </p:sp>
    </p:spTree>
    <p:extLst>
      <p:ext uri="{BB962C8B-B14F-4D97-AF65-F5344CB8AC3E}">
        <p14:creationId xmlns:p14="http://schemas.microsoft.com/office/powerpoint/2010/main" val="1581771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Priorities?</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t>To create a voice for the MN geospatial community</a:t>
            </a:r>
          </a:p>
          <a:p>
            <a:pPr marL="514350" indent="-514350">
              <a:buFont typeface="+mj-lt"/>
              <a:buAutoNum type="arabicPeriod"/>
            </a:pPr>
            <a:r>
              <a:rPr lang="en-US" dirty="0"/>
              <a:t>To direct work plans of the GAC and its committees</a:t>
            </a:r>
          </a:p>
          <a:p>
            <a:pPr marL="514350" indent="-514350">
              <a:buFont typeface="+mj-lt"/>
              <a:buAutoNum type="arabicPeriod"/>
            </a:pPr>
            <a:r>
              <a:rPr lang="en-US" dirty="0"/>
              <a:t>To advise </a:t>
            </a:r>
            <a:r>
              <a:rPr lang="en-US" dirty="0" err="1"/>
              <a:t>MnGeo</a:t>
            </a:r>
            <a:r>
              <a:rPr lang="en-US" dirty="0"/>
              <a:t> on needs of the community</a:t>
            </a:r>
            <a:endParaRPr lang="en-US" dirty="0">
              <a:cs typeface="Calibri"/>
            </a:endParaRPr>
          </a:p>
          <a:p>
            <a:pPr marL="514350" indent="-514350">
              <a:buFont typeface="+mj-lt"/>
              <a:buAutoNum type="arabicPeriod"/>
            </a:pPr>
            <a:r>
              <a:rPr lang="en-US" dirty="0"/>
              <a:t>To allow other organizations to compare priorities and align efforts</a:t>
            </a:r>
          </a:p>
          <a:p>
            <a:pPr marL="514350" indent="-514350">
              <a:buFont typeface="+mj-lt"/>
              <a:buAutoNum type="arabicPeriod"/>
            </a:pPr>
            <a:r>
              <a:rPr lang="en-US" dirty="0"/>
              <a:t>To inform outreach and policy related efforts</a:t>
            </a:r>
          </a:p>
          <a:p>
            <a:pPr marL="514350" indent="-514350">
              <a:buFont typeface="+mj-lt"/>
              <a:buAutoNum type="arabicPeriod"/>
            </a:pPr>
            <a:r>
              <a:rPr lang="en-US" dirty="0"/>
              <a:t>Having clear direction helps motivate people to participate</a:t>
            </a:r>
          </a:p>
          <a:p>
            <a:endParaRPr lang="en-US" dirty="0"/>
          </a:p>
        </p:txBody>
      </p:sp>
    </p:spTree>
    <p:extLst>
      <p:ext uri="{BB962C8B-B14F-4D97-AF65-F5344CB8AC3E}">
        <p14:creationId xmlns:p14="http://schemas.microsoft.com/office/powerpoint/2010/main" val="538739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ESZ Data Standard</a:t>
            </a:r>
          </a:p>
        </p:txBody>
      </p:sp>
      <p:sp>
        <p:nvSpPr>
          <p:cNvPr id="3" name="Content Placeholder 2"/>
          <p:cNvSpPr>
            <a:spLocks noGrp="1"/>
          </p:cNvSpPr>
          <p:nvPr>
            <p:ph idx="1"/>
          </p:nvPr>
        </p:nvSpPr>
        <p:spPr>
          <a:xfrm>
            <a:off x="838200" y="1825625"/>
            <a:ext cx="10676860" cy="4351338"/>
          </a:xfrm>
        </p:spPr>
        <p:txBody>
          <a:bodyPr>
            <a:normAutofit/>
          </a:bodyPr>
          <a:lstStyle/>
          <a:p>
            <a:r>
              <a:rPr lang="en-US" dirty="0"/>
              <a:t>Purpose</a:t>
            </a:r>
          </a:p>
          <a:p>
            <a:pPr lvl="1"/>
            <a:r>
              <a:rPr lang="en-US" dirty="0"/>
              <a:t>A single, commonly accepted set of attribute specifications (field name, type, and length) for transferring emergency service zone boundary data…</a:t>
            </a:r>
          </a:p>
          <a:p>
            <a:r>
              <a:rPr lang="en-US" dirty="0"/>
              <a:t>Sources</a:t>
            </a:r>
          </a:p>
          <a:p>
            <a:pPr lvl="1"/>
            <a:r>
              <a:rPr lang="en-US" dirty="0"/>
              <a:t>Proposed by the Minnesota Statewide Emergency Communications Board (SECB), NG9-1-1 Committee GIS Workgroup</a:t>
            </a:r>
          </a:p>
          <a:p>
            <a:pPr lvl="1"/>
            <a:r>
              <a:rPr lang="en-US" dirty="0"/>
              <a:t>Draws from the National Emergency Number Association (NENA) geospatial data standards </a:t>
            </a:r>
          </a:p>
          <a:p>
            <a:endParaRPr lang="en-US" dirty="0"/>
          </a:p>
        </p:txBody>
      </p:sp>
    </p:spTree>
    <p:extLst>
      <p:ext uri="{BB962C8B-B14F-4D97-AF65-F5344CB8AC3E}">
        <p14:creationId xmlns:p14="http://schemas.microsoft.com/office/powerpoint/2010/main" val="16857410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GAC Priorities Process</a:t>
            </a:r>
          </a:p>
        </p:txBody>
      </p:sp>
      <p:sp>
        <p:nvSpPr>
          <p:cNvPr id="3" name="Content Placeholder 2"/>
          <p:cNvSpPr>
            <a:spLocks noGrp="1"/>
          </p:cNvSpPr>
          <p:nvPr>
            <p:ph idx="1"/>
          </p:nvPr>
        </p:nvSpPr>
        <p:spPr>
          <a:xfrm>
            <a:off x="838200" y="1825624"/>
            <a:ext cx="10515600" cy="4493895"/>
          </a:xfrm>
        </p:spPr>
        <p:txBody>
          <a:bodyPr>
            <a:normAutofit lnSpcReduction="10000"/>
          </a:bodyPr>
          <a:lstStyle/>
          <a:p>
            <a:pPr marL="457200" indent="-457200"/>
            <a:r>
              <a:rPr lang="en-US" dirty="0"/>
              <a:t>Create a list of proposed projects and initiatives</a:t>
            </a:r>
          </a:p>
          <a:p>
            <a:pPr marL="1200150" lvl="1" indent="-457200"/>
            <a:r>
              <a:rPr lang="en-US" dirty="0"/>
              <a:t>From GAC members and committee chairs</a:t>
            </a:r>
          </a:p>
          <a:p>
            <a:pPr marL="1200150" lvl="1" indent="-457200"/>
            <a:r>
              <a:rPr lang="en-US" dirty="0"/>
              <a:t>Outreach to sectors</a:t>
            </a:r>
          </a:p>
          <a:p>
            <a:pPr marL="457200" indent="-457200"/>
            <a:r>
              <a:rPr lang="en-US" dirty="0"/>
              <a:t>Assess the </a:t>
            </a:r>
            <a:r>
              <a:rPr lang="en-US" b="1" dirty="0">
                <a:solidFill>
                  <a:schemeClr val="accent2">
                    <a:lumMod val="75000"/>
                  </a:schemeClr>
                </a:solidFill>
              </a:rPr>
              <a:t>value</a:t>
            </a:r>
            <a:r>
              <a:rPr lang="en-US" dirty="0"/>
              <a:t> of each – degree of business need</a:t>
            </a:r>
          </a:p>
          <a:p>
            <a:pPr marL="1200150" lvl="1" indent="-457200"/>
            <a:r>
              <a:rPr lang="en-US" dirty="0"/>
              <a:t>MN Geospatial Priorities Survey</a:t>
            </a:r>
          </a:p>
          <a:p>
            <a:pPr marL="457200" indent="-457200"/>
            <a:r>
              <a:rPr lang="en-US" dirty="0"/>
              <a:t>Assess </a:t>
            </a:r>
            <a:r>
              <a:rPr lang="en-US" b="1" dirty="0">
                <a:solidFill>
                  <a:schemeClr val="accent2">
                    <a:lumMod val="75000"/>
                  </a:schemeClr>
                </a:solidFill>
              </a:rPr>
              <a:t>likelihood of success </a:t>
            </a:r>
            <a:r>
              <a:rPr lang="en-US" dirty="0"/>
              <a:t>of each - owner, work team, champion, funding</a:t>
            </a:r>
          </a:p>
          <a:p>
            <a:pPr marL="457200" indent="-457200"/>
            <a:r>
              <a:rPr lang="en-US" dirty="0"/>
              <a:t>Preliminary priority calculation</a:t>
            </a:r>
          </a:p>
          <a:p>
            <a:pPr marL="457200" indent="-457200"/>
            <a:r>
              <a:rPr lang="en-US" dirty="0"/>
              <a:t>GAC discusses and adjusts</a:t>
            </a:r>
          </a:p>
        </p:txBody>
      </p:sp>
    </p:spTree>
    <p:extLst>
      <p:ext uri="{BB962C8B-B14F-4D97-AF65-F5344CB8AC3E}">
        <p14:creationId xmlns:p14="http://schemas.microsoft.com/office/powerpoint/2010/main" val="4136193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8330-1635-CEE6-606A-643522BB235A}"/>
              </a:ext>
            </a:extLst>
          </p:cNvPr>
          <p:cNvSpPr>
            <a:spLocks noGrp="1"/>
          </p:cNvSpPr>
          <p:nvPr>
            <p:ph type="title"/>
          </p:nvPr>
        </p:nvSpPr>
        <p:spPr/>
        <p:txBody>
          <a:bodyPr/>
          <a:lstStyle/>
          <a:p>
            <a:r>
              <a:rPr lang="en-US" dirty="0">
                <a:cs typeface="Calibri"/>
              </a:rPr>
              <a:t>GAC Priorities for Survey</a:t>
            </a:r>
          </a:p>
        </p:txBody>
      </p:sp>
      <p:graphicFrame>
        <p:nvGraphicFramePr>
          <p:cNvPr id="5" name="Content Placeholder 4">
            <a:extLst>
              <a:ext uri="{FF2B5EF4-FFF2-40B4-BE49-F238E27FC236}">
                <a16:creationId xmlns:a16="http://schemas.microsoft.com/office/drawing/2014/main" id="{F50E6AC2-DBDB-9AFC-F3F4-0F06E0F94F63}"/>
              </a:ext>
            </a:extLst>
          </p:cNvPr>
          <p:cNvGraphicFramePr>
            <a:graphicFrameLocks noGrp="1"/>
          </p:cNvGraphicFramePr>
          <p:nvPr>
            <p:ph idx="1"/>
            <p:extLst>
              <p:ext uri="{D42A27DB-BD31-4B8C-83A1-F6EECF244321}">
                <p14:modId xmlns:p14="http://schemas.microsoft.com/office/powerpoint/2010/main" val="4176077120"/>
              </p:ext>
            </p:extLst>
          </p:nvPr>
        </p:nvGraphicFramePr>
        <p:xfrm>
          <a:off x="834571" y="1584475"/>
          <a:ext cx="10201121" cy="4824548"/>
        </p:xfrm>
        <a:graphic>
          <a:graphicData uri="http://schemas.openxmlformats.org/drawingml/2006/table">
            <a:tbl>
              <a:tblPr firstRow="1" bandRow="1">
                <a:tableStyleId>{5C22544A-7EE6-4342-B048-85BDC9FD1C3A}</a:tableStyleId>
              </a:tblPr>
              <a:tblGrid>
                <a:gridCol w="6288363">
                  <a:extLst>
                    <a:ext uri="{9D8B030D-6E8A-4147-A177-3AD203B41FA5}">
                      <a16:colId xmlns:a16="http://schemas.microsoft.com/office/drawing/2014/main" val="2480543486"/>
                    </a:ext>
                  </a:extLst>
                </a:gridCol>
                <a:gridCol w="3912758">
                  <a:extLst>
                    <a:ext uri="{9D8B030D-6E8A-4147-A177-3AD203B41FA5}">
                      <a16:colId xmlns:a16="http://schemas.microsoft.com/office/drawing/2014/main" val="1885284964"/>
                    </a:ext>
                  </a:extLst>
                </a:gridCol>
              </a:tblGrid>
              <a:tr h="435428">
                <a:tc>
                  <a:txBody>
                    <a:bodyPr/>
                    <a:lstStyle/>
                    <a:p>
                      <a:r>
                        <a:rPr lang="en-US" dirty="0">
                          <a:effectLst/>
                        </a:rPr>
                        <a:t>Project or Initiative Name</a:t>
                      </a:r>
                    </a:p>
                  </a:txBody>
                  <a:tcPr anchor="ctr"/>
                </a:tc>
                <a:tc>
                  <a:txBody>
                    <a:bodyPr/>
                    <a:lstStyle/>
                    <a:p>
                      <a:r>
                        <a:rPr lang="en-US" dirty="0">
                          <a:effectLst/>
                        </a:rPr>
                        <a:t>Status</a:t>
                      </a:r>
                    </a:p>
                  </a:txBody>
                  <a:tcPr anchor="ctr"/>
                </a:tc>
                <a:extLst>
                  <a:ext uri="{0D108BD9-81ED-4DB2-BD59-A6C34878D82A}">
                    <a16:rowId xmlns:a16="http://schemas.microsoft.com/office/drawing/2014/main" val="2676511154"/>
                  </a:ext>
                </a:extLst>
              </a:tr>
              <a:tr h="177250">
                <a:tc>
                  <a:txBody>
                    <a:bodyPr/>
                    <a:lstStyle/>
                    <a:p>
                      <a:r>
                        <a:rPr lang="en-US" dirty="0">
                          <a:effectLst/>
                        </a:rPr>
                        <a:t>Lidar Data</a:t>
                      </a:r>
                    </a:p>
                  </a:txBody>
                  <a:tcPr anchor="ctr"/>
                </a:tc>
                <a:tc>
                  <a:txBody>
                    <a:bodyPr/>
                    <a:lstStyle/>
                    <a:p>
                      <a:r>
                        <a:rPr lang="en-US" dirty="0"/>
                        <a:t>Active</a:t>
                      </a:r>
                    </a:p>
                  </a:txBody>
                  <a:tcPr anchor="ctr"/>
                </a:tc>
                <a:extLst>
                  <a:ext uri="{0D108BD9-81ED-4DB2-BD59-A6C34878D82A}">
                    <a16:rowId xmlns:a16="http://schemas.microsoft.com/office/drawing/2014/main" val="3815085142"/>
                  </a:ext>
                </a:extLst>
              </a:tr>
              <a:tr h="177250">
                <a:tc>
                  <a:txBody>
                    <a:bodyPr/>
                    <a:lstStyle/>
                    <a:p>
                      <a:r>
                        <a:rPr lang="en-US" dirty="0">
                          <a:effectLst/>
                        </a:rPr>
                        <a:t>Updated &amp; Aligned Boundary Data</a:t>
                      </a:r>
                    </a:p>
                  </a:txBody>
                  <a:tcPr anchor="ctr"/>
                </a:tc>
                <a:tc>
                  <a:txBody>
                    <a:bodyPr/>
                    <a:lstStyle/>
                    <a:p>
                      <a:r>
                        <a:rPr lang="en-US" dirty="0"/>
                        <a:t>Active</a:t>
                      </a:r>
                    </a:p>
                  </a:txBody>
                  <a:tcPr anchor="ctr"/>
                </a:tc>
                <a:extLst>
                  <a:ext uri="{0D108BD9-81ED-4DB2-BD59-A6C34878D82A}">
                    <a16:rowId xmlns:a16="http://schemas.microsoft.com/office/drawing/2014/main" val="2741802641"/>
                  </a:ext>
                </a:extLst>
              </a:tr>
              <a:tr h="177250">
                <a:tc>
                  <a:txBody>
                    <a:bodyPr/>
                    <a:lstStyle/>
                    <a:p>
                      <a:r>
                        <a:rPr lang="en-US" dirty="0">
                          <a:effectLst/>
                        </a:rPr>
                        <a:t>Parcel Data</a:t>
                      </a:r>
                    </a:p>
                  </a:txBody>
                  <a:tcPr anchor="ctr"/>
                </a:tc>
                <a:tc>
                  <a:txBody>
                    <a:bodyPr/>
                    <a:lstStyle/>
                    <a:p>
                      <a:r>
                        <a:rPr lang="en-US" dirty="0"/>
                        <a:t>Active</a:t>
                      </a:r>
                    </a:p>
                  </a:txBody>
                  <a:tcPr anchor="ctr"/>
                </a:tc>
                <a:extLst>
                  <a:ext uri="{0D108BD9-81ED-4DB2-BD59-A6C34878D82A}">
                    <a16:rowId xmlns:a16="http://schemas.microsoft.com/office/drawing/2014/main" val="697751234"/>
                  </a:ext>
                </a:extLst>
              </a:tr>
              <a:tr h="177250">
                <a:tc>
                  <a:txBody>
                    <a:bodyPr/>
                    <a:lstStyle/>
                    <a:p>
                      <a:r>
                        <a:rPr lang="en-US" dirty="0">
                          <a:effectLst/>
                        </a:rPr>
                        <a:t>Road Centerline Data</a:t>
                      </a:r>
                    </a:p>
                  </a:txBody>
                  <a:tcPr anchor="ctr"/>
                </a:tc>
                <a:tc>
                  <a:txBody>
                    <a:bodyPr/>
                    <a:lstStyle/>
                    <a:p>
                      <a:r>
                        <a:rPr lang="en-US" dirty="0"/>
                        <a:t>Active</a:t>
                      </a:r>
                    </a:p>
                  </a:txBody>
                  <a:tcPr anchor="ctr"/>
                </a:tc>
                <a:extLst>
                  <a:ext uri="{0D108BD9-81ED-4DB2-BD59-A6C34878D82A}">
                    <a16:rowId xmlns:a16="http://schemas.microsoft.com/office/drawing/2014/main" val="1070441144"/>
                  </a:ext>
                </a:extLst>
              </a:tr>
              <a:tr h="177250">
                <a:tc>
                  <a:txBody>
                    <a:bodyPr/>
                    <a:lstStyle/>
                    <a:p>
                      <a:r>
                        <a:rPr lang="en-US" dirty="0" err="1">
                          <a:effectLst/>
                        </a:rPr>
                        <a:t>MnGeo</a:t>
                      </a:r>
                      <a:r>
                        <a:rPr lang="en-US" dirty="0">
                          <a:effectLst/>
                        </a:rPr>
                        <a:t> Image Service Improvements</a:t>
                      </a:r>
                    </a:p>
                  </a:txBody>
                  <a:tcPr anchor="ctr"/>
                </a:tc>
                <a:tc>
                  <a:txBody>
                    <a:bodyPr/>
                    <a:lstStyle/>
                    <a:p>
                      <a:r>
                        <a:rPr lang="en-US" dirty="0"/>
                        <a:t>Active</a:t>
                      </a:r>
                    </a:p>
                  </a:txBody>
                  <a:tcPr anchor="ctr"/>
                </a:tc>
                <a:extLst>
                  <a:ext uri="{0D108BD9-81ED-4DB2-BD59-A6C34878D82A}">
                    <a16:rowId xmlns:a16="http://schemas.microsoft.com/office/drawing/2014/main" val="870834860"/>
                  </a:ext>
                </a:extLst>
              </a:tr>
              <a:tr h="177250">
                <a:tc>
                  <a:txBody>
                    <a:bodyPr/>
                    <a:lstStyle/>
                    <a:p>
                      <a:r>
                        <a:rPr lang="en-US" dirty="0">
                          <a:effectLst/>
                        </a:rPr>
                        <a:t>Critical Infrastructure Data Workflow</a:t>
                      </a:r>
                    </a:p>
                  </a:txBody>
                  <a:tcPr anchor="ctr"/>
                </a:tc>
                <a:tc>
                  <a:txBody>
                    <a:bodyPr/>
                    <a:lstStyle/>
                    <a:p>
                      <a:r>
                        <a:rPr lang="en-US" dirty="0"/>
                        <a:t>Active</a:t>
                      </a:r>
                    </a:p>
                  </a:txBody>
                  <a:tcPr anchor="ctr"/>
                </a:tc>
                <a:extLst>
                  <a:ext uri="{0D108BD9-81ED-4DB2-BD59-A6C34878D82A}">
                    <a16:rowId xmlns:a16="http://schemas.microsoft.com/office/drawing/2014/main" val="1193528589"/>
                  </a:ext>
                </a:extLst>
              </a:tr>
              <a:tr h="177250">
                <a:tc>
                  <a:txBody>
                    <a:bodyPr/>
                    <a:lstStyle/>
                    <a:p>
                      <a:r>
                        <a:rPr lang="en-US" dirty="0">
                          <a:effectLst/>
                        </a:rPr>
                        <a:t>Address Points Data</a:t>
                      </a:r>
                    </a:p>
                  </a:txBody>
                  <a:tcPr anchor="ctr"/>
                </a:tc>
                <a:tc>
                  <a:txBody>
                    <a:bodyPr/>
                    <a:lstStyle/>
                    <a:p>
                      <a:r>
                        <a:rPr lang="en-US" dirty="0"/>
                        <a:t>Active</a:t>
                      </a:r>
                    </a:p>
                  </a:txBody>
                  <a:tcPr anchor="ctr"/>
                </a:tc>
                <a:extLst>
                  <a:ext uri="{0D108BD9-81ED-4DB2-BD59-A6C34878D82A}">
                    <a16:rowId xmlns:a16="http://schemas.microsoft.com/office/drawing/2014/main" val="1355744890"/>
                  </a:ext>
                </a:extLst>
              </a:tr>
              <a:tr h="177250">
                <a:tc>
                  <a:txBody>
                    <a:bodyPr/>
                    <a:lstStyle/>
                    <a:p>
                      <a:r>
                        <a:rPr lang="en-US" dirty="0">
                          <a:effectLst/>
                        </a:rPr>
                        <a:t>Underground Utilities Data Sharing Team</a:t>
                      </a:r>
                    </a:p>
                  </a:txBody>
                  <a:tcPr anchor="ctr"/>
                </a:tc>
                <a:tc>
                  <a:txBody>
                    <a:bodyPr/>
                    <a:lstStyle/>
                    <a:p>
                      <a:r>
                        <a:rPr lang="en-US" dirty="0"/>
                        <a:t>Active</a:t>
                      </a:r>
                    </a:p>
                  </a:txBody>
                  <a:tcPr anchor="ctr"/>
                </a:tc>
                <a:extLst>
                  <a:ext uri="{0D108BD9-81ED-4DB2-BD59-A6C34878D82A}">
                    <a16:rowId xmlns:a16="http://schemas.microsoft.com/office/drawing/2014/main" val="673429079"/>
                  </a:ext>
                </a:extLst>
              </a:tr>
              <a:tr h="177250">
                <a:tc>
                  <a:txBody>
                    <a:bodyPr/>
                    <a:lstStyle/>
                    <a:p>
                      <a:r>
                        <a:rPr lang="en-US" dirty="0">
                          <a:effectLst/>
                        </a:rPr>
                        <a:t>U.S. National Grid Materials</a:t>
                      </a:r>
                    </a:p>
                  </a:txBody>
                  <a:tcPr anchor="ctr"/>
                </a:tc>
                <a:tc>
                  <a:txBody>
                    <a:bodyPr/>
                    <a:lstStyle/>
                    <a:p>
                      <a:r>
                        <a:rPr lang="en-US" dirty="0"/>
                        <a:t>Active</a:t>
                      </a:r>
                    </a:p>
                  </a:txBody>
                  <a:tcPr anchor="ctr"/>
                </a:tc>
                <a:extLst>
                  <a:ext uri="{0D108BD9-81ED-4DB2-BD59-A6C34878D82A}">
                    <a16:rowId xmlns:a16="http://schemas.microsoft.com/office/drawing/2014/main" val="3090366436"/>
                  </a:ext>
                </a:extLst>
              </a:tr>
              <a:tr h="177250">
                <a:tc>
                  <a:txBody>
                    <a:bodyPr/>
                    <a:lstStyle/>
                    <a:p>
                      <a:r>
                        <a:rPr lang="en-US" dirty="0">
                          <a:effectLst/>
                        </a:rPr>
                        <a:t>Geodata Archive Implementation</a:t>
                      </a:r>
                    </a:p>
                  </a:txBody>
                  <a:tcPr anchor="ctr"/>
                </a:tc>
                <a:tc>
                  <a:txBody>
                    <a:bodyPr/>
                    <a:lstStyle/>
                    <a:p>
                      <a:r>
                        <a:rPr lang="en-US" dirty="0"/>
                        <a:t>Active</a:t>
                      </a:r>
                    </a:p>
                  </a:txBody>
                  <a:tcPr anchor="ctr"/>
                </a:tc>
                <a:extLst>
                  <a:ext uri="{0D108BD9-81ED-4DB2-BD59-A6C34878D82A}">
                    <a16:rowId xmlns:a16="http://schemas.microsoft.com/office/drawing/2014/main" val="2041394336"/>
                  </a:ext>
                </a:extLst>
              </a:tr>
              <a:tr h="177250">
                <a:tc>
                  <a:txBody>
                    <a:bodyPr/>
                    <a:lstStyle/>
                    <a:p>
                      <a:r>
                        <a:rPr lang="en-US" dirty="0">
                          <a:effectLst/>
                        </a:rPr>
                        <a:t>Hydro-DEMs</a:t>
                      </a:r>
                    </a:p>
                  </a:txBody>
                  <a:tcPr anchor="ctr"/>
                </a:tc>
                <a:tc>
                  <a:txBody>
                    <a:bodyPr/>
                    <a:lstStyle/>
                    <a:p>
                      <a:r>
                        <a:rPr lang="en-US" dirty="0"/>
                        <a:t>Active</a:t>
                      </a:r>
                    </a:p>
                  </a:txBody>
                  <a:tcPr anchor="ctr"/>
                </a:tc>
                <a:extLst>
                  <a:ext uri="{0D108BD9-81ED-4DB2-BD59-A6C34878D82A}">
                    <a16:rowId xmlns:a16="http://schemas.microsoft.com/office/drawing/2014/main" val="2488431096"/>
                  </a:ext>
                </a:extLst>
              </a:tr>
              <a:tr h="177250">
                <a:tc>
                  <a:txBody>
                    <a:bodyPr/>
                    <a:lstStyle/>
                    <a:p>
                      <a:r>
                        <a:rPr lang="en-US" dirty="0">
                          <a:effectLst/>
                        </a:rPr>
                        <a:t>Culvert Data Standard</a:t>
                      </a:r>
                    </a:p>
                  </a:txBody>
                  <a:tcPr anchor="ctr"/>
                </a:tc>
                <a:tc>
                  <a:txBody>
                    <a:bodyPr/>
                    <a:lstStyle/>
                    <a:p>
                      <a:r>
                        <a:rPr lang="en-US" dirty="0"/>
                        <a:t>Active</a:t>
                      </a:r>
                    </a:p>
                  </a:txBody>
                  <a:tcPr anchor="ctr"/>
                </a:tc>
                <a:extLst>
                  <a:ext uri="{0D108BD9-81ED-4DB2-BD59-A6C34878D82A}">
                    <a16:rowId xmlns:a16="http://schemas.microsoft.com/office/drawing/2014/main" val="111224485"/>
                  </a:ext>
                </a:extLst>
              </a:tr>
            </a:tbl>
          </a:graphicData>
        </a:graphic>
      </p:graphicFrame>
      <p:sp>
        <p:nvSpPr>
          <p:cNvPr id="6" name="TextBox 5">
            <a:extLst>
              <a:ext uri="{FF2B5EF4-FFF2-40B4-BE49-F238E27FC236}">
                <a16:creationId xmlns:a16="http://schemas.microsoft.com/office/drawing/2014/main" id="{1FEA44C3-0BAA-502D-7492-B5812F425F0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694531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8330-1635-CEE6-606A-643522BB235A}"/>
              </a:ext>
            </a:extLst>
          </p:cNvPr>
          <p:cNvSpPr>
            <a:spLocks noGrp="1"/>
          </p:cNvSpPr>
          <p:nvPr>
            <p:ph type="title"/>
          </p:nvPr>
        </p:nvSpPr>
        <p:spPr/>
        <p:txBody>
          <a:bodyPr/>
          <a:lstStyle/>
          <a:p>
            <a:r>
              <a:rPr lang="en-US" dirty="0">
                <a:ea typeface="+mj-lt"/>
                <a:cs typeface="+mj-lt"/>
              </a:rPr>
              <a:t>GAC Priorities for Survey</a:t>
            </a:r>
          </a:p>
        </p:txBody>
      </p:sp>
      <p:graphicFrame>
        <p:nvGraphicFramePr>
          <p:cNvPr id="5" name="Content Placeholder 4">
            <a:extLst>
              <a:ext uri="{FF2B5EF4-FFF2-40B4-BE49-F238E27FC236}">
                <a16:creationId xmlns:a16="http://schemas.microsoft.com/office/drawing/2014/main" id="{F50E6AC2-DBDB-9AFC-F3F4-0F06E0F94F63}"/>
              </a:ext>
            </a:extLst>
          </p:cNvPr>
          <p:cNvGraphicFramePr>
            <a:graphicFrameLocks noGrp="1"/>
          </p:cNvGraphicFramePr>
          <p:nvPr>
            <p:ph idx="1"/>
            <p:extLst>
              <p:ext uri="{D42A27DB-BD31-4B8C-83A1-F6EECF244321}">
                <p14:modId xmlns:p14="http://schemas.microsoft.com/office/powerpoint/2010/main" val="2990356446"/>
              </p:ext>
            </p:extLst>
          </p:nvPr>
        </p:nvGraphicFramePr>
        <p:xfrm>
          <a:off x="834571" y="1451428"/>
          <a:ext cx="10201121" cy="5120640"/>
        </p:xfrm>
        <a:graphic>
          <a:graphicData uri="http://schemas.openxmlformats.org/drawingml/2006/table">
            <a:tbl>
              <a:tblPr firstRow="1" bandRow="1">
                <a:tableStyleId>{5C22544A-7EE6-4342-B048-85BDC9FD1C3A}</a:tableStyleId>
              </a:tblPr>
              <a:tblGrid>
                <a:gridCol w="6288363">
                  <a:extLst>
                    <a:ext uri="{9D8B030D-6E8A-4147-A177-3AD203B41FA5}">
                      <a16:colId xmlns:a16="http://schemas.microsoft.com/office/drawing/2014/main" val="2480543486"/>
                    </a:ext>
                  </a:extLst>
                </a:gridCol>
                <a:gridCol w="3912758">
                  <a:extLst>
                    <a:ext uri="{9D8B030D-6E8A-4147-A177-3AD203B41FA5}">
                      <a16:colId xmlns:a16="http://schemas.microsoft.com/office/drawing/2014/main" val="1885284964"/>
                    </a:ext>
                  </a:extLst>
                </a:gridCol>
              </a:tblGrid>
              <a:tr h="277693">
                <a:tc>
                  <a:txBody>
                    <a:bodyPr/>
                    <a:lstStyle/>
                    <a:p>
                      <a:r>
                        <a:rPr lang="en-US" dirty="0">
                          <a:effectLst/>
                        </a:rPr>
                        <a:t>Project or Initiative Name</a:t>
                      </a:r>
                    </a:p>
                  </a:txBody>
                  <a:tcPr anchor="ctr"/>
                </a:tc>
                <a:tc>
                  <a:txBody>
                    <a:bodyPr/>
                    <a:lstStyle/>
                    <a:p>
                      <a:r>
                        <a:rPr lang="en-US" dirty="0">
                          <a:effectLst/>
                        </a:rPr>
                        <a:t>Status</a:t>
                      </a:r>
                    </a:p>
                  </a:txBody>
                  <a:tcPr anchor="ctr"/>
                </a:tc>
                <a:extLst>
                  <a:ext uri="{0D108BD9-81ED-4DB2-BD59-A6C34878D82A}">
                    <a16:rowId xmlns:a16="http://schemas.microsoft.com/office/drawing/2014/main" val="2676511154"/>
                  </a:ext>
                </a:extLst>
              </a:tr>
              <a:tr h="177250">
                <a:tc>
                  <a:txBody>
                    <a:bodyPr/>
                    <a:lstStyle/>
                    <a:p>
                      <a:r>
                        <a:rPr lang="en-US" dirty="0" err="1">
                          <a:effectLst/>
                        </a:rPr>
                        <a:t>Remonumentation</a:t>
                      </a:r>
                      <a:r>
                        <a:rPr lang="en-US" dirty="0">
                          <a:effectLst/>
                        </a:rPr>
                        <a:t> of all Section Corners</a:t>
                      </a:r>
                    </a:p>
                  </a:txBody>
                  <a:tcPr anchor="ctr"/>
                </a:tc>
                <a:tc>
                  <a:txBody>
                    <a:bodyPr/>
                    <a:lstStyle/>
                    <a:p>
                      <a:r>
                        <a:rPr lang="en-US" dirty="0"/>
                        <a:t>Active</a:t>
                      </a:r>
                    </a:p>
                  </a:txBody>
                  <a:tcPr anchor="ctr"/>
                </a:tc>
                <a:extLst>
                  <a:ext uri="{0D108BD9-81ED-4DB2-BD59-A6C34878D82A}">
                    <a16:rowId xmlns:a16="http://schemas.microsoft.com/office/drawing/2014/main" val="694274741"/>
                  </a:ext>
                </a:extLst>
              </a:tr>
              <a:tr h="177250">
                <a:tc>
                  <a:txBody>
                    <a:bodyPr/>
                    <a:lstStyle/>
                    <a:p>
                      <a:r>
                        <a:rPr lang="en-US" dirty="0">
                          <a:effectLst/>
                        </a:rPr>
                        <a:t>Success Stories for Geospatial Technology</a:t>
                      </a:r>
                    </a:p>
                  </a:txBody>
                  <a:tcPr anchor="ctr"/>
                </a:tc>
                <a:tc>
                  <a:txBody>
                    <a:bodyPr/>
                    <a:lstStyle/>
                    <a:p>
                      <a:r>
                        <a:rPr lang="en-US" dirty="0"/>
                        <a:t>Active/Recruitment underway</a:t>
                      </a:r>
                    </a:p>
                  </a:txBody>
                  <a:tcPr anchor="ctr"/>
                </a:tc>
                <a:extLst>
                  <a:ext uri="{0D108BD9-81ED-4DB2-BD59-A6C34878D82A}">
                    <a16:rowId xmlns:a16="http://schemas.microsoft.com/office/drawing/2014/main" val="1027137339"/>
                  </a:ext>
                </a:extLst>
              </a:tr>
              <a:tr h="177250">
                <a:tc>
                  <a:txBody>
                    <a:bodyPr/>
                    <a:lstStyle/>
                    <a:p>
                      <a:r>
                        <a:rPr lang="en-US" dirty="0">
                          <a:effectLst/>
                        </a:rPr>
                        <a:t>Geospatial Commons Advisory Group</a:t>
                      </a:r>
                    </a:p>
                  </a:txBody>
                  <a:tcPr anchor="ctr"/>
                </a:tc>
                <a:tc>
                  <a:txBody>
                    <a:bodyPr/>
                    <a:lstStyle/>
                    <a:p>
                      <a:r>
                        <a:rPr lang="en-US" dirty="0"/>
                        <a:t>Recruitment underway</a:t>
                      </a:r>
                    </a:p>
                  </a:txBody>
                  <a:tcPr anchor="ctr"/>
                </a:tc>
                <a:extLst>
                  <a:ext uri="{0D108BD9-81ED-4DB2-BD59-A6C34878D82A}">
                    <a16:rowId xmlns:a16="http://schemas.microsoft.com/office/drawing/2014/main" val="248069758"/>
                  </a:ext>
                </a:extLst>
              </a:tr>
              <a:tr h="177250">
                <a:tc>
                  <a:txBody>
                    <a:bodyPr/>
                    <a:lstStyle/>
                    <a:p>
                      <a:r>
                        <a:rPr lang="en-US" dirty="0">
                          <a:effectLst/>
                        </a:rPr>
                        <a:t>CJIS Data GIS Best Practices</a:t>
                      </a:r>
                    </a:p>
                  </a:txBody>
                  <a:tcPr anchor="ctr"/>
                </a:tc>
                <a:tc>
                  <a:txBody>
                    <a:bodyPr/>
                    <a:lstStyle/>
                    <a:p>
                      <a:r>
                        <a:rPr lang="en-US" dirty="0"/>
                        <a:t>Active</a:t>
                      </a:r>
                    </a:p>
                  </a:txBody>
                  <a:tcPr anchor="ctr"/>
                </a:tc>
                <a:extLst>
                  <a:ext uri="{0D108BD9-81ED-4DB2-BD59-A6C34878D82A}">
                    <a16:rowId xmlns:a16="http://schemas.microsoft.com/office/drawing/2014/main" val="757591540"/>
                  </a:ext>
                </a:extLst>
              </a:tr>
              <a:tr h="177250">
                <a:tc>
                  <a:txBody>
                    <a:bodyPr/>
                    <a:lstStyle/>
                    <a:p>
                      <a:r>
                        <a:rPr lang="en-US" dirty="0">
                          <a:effectLst/>
                        </a:rPr>
                        <a:t>NG9-1-1 Geospatial Forum</a:t>
                      </a:r>
                    </a:p>
                  </a:txBody>
                  <a:tcPr anchor="ctr"/>
                </a:tc>
                <a:tc>
                  <a:txBody>
                    <a:bodyPr/>
                    <a:lstStyle/>
                    <a:p>
                      <a:r>
                        <a:rPr lang="en-US" dirty="0"/>
                        <a:t>Recruitment underway</a:t>
                      </a:r>
                    </a:p>
                  </a:txBody>
                  <a:tcPr anchor="ctr"/>
                </a:tc>
                <a:extLst>
                  <a:ext uri="{0D108BD9-81ED-4DB2-BD59-A6C34878D82A}">
                    <a16:rowId xmlns:a16="http://schemas.microsoft.com/office/drawing/2014/main" val="3931282870"/>
                  </a:ext>
                </a:extLst>
              </a:tr>
              <a:tr h="177250">
                <a:tc>
                  <a:txBody>
                    <a:bodyPr/>
                    <a:lstStyle/>
                    <a:p>
                      <a:r>
                        <a:rPr lang="en-US" dirty="0">
                          <a:effectLst/>
                        </a:rPr>
                        <a:t>Parks Data Standard</a:t>
                      </a:r>
                    </a:p>
                  </a:txBody>
                  <a:tcPr anchor="ctr"/>
                </a:tc>
                <a:tc>
                  <a:txBody>
                    <a:bodyPr/>
                    <a:lstStyle/>
                    <a:p>
                      <a:r>
                        <a:rPr lang="en-US" dirty="0"/>
                        <a:t>Inactive</a:t>
                      </a:r>
                    </a:p>
                  </a:txBody>
                  <a:tcPr anchor="ctr"/>
                </a:tc>
                <a:extLst>
                  <a:ext uri="{0D108BD9-81ED-4DB2-BD59-A6C34878D82A}">
                    <a16:rowId xmlns:a16="http://schemas.microsoft.com/office/drawing/2014/main" val="1748797016"/>
                  </a:ext>
                </a:extLst>
              </a:tr>
              <a:tr h="177250">
                <a:tc>
                  <a:txBody>
                    <a:bodyPr/>
                    <a:lstStyle/>
                    <a:p>
                      <a:r>
                        <a:rPr lang="en-US" dirty="0">
                          <a:effectLst/>
                        </a:rPr>
                        <a:t>Summary Crime Data</a:t>
                      </a:r>
                    </a:p>
                  </a:txBody>
                  <a:tcPr anchor="ctr"/>
                </a:tc>
                <a:tc>
                  <a:txBody>
                    <a:bodyPr/>
                    <a:lstStyle/>
                    <a:p>
                      <a:r>
                        <a:rPr lang="en-US" dirty="0"/>
                        <a:t>Inactive</a:t>
                      </a:r>
                    </a:p>
                  </a:txBody>
                  <a:tcPr anchor="ctr"/>
                </a:tc>
                <a:extLst>
                  <a:ext uri="{0D108BD9-81ED-4DB2-BD59-A6C34878D82A}">
                    <a16:rowId xmlns:a16="http://schemas.microsoft.com/office/drawing/2014/main" val="1146737763"/>
                  </a:ext>
                </a:extLst>
              </a:tr>
              <a:tr h="177250">
                <a:tc>
                  <a:txBody>
                    <a:bodyPr/>
                    <a:lstStyle/>
                    <a:p>
                      <a:r>
                        <a:rPr lang="en-US" dirty="0" err="1">
                          <a:effectLst/>
                        </a:rPr>
                        <a:t>Basemap</a:t>
                      </a:r>
                      <a:r>
                        <a:rPr lang="en-US" dirty="0">
                          <a:effectLst/>
                        </a:rPr>
                        <a:t> Services</a:t>
                      </a:r>
                    </a:p>
                  </a:txBody>
                  <a:tcPr anchor="ctr"/>
                </a:tc>
                <a:tc>
                  <a:txBody>
                    <a:bodyPr/>
                    <a:lstStyle/>
                    <a:p>
                      <a:r>
                        <a:rPr lang="en-US" dirty="0"/>
                        <a:t>Inactive</a:t>
                      </a:r>
                    </a:p>
                  </a:txBody>
                  <a:tcPr anchor="ctr"/>
                </a:tc>
                <a:extLst>
                  <a:ext uri="{0D108BD9-81ED-4DB2-BD59-A6C34878D82A}">
                    <a16:rowId xmlns:a16="http://schemas.microsoft.com/office/drawing/2014/main" val="1152744729"/>
                  </a:ext>
                </a:extLst>
              </a:tr>
              <a:tr h="177250">
                <a:tc>
                  <a:txBody>
                    <a:bodyPr/>
                    <a:lstStyle/>
                    <a:p>
                      <a:r>
                        <a:rPr lang="en-US" dirty="0">
                          <a:effectLst/>
                        </a:rPr>
                        <a:t>Strategy Team for All Types of Imagery</a:t>
                      </a:r>
                    </a:p>
                  </a:txBody>
                  <a:tcPr anchor="ctr"/>
                </a:tc>
                <a:tc>
                  <a:txBody>
                    <a:bodyPr/>
                    <a:lstStyle/>
                    <a:p>
                      <a:r>
                        <a:rPr lang="en-US" dirty="0"/>
                        <a:t>Inactive</a:t>
                      </a:r>
                    </a:p>
                  </a:txBody>
                  <a:tcPr anchor="ctr"/>
                </a:tc>
                <a:extLst>
                  <a:ext uri="{0D108BD9-81ED-4DB2-BD59-A6C34878D82A}">
                    <a16:rowId xmlns:a16="http://schemas.microsoft.com/office/drawing/2014/main" val="49404170"/>
                  </a:ext>
                </a:extLst>
              </a:tr>
              <a:tr h="177250">
                <a:tc>
                  <a:txBody>
                    <a:bodyPr/>
                    <a:lstStyle/>
                    <a:p>
                      <a:r>
                        <a:rPr lang="en-US" dirty="0">
                          <a:effectLst/>
                        </a:rPr>
                        <a:t>State Business License Data</a:t>
                      </a:r>
                    </a:p>
                  </a:txBody>
                  <a:tcPr anchor="ctr"/>
                </a:tc>
                <a:tc>
                  <a:txBody>
                    <a:bodyPr/>
                    <a:lstStyle/>
                    <a:p>
                      <a:r>
                        <a:rPr lang="en-US" dirty="0"/>
                        <a:t>Inactive</a:t>
                      </a:r>
                    </a:p>
                  </a:txBody>
                  <a:tcPr anchor="ctr"/>
                </a:tc>
                <a:extLst>
                  <a:ext uri="{0D108BD9-81ED-4DB2-BD59-A6C34878D82A}">
                    <a16:rowId xmlns:a16="http://schemas.microsoft.com/office/drawing/2014/main" val="830140531"/>
                  </a:ext>
                </a:extLst>
              </a:tr>
              <a:tr h="177250">
                <a:tc>
                  <a:txBody>
                    <a:bodyPr/>
                    <a:lstStyle/>
                    <a:p>
                      <a:r>
                        <a:rPr lang="en-US" dirty="0">
                          <a:effectLst/>
                        </a:rPr>
                        <a:t>Snow Emergency Parking Data Practices</a:t>
                      </a:r>
                    </a:p>
                  </a:txBody>
                  <a:tcPr anchor="ctr"/>
                </a:tc>
                <a:tc>
                  <a:txBody>
                    <a:bodyPr/>
                    <a:lstStyle/>
                    <a:p>
                      <a:r>
                        <a:rPr lang="en-US" dirty="0"/>
                        <a:t>Inactive</a:t>
                      </a:r>
                    </a:p>
                  </a:txBody>
                  <a:tcPr anchor="ctr"/>
                </a:tc>
                <a:extLst>
                  <a:ext uri="{0D108BD9-81ED-4DB2-BD59-A6C34878D82A}">
                    <a16:rowId xmlns:a16="http://schemas.microsoft.com/office/drawing/2014/main" val="2214891910"/>
                  </a:ext>
                </a:extLst>
              </a:tr>
              <a:tr h="177250">
                <a:tc>
                  <a:txBody>
                    <a:bodyPr/>
                    <a:lstStyle/>
                    <a:p>
                      <a:r>
                        <a:rPr lang="en-US" dirty="0">
                          <a:effectLst/>
                        </a:rPr>
                        <a:t>Street Parking Restrictions Data Standard</a:t>
                      </a:r>
                    </a:p>
                  </a:txBody>
                  <a:tcPr anchor="ctr"/>
                </a:tc>
                <a:tc>
                  <a:txBody>
                    <a:bodyPr/>
                    <a:lstStyle/>
                    <a:p>
                      <a:r>
                        <a:rPr lang="en-US" dirty="0"/>
                        <a:t>Inactive</a:t>
                      </a:r>
                    </a:p>
                  </a:txBody>
                  <a:tcPr anchor="ctr"/>
                </a:tc>
                <a:extLst>
                  <a:ext uri="{0D108BD9-81ED-4DB2-BD59-A6C34878D82A}">
                    <a16:rowId xmlns:a16="http://schemas.microsoft.com/office/drawing/2014/main" val="2109900777"/>
                  </a:ext>
                </a:extLst>
              </a:tr>
              <a:tr h="177250">
                <a:tc>
                  <a:txBody>
                    <a:bodyPr/>
                    <a:lstStyle/>
                    <a:p>
                      <a:r>
                        <a:rPr lang="en-US" dirty="0">
                          <a:effectLst/>
                        </a:rPr>
                        <a:t>Inventory of MN </a:t>
                      </a:r>
                      <a:r>
                        <a:rPr lang="en-US" dirty="0" err="1">
                          <a:effectLst/>
                        </a:rPr>
                        <a:t>GeoData</a:t>
                      </a:r>
                      <a:r>
                        <a:rPr lang="en-US" dirty="0">
                          <a:effectLst/>
                        </a:rPr>
                        <a:t> Assets</a:t>
                      </a:r>
                    </a:p>
                  </a:txBody>
                  <a:tcPr anchor="ctr"/>
                </a:tc>
                <a:tc>
                  <a:txBody>
                    <a:bodyPr/>
                    <a:lstStyle/>
                    <a:p>
                      <a:r>
                        <a:rPr lang="en-US" dirty="0"/>
                        <a:t>Inactive</a:t>
                      </a:r>
                    </a:p>
                  </a:txBody>
                  <a:tcPr anchor="ctr"/>
                </a:tc>
                <a:extLst>
                  <a:ext uri="{0D108BD9-81ED-4DB2-BD59-A6C34878D82A}">
                    <a16:rowId xmlns:a16="http://schemas.microsoft.com/office/drawing/2014/main" val="4240668201"/>
                  </a:ext>
                </a:extLst>
              </a:tr>
            </a:tbl>
          </a:graphicData>
        </a:graphic>
      </p:graphicFrame>
      <p:sp>
        <p:nvSpPr>
          <p:cNvPr id="6" name="TextBox 5">
            <a:extLst>
              <a:ext uri="{FF2B5EF4-FFF2-40B4-BE49-F238E27FC236}">
                <a16:creationId xmlns:a16="http://schemas.microsoft.com/office/drawing/2014/main" id="{1FEA44C3-0BAA-502D-7492-B5812F425F0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153568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3E2F-1C0B-EA54-08C9-8529D4AC51B1}"/>
              </a:ext>
            </a:extLst>
          </p:cNvPr>
          <p:cNvSpPr>
            <a:spLocks noGrp="1"/>
          </p:cNvSpPr>
          <p:nvPr>
            <p:ph type="title"/>
          </p:nvPr>
        </p:nvSpPr>
        <p:spPr/>
        <p:txBody>
          <a:bodyPr/>
          <a:lstStyle/>
          <a:p>
            <a:r>
              <a:rPr lang="en-US" dirty="0">
                <a:ea typeface="+mj-lt"/>
                <a:cs typeface="+mj-lt"/>
              </a:rPr>
              <a:t>Priorities Survey Timeline</a:t>
            </a:r>
          </a:p>
        </p:txBody>
      </p:sp>
      <p:sp>
        <p:nvSpPr>
          <p:cNvPr id="3" name="Content Placeholder 2">
            <a:extLst>
              <a:ext uri="{FF2B5EF4-FFF2-40B4-BE49-F238E27FC236}">
                <a16:creationId xmlns:a16="http://schemas.microsoft.com/office/drawing/2014/main" id="{37411DF4-EE34-273D-AFDC-AD6087CFDFB7}"/>
              </a:ext>
            </a:extLst>
          </p:cNvPr>
          <p:cNvSpPr>
            <a:spLocks noGrp="1"/>
          </p:cNvSpPr>
          <p:nvPr>
            <p:ph idx="1"/>
          </p:nvPr>
        </p:nvSpPr>
        <p:spPr/>
        <p:txBody>
          <a:bodyPr vert="horz" lIns="91440" tIns="45720" rIns="91440" bIns="45720" rtlCol="0" anchor="t">
            <a:normAutofit fontScale="92500" lnSpcReduction="20000"/>
          </a:bodyPr>
          <a:lstStyle/>
          <a:p>
            <a:r>
              <a:rPr lang="en-US" dirty="0">
                <a:cs typeface="Calibri"/>
              </a:rPr>
              <a:t>September</a:t>
            </a:r>
          </a:p>
          <a:p>
            <a:pPr lvl="1" indent="-223838"/>
            <a:r>
              <a:rPr lang="en-US" dirty="0">
                <a:ea typeface="+mn-lt"/>
                <a:cs typeface="+mn-lt"/>
              </a:rPr>
              <a:t>Set survey list</a:t>
            </a:r>
            <a:endParaRPr lang="en-US" dirty="0">
              <a:cs typeface="Calibri"/>
            </a:endParaRPr>
          </a:p>
          <a:p>
            <a:r>
              <a:rPr lang="en-US" dirty="0">
                <a:cs typeface="Calibri"/>
              </a:rPr>
              <a:t>Early October</a:t>
            </a:r>
          </a:p>
          <a:p>
            <a:pPr lvl="1"/>
            <a:r>
              <a:rPr lang="en-US" dirty="0">
                <a:ea typeface="+mn-lt"/>
                <a:cs typeface="+mn-lt"/>
              </a:rPr>
              <a:t>Create &amp; open survey</a:t>
            </a:r>
          </a:p>
          <a:p>
            <a:pPr lvl="1"/>
            <a:r>
              <a:rPr lang="en-US" dirty="0">
                <a:ea typeface="+mn-lt"/>
                <a:cs typeface="+mn-lt"/>
              </a:rPr>
              <a:t>Announce at GIS/LIS</a:t>
            </a:r>
            <a:endParaRPr lang="en-US" dirty="0"/>
          </a:p>
          <a:p>
            <a:r>
              <a:rPr lang="en-US" dirty="0">
                <a:cs typeface="Calibri"/>
              </a:rPr>
              <a:t>Mid-November</a:t>
            </a:r>
          </a:p>
          <a:p>
            <a:pPr lvl="1"/>
            <a:r>
              <a:rPr lang="en-US" dirty="0">
                <a:cs typeface="Calibri"/>
              </a:rPr>
              <a:t>Close survey, score</a:t>
            </a:r>
          </a:p>
          <a:p>
            <a:r>
              <a:rPr lang="en-US" dirty="0">
                <a:cs typeface="Calibri"/>
              </a:rPr>
              <a:t>December</a:t>
            </a:r>
          </a:p>
          <a:p>
            <a:pPr lvl="1"/>
            <a:r>
              <a:rPr lang="en-US" dirty="0">
                <a:ea typeface="+mn-lt"/>
                <a:cs typeface="+mn-lt"/>
              </a:rPr>
              <a:t>Set 2023 priorities</a:t>
            </a:r>
          </a:p>
          <a:p>
            <a:pPr lvl="1"/>
            <a:endParaRPr lang="en-US" dirty="0">
              <a:ea typeface="+mn-lt"/>
              <a:cs typeface="+mn-lt"/>
            </a:endParaRPr>
          </a:p>
        </p:txBody>
      </p:sp>
    </p:spTree>
    <p:extLst>
      <p:ext uri="{BB962C8B-B14F-4D97-AF65-F5344CB8AC3E}">
        <p14:creationId xmlns:p14="http://schemas.microsoft.com/office/powerpoint/2010/main" val="2655235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14</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dirty="0"/>
              <a:t>Cory Richter</a:t>
            </a:r>
            <a:endParaRPr lang="en-US" dirty="0">
              <a:cs typeface="Calibri"/>
            </a:endParaRPr>
          </a:p>
        </p:txBody>
      </p:sp>
    </p:spTree>
    <p:extLst>
      <p:ext uri="{BB962C8B-B14F-4D97-AF65-F5344CB8AC3E}">
        <p14:creationId xmlns:p14="http://schemas.microsoft.com/office/powerpoint/2010/main" val="2418978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1896862473"/>
              </p:ext>
            </p:extLst>
          </p:nvPr>
        </p:nvGraphicFramePr>
        <p:xfrm>
          <a:off x="962526" y="1343239"/>
          <a:ext cx="10283869" cy="5030219"/>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Gerry Sjerven</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Jim Bunning</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Barb Cederberg</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Archiving Implementation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Ryan Mattke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Accurate Hydro-DEMs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Sean Vaughn</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many</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Rick Moore</a:t>
                      </a:r>
                      <a:endParaRPr lang="en-US">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Jonathan Lord</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2633002233"/>
              </p:ext>
            </p:extLst>
          </p:nvPr>
        </p:nvGraphicFramePr>
        <p:xfrm>
          <a:off x="990728" y="1345925"/>
          <a:ext cx="10290949" cy="5353211"/>
        </p:xfrm>
        <a:graphic>
          <a:graphicData uri="http://schemas.openxmlformats.org/drawingml/2006/table">
            <a:tbl>
              <a:tblPr>
                <a:tableStyleId>{5C22544A-7EE6-4342-B048-85BDC9FD1C3A}</a:tableStyleId>
              </a:tblPr>
              <a:tblGrid>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err="1">
                          <a:effectLst/>
                        </a:rPr>
                        <a:t>Remonumentation</a:t>
                      </a:r>
                      <a:r>
                        <a:rPr lang="en-US" sz="2000" u="none" strike="noStrike" dirty="0">
                          <a:effectLst/>
                        </a:rPr>
                        <a:t> of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Pat Veraguth</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Strategy Team for All Types of Imagery</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1246345360"/>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16</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49</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33</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April 15, 2022 (no change since then)</a:t>
            </a:r>
          </a:p>
          <a:p>
            <a:r>
              <a:rPr lang="en-US" sz="1400" dirty="0"/>
              <a:t>https://gisdata.mn.gov/dataset/bdry-mn-county-open-data-status</a:t>
            </a:r>
          </a:p>
        </p:txBody>
      </p:sp>
      <p:pic>
        <p:nvPicPr>
          <p:cNvPr id="7" name="Picture 6">
            <a:extLst>
              <a:ext uri="{FF2B5EF4-FFF2-40B4-BE49-F238E27FC236}">
                <a16:creationId xmlns:a16="http://schemas.microsoft.com/office/drawing/2014/main" id="{5E2BAA38-268D-4639-B775-DBE47A627F93}"/>
              </a:ext>
            </a:extLst>
          </p:cNvPr>
          <p:cNvPicPr>
            <a:picLocks noChangeAspect="1"/>
          </p:cNvPicPr>
          <p:nvPr/>
        </p:nvPicPr>
        <p:blipFill>
          <a:blip r:embed="rId2"/>
          <a:stretch>
            <a:fillRect/>
          </a:stretch>
        </p:blipFill>
        <p:spPr>
          <a:xfrm>
            <a:off x="7121986" y="1369526"/>
            <a:ext cx="4231814" cy="5155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53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New Lidar Acquisition</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114300" indent="0">
              <a:buNone/>
            </a:pPr>
            <a:r>
              <a:rPr lang="en-US" dirty="0">
                <a:ea typeface="+mn-lt"/>
                <a:cs typeface="+mn-lt"/>
              </a:rPr>
              <a:t>Already covered earlier in this meeting.</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66553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ESZ Data Standard</a:t>
            </a:r>
          </a:p>
        </p:txBody>
      </p:sp>
      <p:sp>
        <p:nvSpPr>
          <p:cNvPr id="3" name="Content Placeholder 2"/>
          <p:cNvSpPr>
            <a:spLocks noGrp="1"/>
          </p:cNvSpPr>
          <p:nvPr>
            <p:ph idx="1"/>
          </p:nvPr>
        </p:nvSpPr>
        <p:spPr/>
        <p:txBody>
          <a:bodyPr>
            <a:normAutofit/>
          </a:bodyPr>
          <a:lstStyle/>
          <a:p>
            <a:r>
              <a:rPr lang="en-US" dirty="0"/>
              <a:t>Workgroup</a:t>
            </a:r>
          </a:p>
          <a:p>
            <a:pPr lvl="1"/>
            <a:r>
              <a:rPr lang="en-US" dirty="0"/>
              <a:t>Curt Carlson, </a:t>
            </a:r>
            <a:r>
              <a:rPr lang="en-US" dirty="0" err="1"/>
              <a:t>MnGeo</a:t>
            </a:r>
            <a:endParaRPr lang="en-US" dirty="0"/>
          </a:p>
          <a:p>
            <a:pPr lvl="1"/>
            <a:r>
              <a:rPr lang="en-US" dirty="0"/>
              <a:t>Vic Barnett, Ramsey County</a:t>
            </a:r>
          </a:p>
          <a:p>
            <a:pPr lvl="1"/>
            <a:r>
              <a:rPr lang="en-US" dirty="0"/>
              <a:t>Marcia Broman, MESB</a:t>
            </a:r>
          </a:p>
          <a:p>
            <a:pPr lvl="1"/>
            <a:r>
              <a:rPr lang="en-US" dirty="0"/>
              <a:t>Mark Volz, Lyon County</a:t>
            </a:r>
          </a:p>
          <a:p>
            <a:r>
              <a:rPr lang="en-US" dirty="0"/>
              <a:t>Standards Committee discussions and review of public review comments</a:t>
            </a:r>
          </a:p>
        </p:txBody>
      </p:sp>
    </p:spTree>
    <p:extLst>
      <p:ext uri="{BB962C8B-B14F-4D97-AF65-F5344CB8AC3E}">
        <p14:creationId xmlns:p14="http://schemas.microsoft.com/office/powerpoint/2010/main" val="4107794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838200" y="1825625"/>
            <a:ext cx="6262991" cy="4351338"/>
          </a:xfrm>
        </p:spPr>
        <p:txBody>
          <a:bodyPr vert="horz" lIns="91440" tIns="45720" rIns="91440" bIns="45720" rtlCol="0" anchor="t">
            <a:normAutofit fontScale="92500" lnSpcReduction="20000"/>
          </a:bodyPr>
          <a:lstStyle/>
          <a:p>
            <a:pPr marL="457200" indent="-457200">
              <a:buAutoNum type="arabicPeriod"/>
            </a:pPr>
            <a:r>
              <a:rPr lang="en-US" dirty="0"/>
              <a:t>Most recent success: </a:t>
            </a:r>
          </a:p>
          <a:p>
            <a:pPr lvl="1"/>
            <a:r>
              <a:rPr lang="en-US" dirty="0"/>
              <a:t>Individual outreach to counties from PLRC team</a:t>
            </a:r>
          </a:p>
          <a:p>
            <a:pPr lvl="1"/>
            <a:r>
              <a:rPr lang="en-US" dirty="0"/>
              <a:t>Addition of open parcels from following counties: Fillmore, Lake, Olmsted, Winona, Wright</a:t>
            </a:r>
          </a:p>
          <a:p>
            <a:pPr lvl="1"/>
            <a:endParaRPr lang="en-US" dirty="0"/>
          </a:p>
          <a:p>
            <a:pPr marL="457200" indent="-457200">
              <a:buFont typeface="+mj-lt"/>
              <a:buAutoNum type="arabicPeriod"/>
            </a:pPr>
            <a:r>
              <a:rPr lang="en-US" dirty="0"/>
              <a:t>If you are experiencing a barrier:</a:t>
            </a:r>
          </a:p>
          <a:p>
            <a:pPr lvl="1"/>
            <a:endParaRPr lang="en-US" dirty="0"/>
          </a:p>
          <a:p>
            <a:pPr marL="457200" indent="-457200">
              <a:buFont typeface="+mj-lt"/>
              <a:buAutoNum type="arabicPeriod"/>
            </a:pPr>
            <a:r>
              <a:rPr lang="en-US" dirty="0"/>
              <a:t>Next task: </a:t>
            </a:r>
          </a:p>
          <a:p>
            <a:pPr lvl="1"/>
            <a:r>
              <a:rPr lang="en-US" dirty="0"/>
              <a:t>Continuing individual outreach to counties from PLRC team</a:t>
            </a:r>
          </a:p>
          <a:p>
            <a:pPr lvl="1"/>
            <a:endParaRPr lang="en-US" dirty="0">
              <a:cs typeface="Calibri"/>
            </a:endParaRPr>
          </a:p>
          <a:p>
            <a:pPr marL="0" indent="0">
              <a:buNone/>
            </a:pPr>
            <a:endParaRPr lang="en-US" dirty="0"/>
          </a:p>
          <a:p>
            <a:pPr marL="0" indent="0">
              <a:buNone/>
            </a:pPr>
            <a:endParaRPr lang="en-US" dirty="0">
              <a:cs typeface="Calibri"/>
            </a:endParaRPr>
          </a:p>
        </p:txBody>
      </p:sp>
      <p:pic>
        <p:nvPicPr>
          <p:cNvPr id="5" name="Picture 4">
            <a:extLst>
              <a:ext uri="{FF2B5EF4-FFF2-40B4-BE49-F238E27FC236}">
                <a16:creationId xmlns:a16="http://schemas.microsoft.com/office/drawing/2014/main" id="{4C53519A-6972-468E-90C4-3A16275CE098}"/>
              </a:ext>
            </a:extLst>
          </p:cNvPr>
          <p:cNvPicPr>
            <a:picLocks noChangeAspect="1"/>
          </p:cNvPicPr>
          <p:nvPr/>
        </p:nvPicPr>
        <p:blipFill>
          <a:blip r:embed="rId2"/>
          <a:stretch>
            <a:fillRect/>
          </a:stretch>
        </p:blipFill>
        <p:spPr>
          <a:xfrm>
            <a:off x="7184570" y="1451341"/>
            <a:ext cx="4412113" cy="525425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0E8C2DB-FCBE-4072-8E52-484F7EF892B0}"/>
              </a:ext>
            </a:extLst>
          </p:cNvPr>
          <p:cNvSpPr txBox="1"/>
          <p:nvPr/>
        </p:nvSpPr>
        <p:spPr>
          <a:xfrm>
            <a:off x="362355" y="6176963"/>
            <a:ext cx="6094378" cy="369332"/>
          </a:xfrm>
          <a:prstGeom prst="rect">
            <a:avLst/>
          </a:prstGeom>
          <a:noFill/>
        </p:spPr>
        <p:txBody>
          <a:bodyPr wrap="square">
            <a:spAutoFit/>
          </a:bodyPr>
          <a:lstStyle/>
          <a:p>
            <a:pPr lvl="1"/>
            <a:r>
              <a:rPr lang="en-US" dirty="0">
                <a:cs typeface="Calibri"/>
              </a:rPr>
              <a:t>https://gisdata.mn.gov/dataset/plan-parcels-open</a:t>
            </a:r>
          </a:p>
        </p:txBody>
      </p:sp>
    </p:spTree>
    <p:extLst>
      <p:ext uri="{BB962C8B-B14F-4D97-AF65-F5344CB8AC3E}">
        <p14:creationId xmlns:p14="http://schemas.microsoft.com/office/powerpoint/2010/main" val="3492191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 &amp; Address Points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sz="2600" dirty="0"/>
              <a:t>Most recent success:</a:t>
            </a:r>
            <a:endParaRPr lang="en-US" sz="2600" dirty="0">
              <a:ea typeface="+mn-lt"/>
              <a:cs typeface="+mn-lt"/>
            </a:endParaRPr>
          </a:p>
          <a:p>
            <a:pPr lvl="1"/>
            <a:r>
              <a:rPr lang="en-US" sz="2600" dirty="0"/>
              <a:t>More counties are submitting their data through the NG9-1-1 data ECN 1Spatial Portal. Progress can be seen on the </a:t>
            </a:r>
            <a:r>
              <a:rPr lang="en-US" sz="2600" dirty="0">
                <a:hlinkClick r:id="rId2"/>
              </a:rPr>
              <a:t>NG9-1-1 hub </a:t>
            </a:r>
            <a:r>
              <a:rPr lang="en-US" sz="2600" dirty="0"/>
              <a:t>on the </a:t>
            </a:r>
            <a:r>
              <a:rPr lang="en-US" sz="2600" dirty="0">
                <a:hlinkClick r:id="rId3"/>
              </a:rPr>
              <a:t>status page</a:t>
            </a:r>
            <a:r>
              <a:rPr lang="en-US" sz="2600" dirty="0"/>
              <a:t>. </a:t>
            </a:r>
          </a:p>
          <a:p>
            <a:pPr marL="457200" indent="-457200">
              <a:buAutoNum type="arabicPeriod"/>
            </a:pPr>
            <a:r>
              <a:rPr lang="en-US" sz="2600" dirty="0"/>
              <a:t>If you are experiencing a barrier:</a:t>
            </a:r>
            <a:endParaRPr lang="en-US" sz="2600" dirty="0">
              <a:ea typeface="+mn-lt"/>
              <a:cs typeface="+mn-lt"/>
            </a:endParaRPr>
          </a:p>
          <a:p>
            <a:pPr lvl="1"/>
            <a:r>
              <a:rPr lang="en-US" sz="2600" dirty="0">
                <a:ea typeface="+mn-lt"/>
                <a:cs typeface="+mn-lt"/>
              </a:rPr>
              <a:t>Final 1Spatial validation steps need to be completed so that MnGeo can pull data in streamlined process. </a:t>
            </a:r>
          </a:p>
          <a:p>
            <a:pPr lvl="1"/>
            <a:r>
              <a:rPr lang="en-US" sz="2600" dirty="0">
                <a:ea typeface="+mn-lt"/>
                <a:cs typeface="+mn-lt"/>
              </a:rPr>
              <a:t>Need to define “opt-in” process to ask counties if they’d like to be included in public dataset (MnGeo, GAC Outreach Committee, input from MCGISA)</a:t>
            </a:r>
          </a:p>
          <a:p>
            <a:pPr marL="457200" indent="-457200">
              <a:buAutoNum type="arabicPeriod"/>
            </a:pPr>
            <a:r>
              <a:rPr lang="en-US" sz="2600" dirty="0"/>
              <a:t>Next task:</a:t>
            </a:r>
          </a:p>
          <a:p>
            <a:pPr lvl="1"/>
            <a:r>
              <a:rPr lang="en-US" sz="2600" dirty="0">
                <a:cs typeface="Calibri"/>
              </a:rPr>
              <a:t>Complete 1Spatial validation process &amp; steps (ECN, 1Spatial, MnGeo)</a:t>
            </a:r>
          </a:p>
          <a:p>
            <a:pPr lvl="1"/>
            <a:r>
              <a:rPr lang="en-US" sz="2600" dirty="0">
                <a:cs typeface="Calibri"/>
              </a:rPr>
              <a:t>Create process to move data from 1Spatial to public dataset (MnGeo)</a:t>
            </a:r>
          </a:p>
          <a:p>
            <a:pPr lvl="1"/>
            <a:r>
              <a:rPr lang="en-US" sz="2600" dirty="0">
                <a:ea typeface="+mn-lt"/>
                <a:cs typeface="+mn-lt"/>
              </a:rPr>
              <a:t>Outreach to counties to ask if they’d like to “opt-in”  included in public dataset (MnGeo, GAC Outreach Committee, input from MCGISA)</a:t>
            </a:r>
          </a:p>
          <a:p>
            <a:pPr lvl="1"/>
            <a:endParaRPr lang="en-US" dirty="0">
              <a:cs typeface="Calibri"/>
            </a:endParaRPr>
          </a:p>
          <a:p>
            <a:pPr lvl="1"/>
            <a:endParaRPr lang="en-US" dirty="0">
              <a:cs typeface="Calibri"/>
            </a:endParaRPr>
          </a:p>
          <a:p>
            <a:pPr lvl="1"/>
            <a:endParaRPr lang="en-US" dirty="0">
              <a:cs typeface="Calibri"/>
            </a:endParaRPr>
          </a:p>
          <a:p>
            <a:pPr marL="914400" lvl="1"/>
            <a:endParaRPr lang="en-US" dirty="0">
              <a:cs typeface="Calibri"/>
            </a:endParaRPr>
          </a:p>
        </p:txBody>
      </p:sp>
    </p:spTree>
    <p:extLst>
      <p:ext uri="{BB962C8B-B14F-4D97-AF65-F5344CB8AC3E}">
        <p14:creationId xmlns:p14="http://schemas.microsoft.com/office/powerpoint/2010/main" val="521961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effectLst/>
              </a:rPr>
              <a:t>Improvements to the </a:t>
            </a:r>
            <a:r>
              <a:rPr lang="en-US" sz="2800" dirty="0" err="1">
                <a:effectLst/>
              </a:rPr>
              <a:t>MnGeo</a:t>
            </a:r>
            <a:r>
              <a:rPr lang="en-US" sz="2800" dirty="0">
                <a:effectLst/>
              </a:rPr>
              <a:t>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lnSpcReduction="10000"/>
          </a:bodyPr>
          <a:lstStyle/>
          <a:p>
            <a:pPr marL="457200" indent="-457200">
              <a:buAutoNum type="arabicPeriod"/>
            </a:pPr>
            <a:r>
              <a:rPr lang="en-US" dirty="0"/>
              <a:t>Most recent success:</a:t>
            </a:r>
          </a:p>
          <a:p>
            <a:pPr lvl="1"/>
            <a:r>
              <a:rPr lang="en-US">
                <a:ea typeface="+mn-lt"/>
                <a:cs typeface="+mn-lt"/>
              </a:rPr>
              <a:t>Added county imagery from </a:t>
            </a:r>
            <a:r>
              <a:rPr lang="en-US" dirty="0">
                <a:cs typeface="Calibri"/>
              </a:rPr>
              <a:t>Steele County to WMS</a:t>
            </a:r>
          </a:p>
          <a:p>
            <a:pPr marL="457200" indent="-457200">
              <a:buFont typeface="+mj-lt"/>
              <a:buAutoNum type="arabicPeriod"/>
            </a:pPr>
            <a:r>
              <a:rPr lang="en-US" dirty="0"/>
              <a:t>If you are experiencing a barrier:</a:t>
            </a:r>
          </a:p>
          <a:p>
            <a:pPr lvl="1"/>
            <a:r>
              <a:rPr lang="en-US" dirty="0">
                <a:cs typeface="Calibri"/>
              </a:rPr>
              <a:t>Time constraints to work on recommendations of committee, and did not accomplish removal of suggested retirement image layers</a:t>
            </a:r>
          </a:p>
          <a:p>
            <a:pPr lvl="1"/>
            <a:r>
              <a:rPr lang="en-US">
                <a:cs typeface="Calibri"/>
              </a:rPr>
              <a:t>Lyon county data delayed due to processing </a:t>
            </a:r>
            <a:r>
              <a:rPr lang="en-US" dirty="0">
                <a:cs typeface="Calibri"/>
              </a:rPr>
              <a:t>issue </a:t>
            </a:r>
            <a:endParaRPr lang="en-US" dirty="0"/>
          </a:p>
          <a:p>
            <a:pPr marL="457200" indent="-457200">
              <a:buFont typeface="+mj-lt"/>
              <a:buAutoNum type="arabicPeriod"/>
            </a:pPr>
            <a:r>
              <a:rPr lang="en-US" dirty="0"/>
              <a:t>Next task:</a:t>
            </a:r>
          </a:p>
          <a:p>
            <a:pPr lvl="1"/>
            <a:r>
              <a:rPr lang="en-US">
                <a:cs typeface="Calibri"/>
              </a:rPr>
              <a:t>Adding county imagery from Lyon County </a:t>
            </a:r>
          </a:p>
          <a:p>
            <a:pPr lvl="1"/>
            <a:r>
              <a:rPr lang="en-US">
                <a:cs typeface="Calibri"/>
              </a:rPr>
              <a:t>In discussion: Le Sueur, Lincoln, and Aitkin Counties</a:t>
            </a:r>
          </a:p>
        </p:txBody>
      </p:sp>
    </p:spTree>
    <p:extLst>
      <p:ext uri="{BB962C8B-B14F-4D97-AF65-F5344CB8AC3E}">
        <p14:creationId xmlns:p14="http://schemas.microsoft.com/office/powerpoint/2010/main" val="229709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92128" cy="863698"/>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z="3950" spc="-15" dirty="0"/>
              <a:t>Critical Infrastructure Assessment</a:t>
            </a:r>
            <a:endParaRPr sz="3950" dirty="0"/>
          </a:p>
        </p:txBody>
      </p:sp>
      <p:sp>
        <p:nvSpPr>
          <p:cNvPr id="3" name="object 3"/>
          <p:cNvSpPr txBox="1"/>
          <p:nvPr/>
        </p:nvSpPr>
        <p:spPr>
          <a:xfrm>
            <a:off x="589922" y="1279202"/>
            <a:ext cx="11012155" cy="5471369"/>
          </a:xfrm>
          <a:prstGeom prst="rect">
            <a:avLst/>
          </a:prstGeom>
        </p:spPr>
        <p:txBody>
          <a:bodyPr vert="horz" wrap="square" lIns="0" tIns="211454" rIns="0" bIns="0" rtlCol="0" anchor="t">
            <a:spAutoFit/>
          </a:bodyPr>
          <a:lstStyle/>
          <a:p>
            <a:pPr marL="469900" indent="-457200">
              <a:lnSpc>
                <a:spcPct val="100000"/>
              </a:lnSpc>
              <a:spcBef>
                <a:spcPts val="1664"/>
              </a:spcBef>
              <a:buAutoNum type="arabicPeriod"/>
              <a:tabLst>
                <a:tab pos="469900" algn="l"/>
                <a:tab pos="470534" algn="l"/>
              </a:tabLst>
            </a:pPr>
            <a:r>
              <a:rPr sz="2000" dirty="0">
                <a:solidFill>
                  <a:srgbClr val="003864"/>
                </a:solidFill>
                <a:latin typeface="Calibri"/>
                <a:cs typeface="Calibri"/>
              </a:rPr>
              <a:t>Most</a:t>
            </a:r>
            <a:r>
              <a:rPr sz="2000" spc="25" dirty="0">
                <a:solidFill>
                  <a:srgbClr val="003864"/>
                </a:solidFill>
                <a:latin typeface="Calibri"/>
                <a:cs typeface="Calibri"/>
              </a:rPr>
              <a:t> </a:t>
            </a:r>
            <a:r>
              <a:rPr sz="2000" dirty="0">
                <a:solidFill>
                  <a:srgbClr val="003864"/>
                </a:solidFill>
                <a:latin typeface="Calibri"/>
                <a:cs typeface="Calibri"/>
              </a:rPr>
              <a:t>recent</a:t>
            </a:r>
            <a:r>
              <a:rPr sz="2000" spc="105" dirty="0">
                <a:solidFill>
                  <a:srgbClr val="003864"/>
                </a:solidFill>
                <a:latin typeface="Calibri"/>
                <a:cs typeface="Calibri"/>
              </a:rPr>
              <a:t> </a:t>
            </a:r>
            <a:r>
              <a:rPr sz="2000" spc="5" dirty="0">
                <a:solidFill>
                  <a:srgbClr val="003864"/>
                </a:solidFill>
                <a:latin typeface="Calibri"/>
                <a:cs typeface="Calibri"/>
              </a:rPr>
              <a:t>success</a:t>
            </a:r>
            <a:r>
              <a:rPr lang="en-US" sz="2000" spc="5" dirty="0">
                <a:solidFill>
                  <a:srgbClr val="003864"/>
                </a:solidFill>
                <a:latin typeface="Calibri"/>
                <a:cs typeface="Calibri"/>
              </a:rPr>
              <a:t>es</a:t>
            </a:r>
            <a:r>
              <a:rPr sz="2000" spc="5" dirty="0">
                <a:solidFill>
                  <a:srgbClr val="003864"/>
                </a:solidFill>
                <a:latin typeface="Calibri"/>
                <a:cs typeface="Calibri"/>
              </a:rPr>
              <a:t>:</a:t>
            </a:r>
            <a:endParaRPr lang="en-US" sz="2000" spc="5" dirty="0">
              <a:solidFill>
                <a:srgbClr val="003864"/>
              </a:solidFill>
              <a:latin typeface="Calibri"/>
              <a:cs typeface="Calibri"/>
            </a:endParaRP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Recruitment of workgroup members. Now representing federal, state, and local jurisdictional interests. State agencies include HSEM, </a:t>
            </a:r>
            <a:r>
              <a:rPr lang="en-US" sz="2000" dirty="0" err="1">
                <a:latin typeface="Calibri"/>
                <a:cs typeface="Calibri"/>
              </a:rPr>
              <a:t>MnGeo</a:t>
            </a:r>
            <a:r>
              <a:rPr lang="en-US" sz="2000" dirty="0">
                <a:latin typeface="Calibri"/>
                <a:cs typeface="Calibri"/>
              </a:rPr>
              <a:t>, MDH, COMM, and MDOT. </a:t>
            </a: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Best available information is cataloged in “</a:t>
            </a:r>
            <a:r>
              <a:rPr lang="en-US" sz="2000" dirty="0">
                <a:latin typeface="Calibri"/>
                <a:cs typeface="Calibri"/>
                <a:hlinkClick r:id="rId2"/>
              </a:rPr>
              <a:t>C.I. resource site</a:t>
            </a:r>
            <a:r>
              <a:rPr lang="en-US" sz="2000" dirty="0">
                <a:latin typeface="Calibri"/>
                <a:cs typeface="Calibri"/>
              </a:rPr>
              <a:t>” on </a:t>
            </a:r>
            <a:r>
              <a:rPr lang="en-US" sz="2000" dirty="0" err="1">
                <a:latin typeface="Calibri"/>
                <a:cs typeface="Calibri"/>
              </a:rPr>
              <a:t>MnGeo</a:t>
            </a:r>
            <a:r>
              <a:rPr lang="en-US" sz="2000" dirty="0">
                <a:latin typeface="Calibri"/>
                <a:cs typeface="Calibri"/>
              </a:rPr>
              <a:t> website. We are learning about new data initiatives all the time.</a:t>
            </a:r>
            <a:endParaRPr lang="en-US" sz="2000" spc="-5" dirty="0">
              <a:solidFill>
                <a:srgbClr val="003864"/>
              </a:solidFill>
              <a:latin typeface="Calibri"/>
              <a:cs typeface="Calibri"/>
            </a:endParaRPr>
          </a:p>
          <a:p>
            <a:pPr marL="326390" indent="-314325">
              <a:lnSpc>
                <a:spcPct val="100000"/>
              </a:lnSpc>
              <a:spcBef>
                <a:spcPts val="1664"/>
              </a:spcBef>
              <a:buAutoNum type="arabicPeriod" startAt="2"/>
              <a:tabLst>
                <a:tab pos="327025" algn="l"/>
              </a:tabLst>
            </a:pPr>
            <a:r>
              <a:rPr sz="2000" spc="-5" dirty="0">
                <a:solidFill>
                  <a:srgbClr val="003864"/>
                </a:solidFill>
                <a:latin typeface="Calibri"/>
                <a:cs typeface="Calibri"/>
              </a:rPr>
              <a:t>If</a:t>
            </a:r>
            <a:r>
              <a:rPr sz="2000" spc="25" dirty="0">
                <a:solidFill>
                  <a:srgbClr val="003864"/>
                </a:solidFill>
                <a:latin typeface="Calibri"/>
                <a:cs typeface="Calibri"/>
              </a:rPr>
              <a:t> </a:t>
            </a:r>
            <a:r>
              <a:rPr sz="2000" spc="5" dirty="0">
                <a:solidFill>
                  <a:srgbClr val="003864"/>
                </a:solidFill>
                <a:latin typeface="Calibri"/>
                <a:cs typeface="Calibri"/>
              </a:rPr>
              <a:t>you</a:t>
            </a:r>
            <a:r>
              <a:rPr sz="2000" spc="10" dirty="0">
                <a:solidFill>
                  <a:srgbClr val="003864"/>
                </a:solidFill>
                <a:latin typeface="Calibri"/>
                <a:cs typeface="Calibri"/>
              </a:rPr>
              <a:t> </a:t>
            </a:r>
            <a:r>
              <a:rPr sz="2000" spc="25" dirty="0">
                <a:solidFill>
                  <a:srgbClr val="003864"/>
                </a:solidFill>
                <a:latin typeface="Calibri"/>
                <a:cs typeface="Calibri"/>
              </a:rPr>
              <a:t>are</a:t>
            </a:r>
            <a:r>
              <a:rPr sz="2000" spc="-70" dirty="0">
                <a:solidFill>
                  <a:srgbClr val="003864"/>
                </a:solidFill>
                <a:latin typeface="Calibri"/>
                <a:cs typeface="Calibri"/>
              </a:rPr>
              <a:t> </a:t>
            </a:r>
            <a:r>
              <a:rPr sz="2000" spc="-5" dirty="0">
                <a:solidFill>
                  <a:srgbClr val="003864"/>
                </a:solidFill>
                <a:latin typeface="Calibri"/>
                <a:cs typeface="Calibri"/>
              </a:rPr>
              <a:t>experiencing</a:t>
            </a:r>
            <a:r>
              <a:rPr sz="2000" spc="295" dirty="0">
                <a:solidFill>
                  <a:srgbClr val="003864"/>
                </a:solidFill>
                <a:latin typeface="Calibri"/>
                <a:cs typeface="Calibri"/>
              </a:rPr>
              <a:t> </a:t>
            </a:r>
            <a:r>
              <a:rPr sz="2000" spc="10" dirty="0">
                <a:solidFill>
                  <a:srgbClr val="003864"/>
                </a:solidFill>
                <a:latin typeface="Calibri"/>
                <a:cs typeface="Calibri"/>
              </a:rPr>
              <a:t>a</a:t>
            </a:r>
            <a:r>
              <a:rPr sz="2000" spc="45" dirty="0">
                <a:solidFill>
                  <a:srgbClr val="003864"/>
                </a:solidFill>
                <a:latin typeface="Calibri"/>
                <a:cs typeface="Calibri"/>
              </a:rPr>
              <a:t> </a:t>
            </a:r>
            <a:r>
              <a:rPr sz="2000" spc="20" dirty="0">
                <a:solidFill>
                  <a:srgbClr val="003864"/>
                </a:solidFill>
                <a:latin typeface="Calibri"/>
                <a:cs typeface="Calibri"/>
              </a:rPr>
              <a:t>barrier:</a:t>
            </a:r>
            <a:endParaRPr lang="en-US" sz="2000" dirty="0">
              <a:latin typeface="Calibri"/>
              <a:cs typeface="Calibri"/>
            </a:endParaRPr>
          </a:p>
          <a:p>
            <a:pPr marL="812165" lvl="1" indent="-342900">
              <a:spcBef>
                <a:spcPts val="1664"/>
              </a:spcBef>
              <a:buFont typeface="Arial" panose="020B0604020202020204" pitchFamily="34" charset="0"/>
              <a:buChar char="•"/>
              <a:tabLst>
                <a:tab pos="327025" algn="l"/>
              </a:tabLst>
            </a:pPr>
            <a:r>
              <a:rPr lang="en-US" sz="2000" spc="10" dirty="0">
                <a:solidFill>
                  <a:srgbClr val="003864"/>
                </a:solidFill>
                <a:latin typeface="Calibri"/>
                <a:cs typeface="Calibri"/>
              </a:rPr>
              <a:t>Finding avenues to promote statewide spatial C.I. data use beyond the GIS community.</a:t>
            </a:r>
          </a:p>
          <a:p>
            <a:pPr marL="326390" indent="-314325">
              <a:lnSpc>
                <a:spcPct val="100000"/>
              </a:lnSpc>
              <a:spcBef>
                <a:spcPts val="1785"/>
              </a:spcBef>
              <a:buAutoNum type="arabicPeriod" startAt="2"/>
              <a:tabLst>
                <a:tab pos="327025" algn="l"/>
              </a:tabLst>
            </a:pPr>
            <a:r>
              <a:rPr sz="2000" spc="-30" dirty="0">
                <a:solidFill>
                  <a:srgbClr val="003864"/>
                </a:solidFill>
                <a:latin typeface="Calibri"/>
                <a:cs typeface="Calibri"/>
              </a:rPr>
              <a:t>Next</a:t>
            </a:r>
            <a:r>
              <a:rPr sz="2000" spc="125" dirty="0">
                <a:solidFill>
                  <a:srgbClr val="003864"/>
                </a:solidFill>
                <a:latin typeface="Calibri"/>
                <a:cs typeface="Calibri"/>
              </a:rPr>
              <a:t> </a:t>
            </a:r>
            <a:r>
              <a:rPr sz="2000" spc="10" dirty="0">
                <a:solidFill>
                  <a:srgbClr val="003864"/>
                </a:solidFill>
                <a:latin typeface="Calibri"/>
                <a:cs typeface="Calibri"/>
              </a:rPr>
              <a:t>task</a:t>
            </a:r>
            <a:r>
              <a:rPr lang="en-US" sz="2000" spc="10" dirty="0">
                <a:solidFill>
                  <a:srgbClr val="003864"/>
                </a:solidFill>
                <a:latin typeface="Calibri"/>
                <a:cs typeface="Calibri"/>
              </a:rPr>
              <a:t>s</a:t>
            </a:r>
            <a:r>
              <a:rPr sz="2000" spc="10" dirty="0">
                <a:solidFill>
                  <a:srgbClr val="003864"/>
                </a:solidFill>
                <a:latin typeface="Calibri"/>
                <a:cs typeface="Calibri"/>
              </a:rPr>
              <a:t>:</a:t>
            </a:r>
            <a:endParaRPr lang="en-US" sz="2000" spc="10" dirty="0">
              <a:solidFill>
                <a:srgbClr val="003864"/>
              </a:solidFill>
              <a:latin typeface="Calibri"/>
              <a:cs typeface="Calibri"/>
            </a:endParaRPr>
          </a:p>
          <a:p>
            <a:pPr marL="812165" lvl="1" indent="-342900">
              <a:spcBef>
                <a:spcPts val="1785"/>
              </a:spcBef>
              <a:buFont typeface="Arial" panose="020B0604020202020204" pitchFamily="34" charset="0"/>
              <a:buChar char="•"/>
              <a:tabLst>
                <a:tab pos="327025" algn="l"/>
              </a:tabLst>
            </a:pPr>
            <a:r>
              <a:rPr lang="en-US" sz="2000" dirty="0">
                <a:latin typeface="Calibri"/>
                <a:cs typeface="Calibri"/>
              </a:rPr>
              <a:t>Review NREL (National Renewable Energy Lab)-prepared report CI data + Reliability and Equity metrics. Review and identify other uses for these data.</a:t>
            </a:r>
          </a:p>
          <a:p>
            <a:pPr marL="812165" lvl="1" indent="-342900">
              <a:spcBef>
                <a:spcPts val="1785"/>
              </a:spcBef>
              <a:buFont typeface="Arial" panose="020B0604020202020204" pitchFamily="34" charset="0"/>
              <a:buChar char="•"/>
              <a:tabLst>
                <a:tab pos="327025" algn="l"/>
              </a:tabLst>
            </a:pPr>
            <a:r>
              <a:rPr lang="en-US" sz="2000" dirty="0">
                <a:latin typeface="Calibri"/>
                <a:cs typeface="Calibri"/>
              </a:rPr>
              <a:t>Workflow development: How can we </a:t>
            </a:r>
            <a:r>
              <a:rPr lang="en-US" sz="2000" dirty="0">
                <a:cs typeface="Calibri"/>
              </a:rPr>
              <a:t>help HIFLD (Homeland </a:t>
            </a:r>
            <a:r>
              <a:rPr lang="en-US" sz="2000">
                <a:latin typeface="Calibri"/>
                <a:cs typeface="Calibri"/>
              </a:rPr>
              <a:t>Infrastructure Foundation-Level </a:t>
            </a:r>
            <a:r>
              <a:rPr lang="en-US" sz="2000" dirty="0">
                <a:latin typeface="Calibri"/>
                <a:cs typeface="Calibri"/>
              </a:rPr>
              <a:t>Data) get info from the states and how can national collaborations help us meet our goals?</a:t>
            </a:r>
            <a:endParaRPr lang="en-US" sz="2000" dirty="0">
              <a:solidFill>
                <a:srgbClr val="003864"/>
              </a:solidFill>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fontScale="90000"/>
          </a:bodyPr>
          <a:lstStyle/>
          <a:p>
            <a:r>
              <a:rPr lang="en-US" dirty="0">
                <a:ea typeface="+mj-lt"/>
                <a:cs typeface="+mj-lt"/>
              </a:rPr>
              <a:t>A project team to develop geospatial data sharing methodologies to support the state’s underground utilities community</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sz="3400" dirty="0">
                <a:cs typeface="Calibri"/>
              </a:rPr>
              <a:t>Most recent success:</a:t>
            </a:r>
          </a:p>
          <a:p>
            <a:pPr lvl="1"/>
            <a:r>
              <a:rPr lang="en-US" sz="3400" dirty="0">
                <a:ea typeface="+mn-lt"/>
                <a:cs typeface="+mn-lt"/>
              </a:rPr>
              <a:t>Prototype system functionality is complete (prototype can aggregate diverse utility geospatial data and make available for other project identified needs). </a:t>
            </a:r>
          </a:p>
          <a:p>
            <a:pPr lvl="1"/>
            <a:r>
              <a:rPr lang="en-US" sz="3400" dirty="0">
                <a:ea typeface="+mn-lt"/>
                <a:cs typeface="+mn-lt"/>
              </a:rPr>
              <a:t>Article featuring UUMPT Leadership Team member Geoff Zeiss of Ottawa, Canada was published in July issue of Damage Prevention-Pro.</a:t>
            </a:r>
          </a:p>
          <a:p>
            <a:pPr marL="0" indent="0">
              <a:buNone/>
            </a:pPr>
            <a:r>
              <a:rPr lang="en-US" sz="3400" dirty="0">
                <a:cs typeface="Calibri"/>
              </a:rPr>
              <a:t>2.  If you are experiencing a barrier:</a:t>
            </a:r>
            <a:endParaRPr lang="en-US" sz="3400" dirty="0">
              <a:ea typeface="+mn-lt"/>
              <a:cs typeface="+mn-lt"/>
            </a:endParaRPr>
          </a:p>
          <a:p>
            <a:pPr marL="0" indent="0">
              <a:buNone/>
            </a:pPr>
            <a:r>
              <a:rPr lang="en-US" sz="3400" dirty="0">
                <a:cs typeface="Calibri"/>
              </a:rPr>
              <a:t>3.  Next task:</a:t>
            </a:r>
          </a:p>
          <a:p>
            <a:pPr lvl="1"/>
            <a:r>
              <a:rPr lang="en-US" sz="3400" dirty="0">
                <a:cs typeface="Calibri"/>
              </a:rPr>
              <a:t>Presentation at MN GIS/LIS October 13-14</a:t>
            </a:r>
          </a:p>
          <a:p>
            <a:pPr lvl="1"/>
            <a:r>
              <a:rPr lang="en-US" sz="3400" dirty="0">
                <a:cs typeface="Calibri"/>
              </a:rPr>
              <a:t>Gopher State One Call is preparing to contract for development of Open Source product to leverage concepts and approaches used during development of prototype.</a:t>
            </a:r>
            <a:endParaRPr lang="en-US" sz="2200" dirty="0">
              <a:cs typeface="Calibri"/>
            </a:endParaRPr>
          </a:p>
          <a:p>
            <a:pPr marL="457200" indent="-457200">
              <a:buAutoNum type="arabicPeriod"/>
            </a:pPr>
            <a:endParaRPr lang="en-US" dirty="0">
              <a:cs typeface="Calibri"/>
            </a:endParaRPr>
          </a:p>
        </p:txBody>
      </p:sp>
    </p:spTree>
    <p:extLst>
      <p:ext uri="{BB962C8B-B14F-4D97-AF65-F5344CB8AC3E}">
        <p14:creationId xmlns:p14="http://schemas.microsoft.com/office/powerpoint/2010/main" val="475881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Maps, procedures, templates and other materials to help </a:t>
            </a:r>
            <a:br>
              <a:rPr lang="en-US" dirty="0">
                <a:ea typeface="+mj-lt"/>
                <a:cs typeface="+mj-lt"/>
              </a:rPr>
            </a:br>
            <a:r>
              <a:rPr lang="en-US" dirty="0">
                <a:ea typeface="+mj-lt"/>
                <a:cs typeface="+mj-lt"/>
              </a:rPr>
              <a:t>all levels of government implement the U.S. National Grid</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Most recent success:</a:t>
            </a:r>
          </a:p>
          <a:p>
            <a:pPr lvl="1"/>
            <a:r>
              <a:rPr lang="en-US" sz="2500" dirty="0">
                <a:effectLst/>
              </a:rPr>
              <a:t>Worked with </a:t>
            </a:r>
            <a:r>
              <a:rPr lang="en-US" sz="2500" dirty="0" err="1">
                <a:effectLst/>
              </a:rPr>
              <a:t>SharedGeo</a:t>
            </a:r>
            <a:r>
              <a:rPr lang="en-US" sz="2500" dirty="0">
                <a:effectLst/>
              </a:rPr>
              <a:t> to complete a new USNG </a:t>
            </a:r>
            <a:r>
              <a:rPr lang="en-US" sz="2500" dirty="0" err="1">
                <a:effectLst/>
              </a:rPr>
              <a:t>mapbook</a:t>
            </a:r>
            <a:r>
              <a:rPr lang="en-US" sz="2500" dirty="0">
                <a:effectLst/>
              </a:rPr>
              <a:t> publishing application on USNG Center</a:t>
            </a:r>
            <a:endParaRPr lang="en-US" sz="2500" dirty="0">
              <a:ea typeface="+mn-lt"/>
              <a:cs typeface="+mn-lt"/>
            </a:endParaRPr>
          </a:p>
          <a:p>
            <a:pPr marL="457200" indent="-457200">
              <a:buAutoNum type="arabicPeriod"/>
            </a:pPr>
            <a:r>
              <a:rPr lang="en-US" dirty="0">
                <a:cs typeface="Calibri"/>
              </a:rPr>
              <a:t>If you are experiencing a barrier:</a:t>
            </a:r>
            <a:endParaRPr lang="en-US" sz="2500" dirty="0">
              <a:ea typeface="+mn-lt"/>
              <a:cs typeface="+mn-lt"/>
            </a:endParaRPr>
          </a:p>
          <a:p>
            <a:pPr marL="457200" indent="-457200">
              <a:buAutoNum type="arabicPeriod"/>
            </a:pPr>
            <a:r>
              <a:rPr lang="en-US" dirty="0">
                <a:ea typeface="+mn-lt"/>
                <a:cs typeface="+mn-lt"/>
              </a:rPr>
              <a:t>Next task:</a:t>
            </a:r>
          </a:p>
          <a:p>
            <a:pPr lvl="1"/>
            <a:r>
              <a:rPr lang="en-US" sz="2500" dirty="0">
                <a:cs typeface="Calibri"/>
              </a:rPr>
              <a:t>Scheduled for two presentations at upcoming MN GIS/LIS Conference, October 13-14</a:t>
            </a:r>
          </a:p>
          <a:p>
            <a:pPr lvl="1"/>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5" name="Google Shape;45;p1"/>
          <p:cNvSpPr txBox="1"/>
          <p:nvPr/>
        </p:nvSpPr>
        <p:spPr>
          <a:xfrm>
            <a:off x="917575" y="1608819"/>
            <a:ext cx="10146600" cy="4748090"/>
          </a:xfrm>
          <a:prstGeom prst="rect">
            <a:avLst/>
          </a:prstGeom>
          <a:noFill/>
          <a:ln>
            <a:noFill/>
          </a:ln>
        </p:spPr>
        <p:txBody>
          <a:bodyPr spcFirstLastPara="1" wrap="square" lIns="0" tIns="211450" rIns="0" bIns="0" anchor="t" anchorCtr="0">
            <a:spAutoFit/>
          </a:bodyPr>
          <a:lstStyle/>
          <a:p>
            <a:pPr marL="469900" marR="0" lvl="0" indent="-457200" algn="l" defTabSz="914400" rtl="0" eaLnBrk="1" fontAlgn="auto" latinLnBrk="0" hangingPunct="1">
              <a:lnSpc>
                <a:spcPct val="100000"/>
              </a:lnSpc>
              <a:spcBef>
                <a:spcPts val="0"/>
              </a:spcBef>
              <a:spcAft>
                <a:spcPts val="0"/>
              </a:spcAft>
              <a:buClr>
                <a:srgbClr val="000000"/>
              </a:buClr>
              <a:buSzPts val="2450"/>
              <a:buFont typeface="Calibri"/>
              <a:buAutoNum type="arabicPeriod"/>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Most recent success:</a:t>
            </a:r>
          </a:p>
          <a:p>
            <a:pPr marL="927100" lvl="1" indent="-457200">
              <a:buClr>
                <a:srgbClr val="000000"/>
              </a:buClr>
              <a:buSzPts val="2450"/>
              <a:buFont typeface="Arial" panose="020B0604020202020204" pitchFamily="34" charset="0"/>
              <a:buChar char="•"/>
              <a:defRPr/>
            </a:pPr>
            <a:r>
              <a:rPr lang="en-US" sz="2450" b="0" i="0" u="none" strike="noStrike" kern="0" cap="none" spc="0" normalizeH="0" baseline="0" noProof="0" dirty="0">
                <a:ln>
                  <a:noFill/>
                </a:ln>
                <a:solidFill>
                  <a:schemeClr val="bg2"/>
                </a:solidFill>
                <a:effectLst/>
                <a:uLnTx/>
                <a:uFillTx/>
                <a:latin typeface="Calibri"/>
                <a:ea typeface="Calibri"/>
                <a:cs typeface="Calibri"/>
              </a:rPr>
              <a:t>Conducted three interviews with representatives from MnDOT, </a:t>
            </a:r>
            <a:r>
              <a:rPr lang="en-US" sz="2450" b="0" i="0" u="none" strike="noStrike" kern="0" cap="none" spc="0" normalizeH="0" baseline="0" noProof="0" dirty="0" err="1">
                <a:ln>
                  <a:noFill/>
                </a:ln>
                <a:solidFill>
                  <a:schemeClr val="bg2"/>
                </a:solidFill>
                <a:effectLst/>
                <a:uLnTx/>
                <a:uFillTx/>
                <a:latin typeface="Calibri"/>
                <a:ea typeface="Calibri"/>
                <a:cs typeface="Calibri"/>
              </a:rPr>
              <a:t>MnGeo</a:t>
            </a:r>
            <a:r>
              <a:rPr lang="en-US" sz="2450" b="0" i="0" u="none" strike="noStrike" kern="0" cap="none" spc="0" normalizeH="0" baseline="0" noProof="0" dirty="0">
                <a:ln>
                  <a:noFill/>
                </a:ln>
                <a:solidFill>
                  <a:schemeClr val="bg2"/>
                </a:solidFill>
                <a:effectLst/>
                <a:uLnTx/>
                <a:uFillTx/>
                <a:latin typeface="Calibri"/>
                <a:ea typeface="Calibri"/>
                <a:cs typeface="Calibri"/>
              </a:rPr>
              <a:t>, and the Metropolitan Council to learn more about their aerial imagery collections</a:t>
            </a:r>
          </a:p>
          <a:p>
            <a:pPr marL="326390" marR="0" lvl="0" indent="-314325" algn="l" defTabSz="914400" rtl="0" eaLnBrk="1" fontAlgn="auto" latinLnBrk="0" hangingPunct="1">
              <a:lnSpc>
                <a:spcPct val="100000"/>
              </a:lnSpc>
              <a:spcBef>
                <a:spcPts val="1664"/>
              </a:spcBef>
              <a:spcAft>
                <a:spcPts val="0"/>
              </a:spcAft>
              <a:buClr>
                <a:srgbClr val="000000"/>
              </a:buClr>
              <a:buSzPts val="2450"/>
              <a:buFont typeface="Calibri"/>
              <a:buAutoNum type="arabicPeriod" startAt="2"/>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If you are experiencing a barrier:</a:t>
            </a:r>
            <a:endParaRPr lang="en-US" sz="2450" b="0" i="0" u="none" strike="noStrike" kern="0" cap="none" spc="0" normalizeH="0" baseline="0" noProof="0" dirty="0">
              <a:ln>
                <a:noFill/>
              </a:ln>
              <a:solidFill>
                <a:schemeClr val="bg2"/>
              </a:solidFill>
              <a:effectLst/>
              <a:uLnTx/>
              <a:uFillTx/>
              <a:latin typeface="Calibri"/>
              <a:ea typeface="Calibri"/>
              <a:cs typeface="Calibri"/>
            </a:endParaRPr>
          </a:p>
          <a:p>
            <a:pPr marL="326390" marR="0" lvl="0" indent="-314325" algn="l" defTabSz="914400" rtl="0" eaLnBrk="1" fontAlgn="auto" latinLnBrk="0" hangingPunct="1">
              <a:lnSpc>
                <a:spcPct val="100000"/>
              </a:lnSpc>
              <a:spcBef>
                <a:spcPts val="1785"/>
              </a:spcBef>
              <a:spcAft>
                <a:spcPts val="0"/>
              </a:spcAft>
              <a:buClr>
                <a:srgbClr val="000000"/>
              </a:buClr>
              <a:buSzPts val="2450"/>
              <a:buFont typeface="Calibri"/>
              <a:buAutoNum type="arabicPeriod" startAt="2"/>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Next tasks:</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914400" marR="0" lvl="1" indent="-384175" algn="l" defTabSz="914400" rtl="0" eaLnBrk="1" fontAlgn="auto" latinLnBrk="0" hangingPunct="1">
              <a:lnSpc>
                <a:spcPct val="100000"/>
              </a:lnSpc>
              <a:spcBef>
                <a:spcPts val="1785"/>
              </a:spcBef>
              <a:spcAft>
                <a:spcPts val="0"/>
              </a:spcAft>
              <a:buClr>
                <a:srgbClr val="000000"/>
              </a:buClr>
              <a:buSzPts val="2450"/>
              <a:buFont typeface="Calibri"/>
              <a:buChar char="•"/>
              <a:tabLst/>
              <a:defRPr/>
            </a:pPr>
            <a:r>
              <a:rPr lang="en-US" sz="2450" kern="0" dirty="0">
                <a:solidFill>
                  <a:schemeClr val="bg2"/>
                </a:solidFill>
                <a:latin typeface="Calibri"/>
                <a:ea typeface="Calibri"/>
                <a:cs typeface="Calibri"/>
              </a:rPr>
              <a:t>A</a:t>
            </a:r>
            <a:r>
              <a:rPr lang="en-US" sz="2450" b="0" i="0" u="none" strike="noStrike" kern="0" cap="none" spc="0" normalizeH="0" baseline="0" noProof="0" dirty="0" err="1">
                <a:ln>
                  <a:noFill/>
                </a:ln>
                <a:solidFill>
                  <a:schemeClr val="bg2"/>
                </a:solidFill>
                <a:effectLst/>
                <a:uLnTx/>
                <a:uFillTx/>
                <a:latin typeface="Calibri"/>
                <a:ea typeface="Calibri"/>
                <a:cs typeface="Calibri"/>
              </a:rPr>
              <a:t>ttend</a:t>
            </a:r>
            <a:r>
              <a:rPr lang="en-US" sz="2450" b="0" i="0" u="none" strike="noStrike" kern="0" cap="none" spc="0" normalizeH="0" baseline="0" noProof="0" dirty="0">
                <a:ln>
                  <a:noFill/>
                </a:ln>
                <a:solidFill>
                  <a:schemeClr val="bg2"/>
                </a:solidFill>
                <a:effectLst/>
                <a:uLnTx/>
                <a:uFillTx/>
                <a:latin typeface="Calibri"/>
                <a:ea typeface="Calibri"/>
                <a:cs typeface="Calibri"/>
              </a:rPr>
              <a:t> the GIS/LIS conference to present our poster</a:t>
            </a:r>
          </a:p>
          <a:p>
            <a:pPr marL="914400" marR="0" lvl="1" indent="-384175" algn="l" defTabSz="914400" rtl="0" eaLnBrk="1" fontAlgn="auto" latinLnBrk="0" hangingPunct="1">
              <a:lnSpc>
                <a:spcPct val="100000"/>
              </a:lnSpc>
              <a:spcBef>
                <a:spcPts val="1785"/>
              </a:spcBef>
              <a:spcAft>
                <a:spcPts val="0"/>
              </a:spcAft>
              <a:buClr>
                <a:srgbClr val="000000"/>
              </a:buClr>
              <a:buSzPts val="2450"/>
              <a:buFont typeface="Calibri"/>
              <a:buChar char="•"/>
              <a:tabLst/>
              <a:defRPr/>
            </a:pPr>
            <a:r>
              <a:rPr lang="en-US" sz="2450" kern="0" dirty="0">
                <a:solidFill>
                  <a:schemeClr val="bg2"/>
                </a:solidFill>
                <a:latin typeface="Calibri"/>
                <a:ea typeface="Calibri"/>
                <a:cs typeface="Calibri"/>
              </a:rPr>
              <a:t>W</a:t>
            </a:r>
            <a:r>
              <a:rPr lang="en-US" sz="2450" b="0" i="0" u="none" strike="noStrike" kern="0" cap="none" spc="0" normalizeH="0" baseline="0" noProof="0" dirty="0" err="1">
                <a:ln>
                  <a:noFill/>
                </a:ln>
                <a:solidFill>
                  <a:schemeClr val="bg2"/>
                </a:solidFill>
                <a:effectLst/>
                <a:uLnTx/>
                <a:uFillTx/>
                <a:latin typeface="Calibri"/>
                <a:ea typeface="Calibri"/>
                <a:cs typeface="Calibri"/>
              </a:rPr>
              <a:t>ork</a:t>
            </a:r>
            <a:r>
              <a:rPr lang="en-US" sz="2450" b="0" i="0" u="none" strike="noStrike" kern="0" cap="none" spc="0" normalizeH="0" baseline="0" noProof="0" dirty="0">
                <a:ln>
                  <a:noFill/>
                </a:ln>
                <a:solidFill>
                  <a:schemeClr val="bg2"/>
                </a:solidFill>
                <a:effectLst/>
                <a:uLnTx/>
                <a:uFillTx/>
                <a:latin typeface="Calibri"/>
                <a:ea typeface="Calibri"/>
                <a:cs typeface="Calibri"/>
              </a:rPr>
              <a:t> with GIS/LIS to distribute our community survey</a:t>
            </a:r>
          </a:p>
          <a:p>
            <a:pPr marL="914400" marR="0" lvl="1" indent="-384175" algn="l" defTabSz="914400" rtl="0" eaLnBrk="1" fontAlgn="auto" latinLnBrk="0" hangingPunct="1">
              <a:lnSpc>
                <a:spcPct val="100000"/>
              </a:lnSpc>
              <a:spcBef>
                <a:spcPts val="1785"/>
              </a:spcBef>
              <a:spcAft>
                <a:spcPts val="0"/>
              </a:spcAft>
              <a:buClr>
                <a:srgbClr val="000000"/>
              </a:buClr>
              <a:buSzPts val="2450"/>
              <a:buFont typeface="Calibri"/>
              <a:buChar char="•"/>
              <a:tabLst/>
              <a:defRPr/>
            </a:pPr>
            <a:r>
              <a:rPr lang="en-US" sz="2450" kern="0" dirty="0">
                <a:solidFill>
                  <a:schemeClr val="bg2"/>
                </a:solidFill>
                <a:latin typeface="Calibri"/>
                <a:ea typeface="Calibri"/>
                <a:cs typeface="Calibri"/>
              </a:rPr>
              <a:t>C</a:t>
            </a:r>
            <a:r>
              <a:rPr lang="en-US" sz="2450" b="0" i="0" u="none" strike="noStrike" kern="0" cap="none" spc="0" normalizeH="0" baseline="0" noProof="0" dirty="0" err="1">
                <a:ln>
                  <a:noFill/>
                </a:ln>
                <a:solidFill>
                  <a:schemeClr val="bg2"/>
                </a:solidFill>
                <a:effectLst/>
                <a:uLnTx/>
                <a:uFillTx/>
                <a:latin typeface="Calibri"/>
                <a:ea typeface="Calibri"/>
                <a:cs typeface="Calibri"/>
              </a:rPr>
              <a:t>omplete</a:t>
            </a:r>
            <a:r>
              <a:rPr lang="en-US" sz="2450" b="0" i="0" u="none" strike="noStrike" kern="0" cap="none" spc="0" normalizeH="0" baseline="0" noProof="0" dirty="0">
                <a:ln>
                  <a:noFill/>
                </a:ln>
                <a:solidFill>
                  <a:schemeClr val="bg2"/>
                </a:solidFill>
                <a:effectLst/>
                <a:uLnTx/>
                <a:uFillTx/>
                <a:latin typeface="Calibri"/>
                <a:ea typeface="Calibri"/>
                <a:cs typeface="Calibri"/>
              </a:rPr>
              <a:t> a final report by the next GAC Quarterly meeting</a:t>
            </a:r>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Archiving Minnesota geospatial data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fontScale="90000"/>
          </a:bodyPr>
          <a:lstStyle/>
          <a:p>
            <a:r>
              <a:rPr lang="en-US" dirty="0">
                <a:ea typeface="+mj-lt"/>
                <a:cs typeface="+mj-lt"/>
              </a:rPr>
              <a:t>Accurate hydro-DEMs (</a:t>
            </a:r>
            <a:r>
              <a:rPr lang="en-US" dirty="0" err="1">
                <a:ea typeface="+mj-lt"/>
                <a:cs typeface="+mj-lt"/>
              </a:rPr>
              <a:t>hDEM</a:t>
            </a:r>
            <a:r>
              <a:rPr lang="en-US" dirty="0">
                <a:ea typeface="+mj-lt"/>
                <a:cs typeface="+mj-lt"/>
              </a:rPr>
              <a:t>) that serve modern </a:t>
            </a:r>
            <a:br>
              <a:rPr lang="en-US" dirty="0">
                <a:ea typeface="+mj-lt"/>
                <a:cs typeface="+mj-lt"/>
              </a:rPr>
            </a:br>
            <a:r>
              <a:rPr lang="en-US" dirty="0">
                <a:ea typeface="+mj-lt"/>
                <a:cs typeface="+mj-lt"/>
              </a:rPr>
              <a:t>flood modeling and hydro-terrain analysis tools, and the development of more accurate watercourses and watersheds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p>
          <a:p>
            <a:pPr lvl="1">
              <a:lnSpc>
                <a:spcPct val="170000"/>
              </a:lnSpc>
              <a:spcBef>
                <a:spcPts val="0"/>
              </a:spcBef>
              <a:spcAft>
                <a:spcPts val="0"/>
              </a:spcAft>
            </a:pPr>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ea typeface="+mn-lt"/>
              <a:cs typeface="+mn-lt"/>
            </a:endParaRPr>
          </a:p>
          <a:p>
            <a:pPr marL="457200" indent="-457200">
              <a:buAutoNum type="arabicPeriod"/>
            </a:pPr>
            <a:r>
              <a:rPr lang="en-US" dirty="0">
                <a:ea typeface="+mn-lt"/>
                <a:cs typeface="+mn-lt"/>
              </a:rPr>
              <a:t>Next task:</a:t>
            </a:r>
          </a:p>
          <a:p>
            <a:pPr lvl="1"/>
            <a:endParaRPr lang="en-US" dirty="0">
              <a:cs typeface="Calibri"/>
            </a:endParaRPr>
          </a:p>
          <a:p>
            <a:pPr lvl="1"/>
            <a:endParaRPr lang="en-US" dirty="0">
              <a:cs typeface="Calibri"/>
            </a:endParaRPr>
          </a:p>
        </p:txBody>
      </p:sp>
    </p:spTree>
    <p:extLst>
      <p:ext uri="{BB962C8B-B14F-4D97-AF65-F5344CB8AC3E}">
        <p14:creationId xmlns:p14="http://schemas.microsoft.com/office/powerpoint/2010/main" val="992269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fontScale="90000"/>
          </a:bodyPr>
          <a:lstStyle/>
          <a:p>
            <a:r>
              <a:rPr lang="en-US" dirty="0">
                <a:ea typeface="+mj-lt"/>
                <a:cs typeface="+mj-lt"/>
              </a:rPr>
              <a:t>Development of a culvert data standard for data sharing across the geospatial and infrastructure asset management communities </a:t>
            </a:r>
            <a:endParaRPr lang="en-US" dirty="0"/>
          </a:p>
        </p:txBody>
      </p:sp>
      <p:sp>
        <p:nvSpPr>
          <p:cNvPr id="6" name="object 3">
            <a:extLst>
              <a:ext uri="{FF2B5EF4-FFF2-40B4-BE49-F238E27FC236}">
                <a16:creationId xmlns:a16="http://schemas.microsoft.com/office/drawing/2014/main" id="{F856298B-965D-42AE-85EB-BB73FA401EB4}"/>
              </a:ext>
            </a:extLst>
          </p:cNvPr>
          <p:cNvSpPr txBox="1"/>
          <p:nvPr/>
        </p:nvSpPr>
        <p:spPr>
          <a:xfrm>
            <a:off x="838200" y="1323411"/>
            <a:ext cx="10207625" cy="5220660"/>
          </a:xfrm>
          <a:prstGeom prst="rect">
            <a:avLst/>
          </a:prstGeom>
        </p:spPr>
        <p:txBody>
          <a:bodyPr vert="horz" wrap="square" lIns="0" tIns="16510" rIns="0" bIns="0" rtlCol="0">
            <a:spAutoFit/>
          </a:bodyPr>
          <a:lstStyle/>
          <a:p>
            <a:pPr marL="469900" indent="-457834">
              <a:lnSpc>
                <a:spcPct val="100000"/>
              </a:lnSpc>
              <a:spcBef>
                <a:spcPts val="130"/>
              </a:spcBef>
              <a:buAutoNum type="arabicPeriod"/>
              <a:tabLst>
                <a:tab pos="469900" algn="l"/>
                <a:tab pos="470534" algn="l"/>
              </a:tabLst>
            </a:pPr>
            <a:r>
              <a:rPr sz="2450" dirty="0">
                <a:solidFill>
                  <a:srgbClr val="003864"/>
                </a:solidFill>
                <a:latin typeface="Calibri"/>
                <a:cs typeface="Calibri"/>
              </a:rPr>
              <a:t>Most</a:t>
            </a:r>
            <a:r>
              <a:rPr sz="2450" spc="25" dirty="0">
                <a:solidFill>
                  <a:srgbClr val="003864"/>
                </a:solidFill>
                <a:latin typeface="Calibri"/>
                <a:cs typeface="Calibri"/>
              </a:rPr>
              <a:t> </a:t>
            </a:r>
            <a:r>
              <a:rPr sz="2450" dirty="0">
                <a:solidFill>
                  <a:srgbClr val="003864"/>
                </a:solidFill>
                <a:latin typeface="Calibri"/>
                <a:cs typeface="Calibri"/>
              </a:rPr>
              <a:t>recent</a:t>
            </a:r>
            <a:r>
              <a:rPr sz="2450" spc="105" dirty="0">
                <a:solidFill>
                  <a:srgbClr val="003864"/>
                </a:solidFill>
                <a:latin typeface="Calibri"/>
                <a:cs typeface="Calibri"/>
              </a:rPr>
              <a:t> </a:t>
            </a:r>
            <a:r>
              <a:rPr sz="2450" spc="5" dirty="0">
                <a:solidFill>
                  <a:srgbClr val="003864"/>
                </a:solidFill>
                <a:latin typeface="Calibri"/>
                <a:cs typeface="Calibri"/>
              </a:rPr>
              <a:t>success:</a:t>
            </a:r>
            <a:endParaRPr sz="2450" dirty="0">
              <a:latin typeface="Calibri"/>
              <a:cs typeface="Calibri"/>
            </a:endParaRPr>
          </a:p>
          <a:p>
            <a:pPr marL="699135" lvl="1" indent="-229235">
              <a:lnSpc>
                <a:spcPct val="100000"/>
              </a:lnSpc>
              <a:spcBef>
                <a:spcPts val="1540"/>
              </a:spcBef>
              <a:buFont typeface="Arial"/>
              <a:buChar char="•"/>
              <a:tabLst>
                <a:tab pos="698500" algn="l"/>
                <a:tab pos="699135" algn="l"/>
              </a:tabLst>
            </a:pPr>
            <a:r>
              <a:rPr lang="en-US" sz="2100" spc="-25" dirty="0">
                <a:solidFill>
                  <a:srgbClr val="003864"/>
                </a:solidFill>
                <a:latin typeface="Calibri"/>
                <a:cs typeface="Calibri"/>
              </a:rPr>
              <a:t>Initial email sent out to subject matter experts and individuals identified who volunteered to participate.</a:t>
            </a:r>
          </a:p>
          <a:p>
            <a:pPr marL="699135" lvl="1" indent="-229235">
              <a:lnSpc>
                <a:spcPct val="100000"/>
              </a:lnSpc>
              <a:spcBef>
                <a:spcPts val="1540"/>
              </a:spcBef>
              <a:buFont typeface="Arial"/>
              <a:buChar char="•"/>
              <a:tabLst>
                <a:tab pos="698500" algn="l"/>
                <a:tab pos="699135" algn="l"/>
              </a:tabLst>
            </a:pPr>
            <a:r>
              <a:rPr lang="en-US" sz="2100" spc="-10" dirty="0">
                <a:solidFill>
                  <a:srgbClr val="003864"/>
                </a:solidFill>
                <a:latin typeface="Calibri"/>
                <a:cs typeface="Calibri"/>
              </a:rPr>
              <a:t>Researching Culvert Data practices of other states to identify best practices.  </a:t>
            </a:r>
            <a:endParaRPr sz="2100" dirty="0">
              <a:latin typeface="Calibri"/>
              <a:cs typeface="Calibri"/>
            </a:endParaRPr>
          </a:p>
          <a:p>
            <a:pPr marL="326390" indent="-314325">
              <a:lnSpc>
                <a:spcPct val="100000"/>
              </a:lnSpc>
              <a:spcBef>
                <a:spcPts val="2010"/>
              </a:spcBef>
              <a:buAutoNum type="arabicPeriod"/>
              <a:tabLst>
                <a:tab pos="327025" algn="l"/>
              </a:tabLst>
            </a:pPr>
            <a:r>
              <a:rPr sz="2450" spc="-5" dirty="0">
                <a:solidFill>
                  <a:srgbClr val="003864"/>
                </a:solidFill>
                <a:latin typeface="Calibri"/>
                <a:cs typeface="Calibri"/>
              </a:rPr>
              <a:t>If</a:t>
            </a:r>
            <a:r>
              <a:rPr sz="2450" spc="25" dirty="0">
                <a:solidFill>
                  <a:srgbClr val="003864"/>
                </a:solidFill>
                <a:latin typeface="Calibri"/>
                <a:cs typeface="Calibri"/>
              </a:rPr>
              <a:t> </a:t>
            </a:r>
            <a:r>
              <a:rPr sz="2450" spc="5" dirty="0">
                <a:solidFill>
                  <a:srgbClr val="003864"/>
                </a:solidFill>
                <a:latin typeface="Calibri"/>
                <a:cs typeface="Calibri"/>
              </a:rPr>
              <a:t>you</a:t>
            </a:r>
            <a:r>
              <a:rPr sz="2450" spc="10" dirty="0">
                <a:solidFill>
                  <a:srgbClr val="003864"/>
                </a:solidFill>
                <a:latin typeface="Calibri"/>
                <a:cs typeface="Calibri"/>
              </a:rPr>
              <a:t> </a:t>
            </a:r>
            <a:r>
              <a:rPr sz="2450" spc="25" dirty="0">
                <a:solidFill>
                  <a:srgbClr val="003864"/>
                </a:solidFill>
                <a:latin typeface="Calibri"/>
                <a:cs typeface="Calibri"/>
              </a:rPr>
              <a:t>are</a:t>
            </a:r>
            <a:r>
              <a:rPr sz="2450" spc="-65" dirty="0">
                <a:solidFill>
                  <a:srgbClr val="003864"/>
                </a:solidFill>
                <a:latin typeface="Calibri"/>
                <a:cs typeface="Calibri"/>
              </a:rPr>
              <a:t> </a:t>
            </a:r>
            <a:r>
              <a:rPr sz="2450" spc="-5" dirty="0">
                <a:solidFill>
                  <a:srgbClr val="003864"/>
                </a:solidFill>
                <a:latin typeface="Calibri"/>
                <a:cs typeface="Calibri"/>
              </a:rPr>
              <a:t>experiencing</a:t>
            </a:r>
            <a:r>
              <a:rPr sz="2450" spc="295" dirty="0">
                <a:solidFill>
                  <a:srgbClr val="003864"/>
                </a:solidFill>
                <a:latin typeface="Calibri"/>
                <a:cs typeface="Calibri"/>
              </a:rPr>
              <a:t> </a:t>
            </a:r>
            <a:r>
              <a:rPr sz="2450" spc="10" dirty="0">
                <a:solidFill>
                  <a:srgbClr val="003864"/>
                </a:solidFill>
                <a:latin typeface="Calibri"/>
                <a:cs typeface="Calibri"/>
              </a:rPr>
              <a:t>a</a:t>
            </a:r>
            <a:r>
              <a:rPr sz="2450" spc="45" dirty="0">
                <a:solidFill>
                  <a:srgbClr val="003864"/>
                </a:solidFill>
                <a:latin typeface="Calibri"/>
                <a:cs typeface="Calibri"/>
              </a:rPr>
              <a:t> </a:t>
            </a:r>
            <a:r>
              <a:rPr sz="2450" spc="20" dirty="0">
                <a:solidFill>
                  <a:srgbClr val="003864"/>
                </a:solidFill>
                <a:latin typeface="Calibri"/>
                <a:cs typeface="Calibri"/>
              </a:rPr>
              <a:t>barrier:</a:t>
            </a:r>
            <a:endParaRPr sz="2450" dirty="0">
              <a:latin typeface="Calibri"/>
              <a:cs typeface="Calibri"/>
            </a:endParaRPr>
          </a:p>
          <a:p>
            <a:pPr marL="699135" lvl="1" indent="-229235">
              <a:spcBef>
                <a:spcPts val="1545"/>
              </a:spcBef>
              <a:buFont typeface="Arial"/>
              <a:buChar char="•"/>
              <a:tabLst>
                <a:tab pos="698500" algn="l"/>
                <a:tab pos="699135" algn="l"/>
              </a:tabLst>
            </a:pPr>
            <a:r>
              <a:rPr lang="en-US" sz="2100" spc="10" dirty="0">
                <a:solidFill>
                  <a:srgbClr val="003864"/>
                </a:solidFill>
                <a:latin typeface="Calibri"/>
                <a:cs typeface="Calibri"/>
              </a:rPr>
              <a:t>Culvert Data Standard will become high priority in Fall 2022.  Crossover of key personnel between Culvert Standard and DEM Hydro-modification membership has delayed formation of new subgroup.</a:t>
            </a:r>
            <a:endParaRPr lang="en-US" sz="2100" dirty="0">
              <a:latin typeface="Calibri"/>
              <a:cs typeface="Calibri"/>
            </a:endParaRPr>
          </a:p>
          <a:p>
            <a:pPr marL="326390" indent="-314325">
              <a:lnSpc>
                <a:spcPct val="100000"/>
              </a:lnSpc>
              <a:spcBef>
                <a:spcPts val="2085"/>
              </a:spcBef>
              <a:buAutoNum type="arabicPeriod"/>
              <a:tabLst>
                <a:tab pos="327025" algn="l"/>
              </a:tabLst>
            </a:pPr>
            <a:r>
              <a:rPr lang="en-US" sz="2450" spc="-30" dirty="0">
                <a:solidFill>
                  <a:srgbClr val="003864"/>
                </a:solidFill>
                <a:latin typeface="Calibri"/>
                <a:cs typeface="Calibri"/>
              </a:rPr>
              <a:t>Next</a:t>
            </a:r>
            <a:r>
              <a:rPr lang="en-US" sz="2450" spc="125" dirty="0">
                <a:solidFill>
                  <a:srgbClr val="003864"/>
                </a:solidFill>
                <a:latin typeface="Calibri"/>
                <a:cs typeface="Calibri"/>
              </a:rPr>
              <a:t> </a:t>
            </a:r>
            <a:r>
              <a:rPr lang="en-US" sz="2450" spc="10" dirty="0">
                <a:solidFill>
                  <a:srgbClr val="003864"/>
                </a:solidFill>
                <a:latin typeface="Calibri"/>
                <a:cs typeface="Calibri"/>
              </a:rPr>
              <a:t>task:</a:t>
            </a:r>
            <a:endParaRPr lang="en-US" sz="2450" dirty="0">
              <a:latin typeface="Calibri"/>
              <a:cs typeface="Calibri"/>
            </a:endParaRPr>
          </a:p>
          <a:p>
            <a:pPr marL="699135" lvl="1" indent="-229235">
              <a:lnSpc>
                <a:spcPct val="100000"/>
              </a:lnSpc>
              <a:spcBef>
                <a:spcPts val="1540"/>
              </a:spcBef>
              <a:buFont typeface="Arial"/>
              <a:buChar char="•"/>
              <a:tabLst>
                <a:tab pos="698500" algn="l"/>
                <a:tab pos="699135" algn="l"/>
              </a:tabLst>
            </a:pPr>
            <a:r>
              <a:rPr lang="en-US" sz="2100" dirty="0">
                <a:solidFill>
                  <a:srgbClr val="003864"/>
                </a:solidFill>
                <a:latin typeface="Calibri"/>
                <a:cs typeface="Calibri"/>
              </a:rPr>
              <a:t>Schedule Kickoff Meeting in October to bring interested parties together.  </a:t>
            </a:r>
          </a:p>
          <a:p>
            <a:pPr marL="699135" lvl="1" indent="-229235">
              <a:lnSpc>
                <a:spcPct val="100000"/>
              </a:lnSpc>
              <a:spcBef>
                <a:spcPts val="1540"/>
              </a:spcBef>
              <a:buFont typeface="Arial"/>
              <a:buChar char="•"/>
              <a:tabLst>
                <a:tab pos="698500" algn="l"/>
                <a:tab pos="699135" algn="l"/>
              </a:tabLst>
            </a:pPr>
            <a:r>
              <a:rPr lang="en-US" sz="2100" dirty="0">
                <a:solidFill>
                  <a:srgbClr val="003864"/>
                </a:solidFill>
                <a:latin typeface="Calibri"/>
                <a:cs typeface="Calibri"/>
              </a:rPr>
              <a:t>Recruit additional members and </a:t>
            </a:r>
            <a:r>
              <a:rPr lang="en-US" sz="2100" spc="-25" dirty="0">
                <a:solidFill>
                  <a:srgbClr val="003864"/>
                </a:solidFill>
                <a:latin typeface="Calibri"/>
                <a:cs typeface="Calibri"/>
              </a:rPr>
              <a:t>map out the process in creating the standard</a:t>
            </a:r>
            <a:r>
              <a:rPr lang="en-US" sz="2100" spc="-10" dirty="0">
                <a:solidFill>
                  <a:srgbClr val="003864"/>
                </a:solidFill>
                <a:latin typeface="Calibri"/>
                <a:cs typeface="Calibri"/>
              </a:rPr>
              <a:t>. </a:t>
            </a:r>
          </a:p>
        </p:txBody>
      </p:sp>
    </p:spTree>
    <p:extLst>
      <p:ext uri="{BB962C8B-B14F-4D97-AF65-F5344CB8AC3E}">
        <p14:creationId xmlns:p14="http://schemas.microsoft.com/office/powerpoint/2010/main" val="422583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ESZ Data Standard</a:t>
            </a:r>
          </a:p>
        </p:txBody>
      </p:sp>
      <p:sp>
        <p:nvSpPr>
          <p:cNvPr id="3" name="Content Placeholder 2"/>
          <p:cNvSpPr>
            <a:spLocks noGrp="1"/>
          </p:cNvSpPr>
          <p:nvPr>
            <p:ph idx="1"/>
          </p:nvPr>
        </p:nvSpPr>
        <p:spPr>
          <a:xfrm>
            <a:off x="838200" y="1825624"/>
            <a:ext cx="10515600" cy="4879975"/>
          </a:xfrm>
        </p:spPr>
        <p:txBody>
          <a:bodyPr>
            <a:normAutofit/>
          </a:bodyPr>
          <a:lstStyle/>
          <a:p>
            <a:r>
              <a:rPr lang="en-US" dirty="0"/>
              <a:t>Public Review Process</a:t>
            </a:r>
          </a:p>
          <a:p>
            <a:pPr lvl="1"/>
            <a:r>
              <a:rPr lang="en-US" dirty="0"/>
              <a:t>90 days ending 7/31/22</a:t>
            </a:r>
          </a:p>
          <a:p>
            <a:pPr lvl="2"/>
            <a:r>
              <a:rPr lang="en-US" dirty="0"/>
              <a:t>33 comments</a:t>
            </a:r>
          </a:p>
          <a:p>
            <a:pPr lvl="2"/>
            <a:r>
              <a:rPr lang="en-US" dirty="0"/>
              <a:t>Many minor but useful improvements to standard</a:t>
            </a:r>
          </a:p>
        </p:txBody>
      </p:sp>
    </p:spTree>
    <p:extLst>
      <p:ext uri="{BB962C8B-B14F-4D97-AF65-F5344CB8AC3E}">
        <p14:creationId xmlns:p14="http://schemas.microsoft.com/office/powerpoint/2010/main" val="3546213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err="1">
                <a:ea typeface="+mj-lt"/>
                <a:cs typeface="+mj-lt"/>
              </a:rPr>
              <a:t>Remonumentation</a:t>
            </a:r>
            <a:r>
              <a:rPr lang="en-US" sz="4000" dirty="0">
                <a:ea typeface="+mj-lt"/>
                <a:cs typeface="+mj-lt"/>
              </a:rPr>
              <a:t> of all section corners</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114300" indent="0">
              <a:buNone/>
            </a:pPr>
            <a:r>
              <a:rPr lang="en-US" dirty="0">
                <a:ea typeface="+mn-lt"/>
                <a:cs typeface="+mn-lt"/>
              </a:rPr>
              <a:t>Already covered earlier in this meeting.</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99292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CJIS Data GIS Best Practices</a:t>
            </a:r>
            <a:endParaRPr lang="en-US" sz="4000" dirty="0"/>
          </a:p>
        </p:txBody>
      </p:sp>
      <p:sp>
        <p:nvSpPr>
          <p:cNvPr id="4" name="Content Placeholder 2">
            <a:extLst>
              <a:ext uri="{FF2B5EF4-FFF2-40B4-BE49-F238E27FC236}">
                <a16:creationId xmlns:a16="http://schemas.microsoft.com/office/drawing/2014/main" id="{EC30BA41-E7B8-4910-A8F6-53C6CD63F52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114300" indent="0">
              <a:buNone/>
            </a:pPr>
            <a:r>
              <a:rPr lang="en-US" dirty="0">
                <a:ea typeface="+mn-lt"/>
                <a:cs typeface="+mn-lt"/>
              </a:rPr>
              <a:t>Already covered earlier in this meeting.</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4761704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15</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a:cs typeface="Calibri"/>
              </a:rPr>
              <a:t>Announcements </a:t>
            </a:r>
            <a:endParaRPr lang="en-US" b="1" dirty="0">
              <a:cs typeface="Calibri"/>
            </a:endParaRPr>
          </a:p>
        </p:txBody>
      </p:sp>
    </p:spTree>
    <p:extLst>
      <p:ext uri="{BB962C8B-B14F-4D97-AF65-F5344CB8AC3E}">
        <p14:creationId xmlns:p14="http://schemas.microsoft.com/office/powerpoint/2010/main" val="380850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December 14</a:t>
            </a:r>
          </a:p>
          <a:p>
            <a:pPr marL="0" indent="0">
              <a:buNone/>
            </a:pPr>
            <a:r>
              <a:rPr lang="en-US" dirty="0">
                <a:ea typeface="+mn-lt"/>
                <a:cs typeface="+mn-lt"/>
              </a:rPr>
              <a:t>Will be remote only (not hybrid)</a:t>
            </a:r>
            <a:endParaRPr lang="en-US" dirty="0"/>
          </a:p>
        </p:txBody>
      </p:sp>
    </p:spTree>
    <p:extLst>
      <p:ext uri="{BB962C8B-B14F-4D97-AF65-F5344CB8AC3E}">
        <p14:creationId xmlns:p14="http://schemas.microsoft.com/office/powerpoint/2010/main" val="3019639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6" ma:contentTypeDescription="Create a new document." ma:contentTypeScope="" ma:versionID="d8096266255757ac7f80ce60e04f4cbb">
  <xsd:schema xmlns:xsd="http://www.w3.org/2001/XMLSchema" xmlns:xs="http://www.w3.org/2001/XMLSchema" xmlns:p="http://schemas.microsoft.com/office/2006/metadata/properties" xmlns:ns2="affaad78-b1e1-469e-b10e-4b7567490b0e" targetNamespace="http://schemas.microsoft.com/office/2006/metadata/properties" ma:root="true" ma:fieldsID="adb39e0d79f6a79fe39973cc7add3eb7" ns2:_="">
    <xsd:import namespace="affaad78-b1e1-469e-b10e-4b7567490b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2.xml><?xml version="1.0" encoding="utf-8"?>
<ds:datastoreItem xmlns:ds="http://schemas.openxmlformats.org/officeDocument/2006/customXml" ds:itemID="{E70A1614-972F-4A67-A9F6-32A9C3B08B00}">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affaad78-b1e1-469e-b10e-4b7567490b0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514B052-C00C-4F38-AD96-C79AB8BAF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5803</Words>
  <Application>Microsoft Office PowerPoint</Application>
  <PresentationFormat>Widescreen</PresentationFormat>
  <Paragraphs>901</Paragraphs>
  <Slides>94</Slides>
  <Notes>32</Notes>
  <HiddenSlides>0</HiddenSlides>
  <MMClips>0</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94</vt:i4>
      </vt:variant>
    </vt:vector>
  </HeadingPairs>
  <TitlesOfParts>
    <vt:vector size="126" baseType="lpstr">
      <vt:lpstr>Arial</vt:lpstr>
      <vt:lpstr>Arial,Sans-Serif</vt:lpstr>
      <vt:lpstr>Avenir Next</vt:lpstr>
      <vt:lpstr>Avenir Next Demi Bold</vt:lpstr>
      <vt:lpstr>AvenirNext LT Pro Bold</vt:lpstr>
      <vt:lpstr>AvenirNext LT Pro Regular</vt:lpstr>
      <vt:lpstr>Calibri</vt:lpstr>
      <vt:lpstr>Calibri Light</vt:lpstr>
      <vt:lpstr>Corbel</vt:lpstr>
      <vt:lpstr>Courier New</vt:lpstr>
      <vt:lpstr>Myriad Pro</vt:lpstr>
      <vt:lpstr>Myriad Pro (Body)</vt:lpstr>
      <vt:lpstr>NeueHaasGroteskText Std</vt:lpstr>
      <vt:lpstr>Segoe UI</vt:lpstr>
      <vt:lpstr>Segoe UI Light</vt:lpstr>
      <vt:lpstr>Segoe UI Semibold</vt:lpstr>
      <vt:lpstr>Symbol</vt:lpstr>
      <vt:lpstr>Wingdings</vt:lpstr>
      <vt:lpstr>Wingdings 2</vt:lpstr>
      <vt:lpstr>MN.IT</vt:lpstr>
      <vt:lpstr>Section Break</vt:lpstr>
      <vt:lpstr>Bulleted Lists - Body</vt:lpstr>
      <vt:lpstr>1_MN.IT</vt:lpstr>
      <vt:lpstr>Office Theme</vt:lpstr>
      <vt:lpstr>Custom Design</vt:lpstr>
      <vt:lpstr>Basic Layout</vt:lpstr>
      <vt:lpstr>1_Office Theme</vt:lpstr>
      <vt:lpstr>2_Office Theme</vt:lpstr>
      <vt:lpstr>3_MN.IT</vt:lpstr>
      <vt:lpstr>Minnesota</vt:lpstr>
      <vt:lpstr>3_Office Theme</vt:lpstr>
      <vt:lpstr>2_MN.IT</vt:lpstr>
      <vt:lpstr>Minnesota Geospatial Advisory Council</vt:lpstr>
      <vt:lpstr>Welcome</vt:lpstr>
      <vt:lpstr>Introductions</vt:lpstr>
      <vt:lpstr>Agenda</vt:lpstr>
      <vt:lpstr>Agenda Item 2</vt:lpstr>
      <vt:lpstr>Agenda Item 3</vt:lpstr>
      <vt:lpstr>ESZ Data Standard</vt:lpstr>
      <vt:lpstr>ESZ Data Standard</vt:lpstr>
      <vt:lpstr>ESZ Data Standard</vt:lpstr>
      <vt:lpstr>ESZ Data Standard</vt:lpstr>
      <vt:lpstr>Agenda Item 4</vt:lpstr>
      <vt:lpstr>Agenda Item 5</vt:lpstr>
      <vt:lpstr>Agenda Item 6</vt:lpstr>
      <vt:lpstr>3DGeo Update Sean Vaughn &amp; Rick Moore </vt:lpstr>
      <vt:lpstr>PowerPoint Presentation</vt:lpstr>
      <vt:lpstr>3DGeo - Data Acquisition Workgroup</vt:lpstr>
      <vt:lpstr>       Hydrogeomorphology Workgroup…</vt:lpstr>
      <vt:lpstr>       DEM Hydro-modification Subgroup…</vt:lpstr>
      <vt:lpstr>3DGeo - Data Acquisition Workgroup</vt:lpstr>
      <vt:lpstr>What is Lidar</vt:lpstr>
      <vt:lpstr>USGS 3D Elevation Program (3DEP)</vt:lpstr>
      <vt:lpstr>3D Geomatics: Funding, Agreements, and Acquisition </vt:lpstr>
      <vt:lpstr>Lidar Acquisition Areas and Blocks of Interest</vt:lpstr>
      <vt:lpstr>Call to action: Next steps – MN River East &amp; West LAB</vt:lpstr>
      <vt:lpstr>Lidar Acquisition:   Minnesota 3D Geomatics - Tiling Scheme </vt:lpstr>
      <vt:lpstr>HD Lidar Examples: Hydrography &amp; Infrastructure  Feature Extraction | High Density Lidar ≥30-point/m2 | Le Sueur County Lidar Data Collection 2021</vt:lpstr>
      <vt:lpstr>HD Lidar Examples: Hydrography &amp; Infrastructure  Feature Extraction | High Density Lidar ≥30-point/m2 | Le Sueur County Lidar Data Collection 2021</vt:lpstr>
      <vt:lpstr>HD Lidar Examples: Hydrography &amp; Infrastructure  Infrastructure | High Density Lidar ≥30-point/m2 | Le Sueur County Lidar Data Collection 2021</vt:lpstr>
      <vt:lpstr>HD Lidar Examples: Infrastructure</vt:lpstr>
      <vt:lpstr>Agenda Item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Agenda Item 9</vt:lpstr>
      <vt:lpstr>Hennepin GIS</vt:lpstr>
      <vt:lpstr>Topics</vt:lpstr>
      <vt:lpstr>PowerPoint Presentation</vt:lpstr>
      <vt:lpstr>PowerPoint Presentation</vt:lpstr>
      <vt:lpstr>PowerPoint Presentation</vt:lpstr>
      <vt:lpstr>PowerPoint Presentation</vt:lpstr>
      <vt:lpstr>Mn Geospatial Advisory Council At-Large Rep</vt:lpstr>
      <vt:lpstr>Contact</vt:lpstr>
      <vt:lpstr>Agenda Item 11</vt:lpstr>
      <vt:lpstr>National States Geographic Information Council (NSGIC)</vt:lpstr>
      <vt:lpstr>Agenda Item 12</vt:lpstr>
      <vt:lpstr>Agenda Item 13</vt:lpstr>
      <vt:lpstr>Why Create Priorities?</vt:lpstr>
      <vt:lpstr>GAC Priorities Process</vt:lpstr>
      <vt:lpstr>GAC Priorities for Survey</vt:lpstr>
      <vt:lpstr>GAC Priorities for Survey</vt:lpstr>
      <vt:lpstr>Priorities Survey Timeline</vt:lpstr>
      <vt:lpstr>Agenda Item 14</vt:lpstr>
      <vt:lpstr>Updates on GAC Priority Projects and Initiatives</vt:lpstr>
      <vt:lpstr>GAC Priorities</vt:lpstr>
      <vt:lpstr>GAC Priorities</vt:lpstr>
      <vt:lpstr>Status of Free and Open Data Public Geospatial Data</vt:lpstr>
      <vt:lpstr> New Lidar Acquisition</vt:lpstr>
      <vt:lpstr>Updated and aligned boundary data </vt:lpstr>
      <vt:lpstr>Statewide publicly available parcel data</vt:lpstr>
      <vt:lpstr> Road Centerline Data &amp; Address Points Data</vt:lpstr>
      <vt:lpstr>Improvements to the MnGeo Image Service, such as Web Mercator support, tiling, and complementary options such as “composite of latest leaf off imagery”, and downloading options</vt:lpstr>
      <vt:lpstr>Critical Infrastructure Assessment</vt:lpstr>
      <vt:lpstr>A project team to develop geospatial data sharing methodologies to support the state’s underground utilities community</vt:lpstr>
      <vt:lpstr>Maps, procedures, templates and other materials to help  all levels of government implement the U.S. National Grid</vt:lpstr>
      <vt:lpstr> </vt:lpstr>
      <vt:lpstr>Accurate hydro-DEMs (hDEM) that serve modern  flood modeling and hydro-terrain analysis tools, and the development of more accurate watercourses and watersheds</vt:lpstr>
      <vt:lpstr>Development of a culvert data standard for data sharing across the geospatial and infrastructure asset management communities </vt:lpstr>
      <vt:lpstr> Remonumentation of all section corners</vt:lpstr>
      <vt:lpstr> CJIS Data GIS Best Practices</vt:lpstr>
      <vt:lpstr>Agenda Item 15</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1071</cp:revision>
  <dcterms:created xsi:type="dcterms:W3CDTF">2020-12-01T19:50:41Z</dcterms:created>
  <dcterms:modified xsi:type="dcterms:W3CDTF">2022-09-28T21:58:13Z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