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17" r:id="rId7"/>
    <p:sldMasterId id="2147483930" r:id="rId8"/>
  </p:sldMasterIdLst>
  <p:notesMasterIdLst>
    <p:notesMasterId r:id="rId86"/>
  </p:notesMasterIdLst>
  <p:handoutMasterIdLst>
    <p:handoutMasterId r:id="rId87"/>
  </p:handoutMasterIdLst>
  <p:sldIdLst>
    <p:sldId id="664" r:id="rId9"/>
    <p:sldId id="406" r:id="rId10"/>
    <p:sldId id="609" r:id="rId11"/>
    <p:sldId id="610" r:id="rId12"/>
    <p:sldId id="863" r:id="rId13"/>
    <p:sldId id="985" r:id="rId14"/>
    <p:sldId id="986" r:id="rId15"/>
    <p:sldId id="987" r:id="rId16"/>
    <p:sldId id="844" r:id="rId17"/>
    <p:sldId id="339" r:id="rId18"/>
    <p:sldId id="317" r:id="rId19"/>
    <p:sldId id="351" r:id="rId20"/>
    <p:sldId id="996" r:id="rId21"/>
    <p:sldId id="318" r:id="rId22"/>
    <p:sldId id="348" r:id="rId23"/>
    <p:sldId id="309" r:id="rId24"/>
    <p:sldId id="345" r:id="rId25"/>
    <p:sldId id="315" r:id="rId26"/>
    <p:sldId id="334" r:id="rId27"/>
    <p:sldId id="352" r:id="rId28"/>
    <p:sldId id="353" r:id="rId29"/>
    <p:sldId id="354" r:id="rId30"/>
    <p:sldId id="355" r:id="rId31"/>
    <p:sldId id="356" r:id="rId32"/>
    <p:sldId id="268" r:id="rId33"/>
    <p:sldId id="791" r:id="rId34"/>
    <p:sldId id="995" r:id="rId35"/>
    <p:sldId id="806" r:id="rId36"/>
    <p:sldId id="256" r:id="rId37"/>
    <p:sldId id="977" r:id="rId38"/>
    <p:sldId id="258" r:id="rId39"/>
    <p:sldId id="270" r:id="rId40"/>
    <p:sldId id="978" r:id="rId41"/>
    <p:sldId id="265" r:id="rId42"/>
    <p:sldId id="262" r:id="rId43"/>
    <p:sldId id="264" r:id="rId44"/>
    <p:sldId id="271" r:id="rId45"/>
    <p:sldId id="266" r:id="rId46"/>
    <p:sldId id="269" r:id="rId47"/>
    <p:sldId id="979" r:id="rId48"/>
    <p:sldId id="980" r:id="rId49"/>
    <p:sldId id="260" r:id="rId50"/>
    <p:sldId id="797" r:id="rId51"/>
    <p:sldId id="984" r:id="rId52"/>
    <p:sldId id="993" r:id="rId53"/>
    <p:sldId id="994" r:id="rId54"/>
    <p:sldId id="969" r:id="rId55"/>
    <p:sldId id="949" r:id="rId56"/>
    <p:sldId id="976" r:id="rId57"/>
    <p:sldId id="988" r:id="rId58"/>
    <p:sldId id="989" r:id="rId59"/>
    <p:sldId id="990" r:id="rId60"/>
    <p:sldId id="992" r:id="rId61"/>
    <p:sldId id="997" r:id="rId62"/>
    <p:sldId id="998" r:id="rId63"/>
    <p:sldId id="981" r:id="rId64"/>
    <p:sldId id="487" r:id="rId65"/>
    <p:sldId id="489" r:id="rId66"/>
    <p:sldId id="341" r:id="rId67"/>
    <p:sldId id="488" r:id="rId68"/>
    <p:sldId id="491" r:id="rId69"/>
    <p:sldId id="490" r:id="rId70"/>
    <p:sldId id="492" r:id="rId71"/>
    <p:sldId id="493" r:id="rId72"/>
    <p:sldId id="494" r:id="rId73"/>
    <p:sldId id="322" r:id="rId74"/>
    <p:sldId id="321" r:id="rId75"/>
    <p:sldId id="328" r:id="rId76"/>
    <p:sldId id="496" r:id="rId77"/>
    <p:sldId id="983" r:id="rId78"/>
    <p:sldId id="777" r:id="rId79"/>
    <p:sldId id="944" r:id="rId80"/>
    <p:sldId id="966" r:id="rId81"/>
    <p:sldId id="943" r:id="rId82"/>
    <p:sldId id="967" r:id="rId83"/>
    <p:sldId id="864" r:id="rId84"/>
    <p:sldId id="77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3A57F-3DDA-55D8-3262-46B4FE37E261}" v="189" dt="2020-09-09T12:15:48.517"/>
    <p1510:client id="{4BAA0735-6034-474D-A314-F9E8ABCE67BC}" v="9" dt="2020-09-08T21:19:40.804"/>
    <p1510:client id="{DA8D3E71-9016-9DAC-0D2D-28F8ED9FD2BD}" v="185" dt="2020-09-08T14:09:39.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autoAdjust="0"/>
    <p:restoredTop sz="92216" autoAdjust="0"/>
  </p:normalViewPr>
  <p:slideViewPr>
    <p:cSldViewPr snapToGrid="0">
      <p:cViewPr varScale="1">
        <p:scale>
          <a:sx n="61" d="100"/>
          <a:sy n="61" d="100"/>
        </p:scale>
        <p:origin x="696" y="60"/>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9/9/2020</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9/9/2020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Project to get Recorders and Counties involved in this process!</a:t>
            </a:r>
          </a:p>
        </p:txBody>
      </p:sp>
      <p:sp>
        <p:nvSpPr>
          <p:cNvPr id="4" name="Slide Number Placeholder 3"/>
          <p:cNvSpPr>
            <a:spLocks noGrp="1"/>
          </p:cNvSpPr>
          <p:nvPr>
            <p:ph type="sldNum" sz="quarter" idx="10"/>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88878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Counties at 100%</a:t>
            </a:r>
          </a:p>
          <a:p>
            <a:r>
              <a:rPr lang="en-US" dirty="0"/>
              <a:t>Pope County 11,000 People</a:t>
            </a:r>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194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Fulltime County Surveyors</a:t>
            </a:r>
          </a:p>
          <a:p>
            <a:r>
              <a:rPr lang="en-US" dirty="0"/>
              <a:t>35 Part-time County Surveyors</a:t>
            </a:r>
          </a:p>
          <a:p>
            <a:r>
              <a:rPr lang="en-US" dirty="0"/>
              <a:t>26 No County Surveyor</a:t>
            </a:r>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340891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ENRTF RFP for 2020 have to be in by March 15, 2019</a:t>
            </a:r>
          </a:p>
          <a:p>
            <a:r>
              <a:rPr lang="en-US" dirty="0"/>
              <a:t>LCCMR Board of 17 members</a:t>
            </a:r>
          </a:p>
          <a:p>
            <a:r>
              <a:rPr lang="en-US" dirty="0"/>
              <a:t>Work with staff</a:t>
            </a:r>
          </a:p>
          <a:p>
            <a:endParaRPr lang="en-US" dirty="0"/>
          </a:p>
        </p:txBody>
      </p:sp>
      <p:sp>
        <p:nvSpPr>
          <p:cNvPr id="4" name="Slide Number Placeholder 3"/>
          <p:cNvSpPr>
            <a:spLocks noGrp="1"/>
          </p:cNvSpPr>
          <p:nvPr>
            <p:ph type="sldNum" sz="quarter" idx="10"/>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44977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68 out of 273 projects were picked for 2019 totaling $54 Million.</a:t>
            </a:r>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976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Senator Bill Ingebritsen</a:t>
            </a:r>
          </a:p>
          <a:p>
            <a:r>
              <a:rPr lang="en-US" dirty="0"/>
              <a:t>Senator Torrey </a:t>
            </a:r>
            <a:r>
              <a:rPr lang="en-US" dirty="0" err="1"/>
              <a:t>Westrom</a:t>
            </a:r>
            <a:endParaRPr lang="en-US" dirty="0"/>
          </a:p>
          <a:p>
            <a:r>
              <a:rPr lang="en-US" sz="1800" dirty="0">
                <a:effectLst/>
                <a:latin typeface="Times New Roman" panose="02020603050405020304" pitchFamily="18" charset="0"/>
                <a:ea typeface="Calibri" panose="020F0502020204030204" pitchFamily="34" charset="0"/>
              </a:rPr>
              <a:t>Lake Agassiz </a:t>
            </a:r>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962740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87684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1362834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62288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743579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959093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557748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3766681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cover:</a:t>
            </a:r>
          </a:p>
          <a:p>
            <a:pPr marL="228600" indent="-228600">
              <a:buAutoNum type="arabicPeriod"/>
            </a:pPr>
            <a:r>
              <a:rPr lang="en-US" dirty="0"/>
              <a:t>Update on the plan</a:t>
            </a:r>
          </a:p>
          <a:p>
            <a:pPr marL="228600" indent="-228600">
              <a:buAutoNum type="arabicPeriod"/>
            </a:pPr>
            <a:r>
              <a:rPr lang="en-US" dirty="0"/>
              <a:t>What is GAC role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48650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99184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4243475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cover:</a:t>
            </a:r>
          </a:p>
          <a:p>
            <a:pPr marL="228600" indent="-228600">
              <a:buAutoNum type="arabicPeriod"/>
            </a:pPr>
            <a:r>
              <a:rPr lang="en-US" dirty="0"/>
              <a:t>Update on the plan</a:t>
            </a:r>
          </a:p>
          <a:p>
            <a:pPr marL="228600" indent="-228600">
              <a:buAutoNum type="arabicPeriod"/>
            </a:pPr>
            <a:r>
              <a:rPr lang="en-US" dirty="0"/>
              <a:t>What is GAC role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664092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896171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1875 Statutes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9548A-1A1E-4D67-99AB-65C2BF2E62AB}"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027556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all certified and Non-certified corners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9548A-1A1E-4D67-99AB-65C2BF2E62AB}"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94279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70</a:t>
            </a:fld>
            <a:endParaRPr lang="en-US" dirty="0"/>
          </a:p>
        </p:txBody>
      </p:sp>
    </p:spTree>
    <p:extLst>
      <p:ext uri="{BB962C8B-B14F-4D97-AF65-F5344CB8AC3E}">
        <p14:creationId xmlns:p14="http://schemas.microsoft.com/office/powerpoint/2010/main" val="813460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491214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4152835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76</a:t>
            </a:fld>
            <a:endParaRPr lang="en-US" dirty="0"/>
          </a:p>
        </p:txBody>
      </p:sp>
    </p:spTree>
    <p:extLst>
      <p:ext uri="{BB962C8B-B14F-4D97-AF65-F5344CB8AC3E}">
        <p14:creationId xmlns:p14="http://schemas.microsoft.com/office/powerpoint/2010/main" val="2963405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77</a:t>
            </a:fld>
            <a:endParaRPr lang="en-US" dirty="0"/>
          </a:p>
        </p:txBody>
      </p:sp>
    </p:spTree>
    <p:extLst>
      <p:ext uri="{BB962C8B-B14F-4D97-AF65-F5344CB8AC3E}">
        <p14:creationId xmlns:p14="http://schemas.microsoft.com/office/powerpoint/2010/main" val="1536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10900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85690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6722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96619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think this is a bad idea?</a:t>
            </a:r>
          </a:p>
          <a:p>
            <a:r>
              <a:rPr lang="en-US" dirty="0"/>
              <a:t>Getting harder to find and set PLSS corners.</a:t>
            </a:r>
          </a:p>
          <a:p>
            <a:r>
              <a:rPr lang="en-US" dirty="0"/>
              <a:t>Protect the Public</a:t>
            </a:r>
          </a:p>
        </p:txBody>
      </p:sp>
      <p:sp>
        <p:nvSpPr>
          <p:cNvPr id="4" name="Slide Number Placeholder 3"/>
          <p:cNvSpPr>
            <a:spLocks noGrp="1"/>
          </p:cNvSpPr>
          <p:nvPr>
            <p:ph type="sldNum" sz="quarter" idx="5"/>
          </p:nvPr>
        </p:nvSpPr>
        <p:spPr/>
        <p:txBody>
          <a:bodyPr/>
          <a:lstStyle/>
          <a:p>
            <a:pPr marL="0" marR="0" lvl="0" indent="0" algn="r" defTabSz="965964" rtl="0" eaLnBrk="1" fontAlgn="base" latinLnBrk="0" hangingPunct="1">
              <a:lnSpc>
                <a:spcPct val="100000"/>
              </a:lnSpc>
              <a:spcBef>
                <a:spcPct val="0"/>
              </a:spcBef>
              <a:spcAft>
                <a:spcPct val="0"/>
              </a:spcAft>
              <a:buClrTx/>
              <a:buSzTx/>
              <a:buFontTx/>
              <a:buNone/>
              <a:tabLst/>
              <a:defRPr/>
            </a:pPr>
            <a:fld id="{2219548A-1A1E-4D67-99AB-65C2BF2E62A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65964"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7199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9/9/2020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9/9/2020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9/9/2020</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9/9/2020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9/9/2020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9/9/2020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9/9/2020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9/9/2020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9/9/2020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9/9/2020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9/9/2020</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9/9/2020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9/9/2020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9/9/2020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9/9/2020</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9/9/2020</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9/9/2020</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9/9/2020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9/9/2020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9/9/2020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9/9/2020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9/9/2020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9/9/2020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9/9/2020</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9/9/2020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9/9/2020</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E2FDC-6C9A-4465-945D-1667D4E0B1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ABBBB2-5557-4156-A352-28D742C07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3A550B-5705-4A85-AE52-BA4737E71357}"/>
              </a:ext>
            </a:extLst>
          </p:cNvPr>
          <p:cNvSpPr>
            <a:spLocks noGrp="1"/>
          </p:cNvSpPr>
          <p:nvPr>
            <p:ph type="dt" sz="half" idx="10"/>
          </p:nvPr>
        </p:nvSpPr>
        <p:spPr/>
        <p:txBody>
          <a:bodyPr/>
          <a:lstStyle/>
          <a:p>
            <a:fld id="{F064B9E8-A994-4EA7-830E-9BF76F8598A8}" type="datetimeFigureOut">
              <a:rPr lang="en-US" smtClean="0"/>
              <a:t>9/9/2020</a:t>
            </a:fld>
            <a:endParaRPr lang="en-US"/>
          </a:p>
        </p:txBody>
      </p:sp>
      <p:sp>
        <p:nvSpPr>
          <p:cNvPr id="5" name="Footer Placeholder 4">
            <a:extLst>
              <a:ext uri="{FF2B5EF4-FFF2-40B4-BE49-F238E27FC236}">
                <a16:creationId xmlns:a16="http://schemas.microsoft.com/office/drawing/2014/main" id="{6BC6B64B-4F43-4E36-A535-0D07C844A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4F0FA-C32C-4490-ACAC-462219416ABD}"/>
              </a:ext>
            </a:extLst>
          </p:cNvPr>
          <p:cNvSpPr>
            <a:spLocks noGrp="1"/>
          </p:cNvSpPr>
          <p:nvPr>
            <p:ph type="sldNum" sz="quarter" idx="12"/>
          </p:nvPr>
        </p:nvSpPr>
        <p:spPr/>
        <p:txBody>
          <a:bodyPr/>
          <a:lstStyle/>
          <a:p>
            <a:fld id="{2F82D234-9AFC-493D-8A36-00DAB16C0C1C}" type="slidenum">
              <a:rPr lang="en-US" smtClean="0"/>
              <a:t>‹#›</a:t>
            </a:fld>
            <a:endParaRPr lang="en-US"/>
          </a:p>
        </p:txBody>
      </p:sp>
    </p:spTree>
    <p:extLst>
      <p:ext uri="{BB962C8B-B14F-4D97-AF65-F5344CB8AC3E}">
        <p14:creationId xmlns:p14="http://schemas.microsoft.com/office/powerpoint/2010/main" val="2079480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422C-C332-498C-9476-CB453CE224A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8EEAF26-E8C2-4D22-8D40-DCD66B6454E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B231A16-123E-40A1-80F8-D73D43BD8A78}"/>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5" name="Footer Placeholder 4">
            <a:extLst>
              <a:ext uri="{FF2B5EF4-FFF2-40B4-BE49-F238E27FC236}">
                <a16:creationId xmlns:a16="http://schemas.microsoft.com/office/drawing/2014/main" id="{491498E9-59EE-4B84-9223-4A071C108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15A03-F0C4-4B49-AC8E-0D915B1C8FC2}"/>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507176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9/9/2020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CE36-6C09-44D4-9EB6-4B4C8DB2E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72CE4-ACF9-42AB-AE3B-AFE5609409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00983-32BD-49FF-BC29-A0CF092AE522}"/>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5" name="Footer Placeholder 4">
            <a:extLst>
              <a:ext uri="{FF2B5EF4-FFF2-40B4-BE49-F238E27FC236}">
                <a16:creationId xmlns:a16="http://schemas.microsoft.com/office/drawing/2014/main" id="{AD64DE95-E8A7-43B3-9FC6-7FE0B9250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E4400-D1A9-485A-8E76-CB88F8030DF6}"/>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1998134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09170-4058-4EE5-AEA9-8F6ECAC31AC2}"/>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4E940A8-ADEA-49E9-87B1-F5DB3488624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03F345-06EB-456E-9885-E33E1CF123D9}"/>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5" name="Footer Placeholder 4">
            <a:extLst>
              <a:ext uri="{FF2B5EF4-FFF2-40B4-BE49-F238E27FC236}">
                <a16:creationId xmlns:a16="http://schemas.microsoft.com/office/drawing/2014/main" id="{8FF07528-C52F-4207-9AA5-6E3C51173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01C8-B6DB-48AF-978A-ED324CC9BE31}"/>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4176755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8F6F-BC45-4092-B7BA-9C50F33213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E436E-4385-43E1-BC4D-6A95927DC1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8E6CD4-1C2D-4358-A2BE-0FC33C99EA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505750-8E76-4071-B285-5FF3CEA9A94C}"/>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6" name="Footer Placeholder 5">
            <a:extLst>
              <a:ext uri="{FF2B5EF4-FFF2-40B4-BE49-F238E27FC236}">
                <a16:creationId xmlns:a16="http://schemas.microsoft.com/office/drawing/2014/main" id="{1CAD277F-27DF-48F1-8BEC-6A009E8BF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2B166-9348-46BB-AD57-2E5C604092E8}"/>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6286858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7D54-C2B3-4119-9CE1-47913C73065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FCA828-AD94-4AB3-AFB3-2544B17218E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59BDB0E-FF10-4DC7-8092-11A84599AA9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170BAE-3BA6-4A4A-B283-4E0AE6F375B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52D07-6D0A-4F57-80C5-15B4C399137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7F20A6-5CE8-483E-93B9-9338E5A40AB6}"/>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8" name="Footer Placeholder 7">
            <a:extLst>
              <a:ext uri="{FF2B5EF4-FFF2-40B4-BE49-F238E27FC236}">
                <a16:creationId xmlns:a16="http://schemas.microsoft.com/office/drawing/2014/main" id="{944BF0DD-DB49-401A-BDEB-E3FD9165FA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B8B700-3639-4688-A06D-B4B00A8D06ED}"/>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3355434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B979-1C54-47C1-8310-D3BF161783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88BD1C-7397-4FB8-B5F9-49225680DC82}"/>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4" name="Footer Placeholder 3">
            <a:extLst>
              <a:ext uri="{FF2B5EF4-FFF2-40B4-BE49-F238E27FC236}">
                <a16:creationId xmlns:a16="http://schemas.microsoft.com/office/drawing/2014/main" id="{B8FA1B79-7B6C-43BB-8339-0A727FBA54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3C543C-991E-496C-8F29-04D2750FF1A4}"/>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779657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ADBAC-C8C8-45CF-9D56-9652AA980F02}"/>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3" name="Footer Placeholder 2">
            <a:extLst>
              <a:ext uri="{FF2B5EF4-FFF2-40B4-BE49-F238E27FC236}">
                <a16:creationId xmlns:a16="http://schemas.microsoft.com/office/drawing/2014/main" id="{7B42CF4D-9B2F-4088-A207-2F09157727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C80706-FCCE-41B4-9878-F4D7D9A3640D}"/>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26529598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68BF-6A53-4A8E-AC58-6620E5222A2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DCF7F5B-5CD4-4F85-A144-DB53DCA1A11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E526CD-E99B-42BB-A8ED-AAD3D714D48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64E4B0-8798-4931-A7B6-287139875CC9}"/>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6" name="Footer Placeholder 5">
            <a:extLst>
              <a:ext uri="{FF2B5EF4-FFF2-40B4-BE49-F238E27FC236}">
                <a16:creationId xmlns:a16="http://schemas.microsoft.com/office/drawing/2014/main" id="{6C54DC30-9FCA-433A-BE21-0B47CDB5D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CA062-F34D-4484-AEC9-C8D07A9F10DF}"/>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3525639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6D2D6-C044-4D48-A930-829030CE52C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B518DD-D0E2-4BAE-BA1E-27D49D40A52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D711601-04EF-4764-A8DE-782DC21135B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67E5B84-BFF0-4A70-A691-B90A635118A6}"/>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6" name="Footer Placeholder 5">
            <a:extLst>
              <a:ext uri="{FF2B5EF4-FFF2-40B4-BE49-F238E27FC236}">
                <a16:creationId xmlns:a16="http://schemas.microsoft.com/office/drawing/2014/main" id="{A2DDA9A4-8C34-4901-9C50-F971D651D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15F70A-C748-455A-81E1-2DB3E421E403}"/>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38375880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BF27-A710-4AB8-8D4C-9E56E003FA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490939-4BDE-4847-8EE0-B474F64918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A1884-9DD8-4AB4-A2B6-2F0AC0D59CF4}"/>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5" name="Footer Placeholder 4">
            <a:extLst>
              <a:ext uri="{FF2B5EF4-FFF2-40B4-BE49-F238E27FC236}">
                <a16:creationId xmlns:a16="http://schemas.microsoft.com/office/drawing/2014/main" id="{CCC0DAD6-A920-416B-AF6B-7C4A90581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B0DF66-C6A0-4054-B509-B6AD9B32764B}"/>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4121901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25E12B-5145-4695-BDBB-0D2F743FE50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93A99F-6259-42FD-B450-86CF8D89708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CBFFB-0764-4312-A4AB-3A693C34A06F}"/>
              </a:ext>
            </a:extLst>
          </p:cNvPr>
          <p:cNvSpPr>
            <a:spLocks noGrp="1"/>
          </p:cNvSpPr>
          <p:nvPr>
            <p:ph type="dt" sz="half" idx="10"/>
          </p:nvPr>
        </p:nvSpPr>
        <p:spPr/>
        <p:txBody>
          <a:bodyPr/>
          <a:lstStyle/>
          <a:p>
            <a:fld id="{E3325B69-8225-4E3F-B52B-276C643081A9}" type="datetimeFigureOut">
              <a:rPr lang="en-US" smtClean="0"/>
              <a:t>9/9/2020</a:t>
            </a:fld>
            <a:endParaRPr lang="en-US"/>
          </a:p>
        </p:txBody>
      </p:sp>
      <p:sp>
        <p:nvSpPr>
          <p:cNvPr id="5" name="Footer Placeholder 4">
            <a:extLst>
              <a:ext uri="{FF2B5EF4-FFF2-40B4-BE49-F238E27FC236}">
                <a16:creationId xmlns:a16="http://schemas.microsoft.com/office/drawing/2014/main" id="{862FCB18-9333-47C5-B64B-90E3BD13B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9DE71-B01A-4C96-94FF-6A4C72174686}"/>
              </a:ext>
            </a:extLst>
          </p:cNvPr>
          <p:cNvSpPr>
            <a:spLocks noGrp="1"/>
          </p:cNvSpPr>
          <p:nvPr>
            <p:ph type="sldNum" sz="quarter" idx="12"/>
          </p:nvPr>
        </p:nvSpPr>
        <p:spPr/>
        <p:txBody>
          <a:bodyPr/>
          <a:lstStyle/>
          <a:p>
            <a:fld id="{798D59BD-0FB1-454F-9A10-FE4682F5271C}" type="slidenum">
              <a:rPr lang="en-US" smtClean="0"/>
              <a:t>‹#›</a:t>
            </a:fld>
            <a:endParaRPr lang="en-US"/>
          </a:p>
        </p:txBody>
      </p:sp>
    </p:spTree>
    <p:extLst>
      <p:ext uri="{BB962C8B-B14F-4D97-AF65-F5344CB8AC3E}">
        <p14:creationId xmlns:p14="http://schemas.microsoft.com/office/powerpoint/2010/main" val="207553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9/9/2020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4559301" y="1828800"/>
            <a:ext cx="7124700" cy="2362200"/>
          </a:xfrm>
        </p:spPr>
        <p:txBody>
          <a:bodyPr/>
          <a:lstStyle>
            <a:lvl1pPr>
              <a:defRPr/>
            </a:lvl1pPr>
          </a:lstStyle>
          <a:p>
            <a:r>
              <a:rPr lang="en-US"/>
              <a:t>Click to edit Master title style</a:t>
            </a:r>
          </a:p>
        </p:txBody>
      </p:sp>
      <p:sp>
        <p:nvSpPr>
          <p:cNvPr id="46083" name="Rectangle 3"/>
          <p:cNvSpPr>
            <a:spLocks noGrp="1" noChangeArrowheads="1"/>
          </p:cNvSpPr>
          <p:nvPr>
            <p:ph type="subTitle" idx="1"/>
          </p:nvPr>
        </p:nvSpPr>
        <p:spPr>
          <a:xfrm>
            <a:off x="5088467" y="4184651"/>
            <a:ext cx="6595533" cy="1368425"/>
          </a:xfrm>
        </p:spPr>
        <p:txBody>
          <a:bodyPr/>
          <a:lstStyle>
            <a:lvl1pPr marL="0" indent="0">
              <a:buFontTx/>
              <a:buNone/>
              <a:defRPr sz="1800"/>
            </a:lvl1pPr>
          </a:lstStyle>
          <a:p>
            <a:r>
              <a:rPr lang="en-US"/>
              <a:t>Click to edit Master subtitle style</a:t>
            </a:r>
          </a:p>
        </p:txBody>
      </p:sp>
      <p:sp>
        <p:nvSpPr>
          <p:cNvPr id="46249" name="Rectangle 169"/>
          <p:cNvSpPr>
            <a:spLocks noGrp="1" noChangeArrowheads="1"/>
          </p:cNvSpPr>
          <p:nvPr>
            <p:ph type="dt" sz="half" idx="2"/>
          </p:nvPr>
        </p:nvSpPr>
        <p:spPr>
          <a:xfrm>
            <a:off x="1634067" y="6200775"/>
            <a:ext cx="2540000" cy="457200"/>
          </a:xfrm>
        </p:spPr>
        <p:txBody>
          <a:bodyPr/>
          <a:lstStyle>
            <a:lvl1pPr>
              <a:defRPr/>
            </a:lvl1pPr>
          </a:lstStyle>
          <a:p>
            <a:endParaRPr lang="en-US" dirty="0"/>
          </a:p>
        </p:txBody>
      </p:sp>
      <p:sp>
        <p:nvSpPr>
          <p:cNvPr id="46250" name="Rectangle 170"/>
          <p:cNvSpPr>
            <a:spLocks noGrp="1" noChangeArrowheads="1"/>
          </p:cNvSpPr>
          <p:nvPr>
            <p:ph type="ftr" sz="quarter" idx="3"/>
          </p:nvPr>
        </p:nvSpPr>
        <p:spPr>
          <a:xfrm>
            <a:off x="4404784" y="6200775"/>
            <a:ext cx="4849283" cy="457200"/>
          </a:xfrm>
        </p:spPr>
        <p:txBody>
          <a:bodyPr/>
          <a:lstStyle>
            <a:lvl1pPr>
              <a:defRPr/>
            </a:lvl1pPr>
          </a:lstStyle>
          <a:p>
            <a:endParaRPr lang="en-US" dirty="0"/>
          </a:p>
        </p:txBody>
      </p:sp>
      <p:sp>
        <p:nvSpPr>
          <p:cNvPr id="46251" name="Rectangle 171"/>
          <p:cNvSpPr>
            <a:spLocks noGrp="1" noChangeArrowheads="1"/>
          </p:cNvSpPr>
          <p:nvPr>
            <p:ph type="sldNum" sz="quarter" idx="4"/>
          </p:nvPr>
        </p:nvSpPr>
        <p:spPr>
          <a:xfrm>
            <a:off x="9457267" y="6200775"/>
            <a:ext cx="2540000" cy="457200"/>
          </a:xfrm>
        </p:spPr>
        <p:txBody>
          <a:bodyPr/>
          <a:lstStyle>
            <a:lvl1pPr>
              <a:defRPr/>
            </a:lvl1pPr>
          </a:lstStyle>
          <a:p>
            <a:fld id="{F041C755-7DE7-427D-B6AA-7E6A9C9ABF6B}" type="slidenum">
              <a:rPr lang="en-US"/>
              <a:pPr/>
              <a:t>‹#›</a:t>
            </a:fld>
            <a:endParaRPr lang="en-US" dirty="0"/>
          </a:p>
        </p:txBody>
      </p:sp>
    </p:spTree>
    <p:extLst>
      <p:ext uri="{BB962C8B-B14F-4D97-AF65-F5344CB8AC3E}">
        <p14:creationId xmlns:p14="http://schemas.microsoft.com/office/powerpoint/2010/main" val="3365346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3FFFD0B-6075-4247-8723-C179CB84A954}" type="slidenum">
              <a:rPr lang="en-US"/>
              <a:pPr/>
              <a:t>‹#›</a:t>
            </a:fld>
            <a:endParaRPr lang="en-US" dirty="0"/>
          </a:p>
        </p:txBody>
      </p:sp>
    </p:spTree>
    <p:extLst>
      <p:ext uri="{BB962C8B-B14F-4D97-AF65-F5344CB8AC3E}">
        <p14:creationId xmlns:p14="http://schemas.microsoft.com/office/powerpoint/2010/main" val="2568153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EF4CD71-F564-40E1-861F-AC0D9292C397}" type="slidenum">
              <a:rPr lang="en-US"/>
              <a:pPr/>
              <a:t>‹#›</a:t>
            </a:fld>
            <a:endParaRPr lang="en-US" dirty="0"/>
          </a:p>
        </p:txBody>
      </p:sp>
    </p:spTree>
    <p:extLst>
      <p:ext uri="{BB962C8B-B14F-4D97-AF65-F5344CB8AC3E}">
        <p14:creationId xmlns:p14="http://schemas.microsoft.com/office/powerpoint/2010/main" val="1597349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90651" y="1304925"/>
            <a:ext cx="5035549"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29401" y="1304925"/>
            <a:ext cx="5035551"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81B111BC-9A2B-443C-B541-2D44DF31DAD1}" type="slidenum">
              <a:rPr lang="en-US"/>
              <a:pPr/>
              <a:t>‹#›</a:t>
            </a:fld>
            <a:endParaRPr lang="en-US" dirty="0"/>
          </a:p>
        </p:txBody>
      </p:sp>
    </p:spTree>
    <p:extLst>
      <p:ext uri="{BB962C8B-B14F-4D97-AF65-F5344CB8AC3E}">
        <p14:creationId xmlns:p14="http://schemas.microsoft.com/office/powerpoint/2010/main" val="1255834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4B57E3AD-66FB-4A23-AD00-02166869A37A}" type="slidenum">
              <a:rPr lang="en-US"/>
              <a:pPr/>
              <a:t>‹#›</a:t>
            </a:fld>
            <a:endParaRPr lang="en-US" dirty="0"/>
          </a:p>
        </p:txBody>
      </p:sp>
    </p:spTree>
    <p:extLst>
      <p:ext uri="{BB962C8B-B14F-4D97-AF65-F5344CB8AC3E}">
        <p14:creationId xmlns:p14="http://schemas.microsoft.com/office/powerpoint/2010/main" val="3252790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8EFAC3EE-CD61-4CC1-AC4D-AC0EFA7B693B}" type="slidenum">
              <a:rPr lang="en-US"/>
              <a:pPr/>
              <a:t>‹#›</a:t>
            </a:fld>
            <a:endParaRPr lang="en-US" dirty="0"/>
          </a:p>
        </p:txBody>
      </p:sp>
    </p:spTree>
    <p:extLst>
      <p:ext uri="{BB962C8B-B14F-4D97-AF65-F5344CB8AC3E}">
        <p14:creationId xmlns:p14="http://schemas.microsoft.com/office/powerpoint/2010/main" val="23943709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8E4EF5BD-E86A-4FCA-832A-D0CEC197EABF}" type="slidenum">
              <a:rPr lang="en-US"/>
              <a:pPr/>
              <a:t>‹#›</a:t>
            </a:fld>
            <a:endParaRPr lang="en-US" dirty="0"/>
          </a:p>
        </p:txBody>
      </p:sp>
    </p:spTree>
    <p:extLst>
      <p:ext uri="{BB962C8B-B14F-4D97-AF65-F5344CB8AC3E}">
        <p14:creationId xmlns:p14="http://schemas.microsoft.com/office/powerpoint/2010/main" val="22805709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3076C85-76F3-491C-8355-A0B08ED02A5E}" type="slidenum">
              <a:rPr lang="en-US"/>
              <a:pPr/>
              <a:t>‹#›</a:t>
            </a:fld>
            <a:endParaRPr lang="en-US" dirty="0"/>
          </a:p>
        </p:txBody>
      </p:sp>
    </p:spTree>
    <p:extLst>
      <p:ext uri="{BB962C8B-B14F-4D97-AF65-F5344CB8AC3E}">
        <p14:creationId xmlns:p14="http://schemas.microsoft.com/office/powerpoint/2010/main" val="36326135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355F132E-FD2F-441C-93F4-1ED040FA0A9B}" type="slidenum">
              <a:rPr lang="en-US"/>
              <a:pPr/>
              <a:t>‹#›</a:t>
            </a:fld>
            <a:endParaRPr lang="en-US" dirty="0"/>
          </a:p>
        </p:txBody>
      </p:sp>
    </p:spTree>
    <p:extLst>
      <p:ext uri="{BB962C8B-B14F-4D97-AF65-F5344CB8AC3E}">
        <p14:creationId xmlns:p14="http://schemas.microsoft.com/office/powerpoint/2010/main" val="19296146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249703F-179F-4736-A05C-C6C13CBD0C35}" type="slidenum">
              <a:rPr lang="en-US"/>
              <a:pPr/>
              <a:t>‹#›</a:t>
            </a:fld>
            <a:endParaRPr lang="en-US" dirty="0"/>
          </a:p>
        </p:txBody>
      </p:sp>
    </p:spTree>
    <p:extLst>
      <p:ext uri="{BB962C8B-B14F-4D97-AF65-F5344CB8AC3E}">
        <p14:creationId xmlns:p14="http://schemas.microsoft.com/office/powerpoint/2010/main" val="3429040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9/9/2020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7434" y="225425"/>
            <a:ext cx="2567517" cy="5975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90651" y="225425"/>
            <a:ext cx="7503583" cy="5975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EADA855-AC15-4C88-A998-C57EBEC79425}" type="slidenum">
              <a:rPr lang="en-US"/>
              <a:pPr/>
              <a:t>‹#›</a:t>
            </a:fld>
            <a:endParaRPr lang="en-US" dirty="0"/>
          </a:p>
        </p:txBody>
      </p:sp>
    </p:spTree>
    <p:extLst>
      <p:ext uri="{BB962C8B-B14F-4D97-AF65-F5344CB8AC3E}">
        <p14:creationId xmlns:p14="http://schemas.microsoft.com/office/powerpoint/2010/main" val="638907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90651" y="225425"/>
            <a:ext cx="10274300" cy="863600"/>
          </a:xfrm>
        </p:spPr>
        <p:txBody>
          <a:bodyPr/>
          <a:lstStyle/>
          <a:p>
            <a:r>
              <a:rPr lang="en-US"/>
              <a:t>Click to edit Master title style</a:t>
            </a:r>
          </a:p>
        </p:txBody>
      </p:sp>
      <p:sp>
        <p:nvSpPr>
          <p:cNvPr id="3" name="Text Placeholder 2"/>
          <p:cNvSpPr>
            <a:spLocks noGrp="1"/>
          </p:cNvSpPr>
          <p:nvPr>
            <p:ph type="body" sz="half" idx="1"/>
          </p:nvPr>
        </p:nvSpPr>
        <p:spPr>
          <a:xfrm>
            <a:off x="1390651" y="1304925"/>
            <a:ext cx="5035549"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29401" y="1304925"/>
            <a:ext cx="5035551" cy="4895850"/>
          </a:xfrm>
        </p:spPr>
        <p:txBody>
          <a:bodyPr/>
          <a:lstStyle/>
          <a:p>
            <a:r>
              <a:rPr lang="en-US" dirty="0"/>
              <a:t>Click icon to add clip art</a:t>
            </a:r>
          </a:p>
        </p:txBody>
      </p:sp>
      <p:sp>
        <p:nvSpPr>
          <p:cNvPr id="5" name="Date Placeholder 4"/>
          <p:cNvSpPr>
            <a:spLocks noGrp="1"/>
          </p:cNvSpPr>
          <p:nvPr>
            <p:ph type="dt" sz="half" idx="10"/>
          </p:nvPr>
        </p:nvSpPr>
        <p:spPr>
          <a:xfrm>
            <a:off x="1390651" y="6308725"/>
            <a:ext cx="2451100" cy="349250"/>
          </a:xfrm>
        </p:spPr>
        <p:txBody>
          <a:bodyPr/>
          <a:lstStyle>
            <a:lvl1pPr>
              <a:defRPr/>
            </a:lvl1pPr>
          </a:lstStyle>
          <a:p>
            <a:endParaRPr lang="en-US" dirty="0"/>
          </a:p>
        </p:txBody>
      </p:sp>
      <p:sp>
        <p:nvSpPr>
          <p:cNvPr id="6" name="Footer Placeholder 5"/>
          <p:cNvSpPr>
            <a:spLocks noGrp="1"/>
          </p:cNvSpPr>
          <p:nvPr>
            <p:ph type="ftr" sz="quarter" idx="11"/>
          </p:nvPr>
        </p:nvSpPr>
        <p:spPr>
          <a:xfrm>
            <a:off x="4072467" y="6308725"/>
            <a:ext cx="4849284" cy="349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9124951" y="6308725"/>
            <a:ext cx="2540000" cy="349250"/>
          </a:xfrm>
        </p:spPr>
        <p:txBody>
          <a:bodyPr/>
          <a:lstStyle>
            <a:lvl1pPr>
              <a:defRPr/>
            </a:lvl1pPr>
          </a:lstStyle>
          <a:p>
            <a:fld id="{E27666D4-FF3C-4CA0-9E99-C99235DCB3CF}" type="slidenum">
              <a:rPr lang="en-US"/>
              <a:pPr/>
              <a:t>‹#›</a:t>
            </a:fld>
            <a:endParaRPr lang="en-US" dirty="0"/>
          </a:p>
        </p:txBody>
      </p:sp>
    </p:spTree>
    <p:extLst>
      <p:ext uri="{BB962C8B-B14F-4D97-AF65-F5344CB8AC3E}">
        <p14:creationId xmlns:p14="http://schemas.microsoft.com/office/powerpoint/2010/main" val="3561829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90651" y="225425"/>
            <a:ext cx="10274300" cy="863600"/>
          </a:xfrm>
        </p:spPr>
        <p:txBody>
          <a:bodyPr/>
          <a:lstStyle/>
          <a:p>
            <a:r>
              <a:rPr lang="en-US"/>
              <a:t>Click to edit Master title style</a:t>
            </a:r>
          </a:p>
        </p:txBody>
      </p:sp>
      <p:sp>
        <p:nvSpPr>
          <p:cNvPr id="3" name="Text Placeholder 2"/>
          <p:cNvSpPr>
            <a:spLocks noGrp="1"/>
          </p:cNvSpPr>
          <p:nvPr>
            <p:ph type="body" sz="half" idx="1"/>
          </p:nvPr>
        </p:nvSpPr>
        <p:spPr>
          <a:xfrm>
            <a:off x="1390651" y="1304926"/>
            <a:ext cx="102743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90651" y="3829051"/>
            <a:ext cx="102743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390651" y="6308725"/>
            <a:ext cx="2451100" cy="349250"/>
          </a:xfrm>
        </p:spPr>
        <p:txBody>
          <a:bodyPr/>
          <a:lstStyle>
            <a:lvl1pPr>
              <a:defRPr/>
            </a:lvl1pPr>
          </a:lstStyle>
          <a:p>
            <a:endParaRPr lang="en-US" dirty="0"/>
          </a:p>
        </p:txBody>
      </p:sp>
      <p:sp>
        <p:nvSpPr>
          <p:cNvPr id="6" name="Footer Placeholder 5"/>
          <p:cNvSpPr>
            <a:spLocks noGrp="1"/>
          </p:cNvSpPr>
          <p:nvPr>
            <p:ph type="ftr" sz="quarter" idx="11"/>
          </p:nvPr>
        </p:nvSpPr>
        <p:spPr>
          <a:xfrm>
            <a:off x="4072467" y="6308725"/>
            <a:ext cx="4849284" cy="349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9124951" y="6308725"/>
            <a:ext cx="2540000" cy="349250"/>
          </a:xfrm>
        </p:spPr>
        <p:txBody>
          <a:bodyPr/>
          <a:lstStyle>
            <a:lvl1pPr>
              <a:defRPr/>
            </a:lvl1pPr>
          </a:lstStyle>
          <a:p>
            <a:fld id="{04840A84-CFD4-4CEA-AB52-9CA10DC90E6A}" type="slidenum">
              <a:rPr lang="en-US"/>
              <a:pPr/>
              <a:t>‹#›</a:t>
            </a:fld>
            <a:endParaRPr lang="en-US" dirty="0"/>
          </a:p>
        </p:txBody>
      </p:sp>
    </p:spTree>
    <p:extLst>
      <p:ext uri="{BB962C8B-B14F-4D97-AF65-F5344CB8AC3E}">
        <p14:creationId xmlns:p14="http://schemas.microsoft.com/office/powerpoint/2010/main" val="247890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9/9/2020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3.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8.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9.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9/9/2020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3929"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1B4964-B376-4E72-A75C-B06A6C16B43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96DA1B-56FE-4539-88B9-AE1128A942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9B356-D382-4148-9341-F8BF9A18C54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3325B69-8225-4E3F-B52B-276C643081A9}" type="datetimeFigureOut">
              <a:rPr lang="en-US" smtClean="0"/>
              <a:t>9/9/2020</a:t>
            </a:fld>
            <a:endParaRPr lang="en-US"/>
          </a:p>
        </p:txBody>
      </p:sp>
      <p:sp>
        <p:nvSpPr>
          <p:cNvPr id="5" name="Footer Placeholder 4">
            <a:extLst>
              <a:ext uri="{FF2B5EF4-FFF2-40B4-BE49-F238E27FC236}">
                <a16:creationId xmlns:a16="http://schemas.microsoft.com/office/drawing/2014/main" id="{D0B447F0-213B-4796-9890-C8F13755B08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C6EE1D-5CF0-4D27-AFFF-E44C2E0E267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8D59BD-0FB1-454F-9A10-FE4682F5271C}" type="slidenum">
              <a:rPr lang="en-US" smtClean="0"/>
              <a:t>‹#›</a:t>
            </a:fld>
            <a:endParaRPr lang="en-US"/>
          </a:p>
        </p:txBody>
      </p:sp>
    </p:spTree>
    <p:extLst>
      <p:ext uri="{BB962C8B-B14F-4D97-AF65-F5344CB8AC3E}">
        <p14:creationId xmlns:p14="http://schemas.microsoft.com/office/powerpoint/2010/main" val="41689435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1390651" y="225425"/>
            <a:ext cx="10274300" cy="863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1390651" y="1304925"/>
            <a:ext cx="102743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1390651" y="6308725"/>
            <a:ext cx="2451100"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000">
                <a:latin typeface="+mn-lt"/>
              </a:defRPr>
            </a:lvl1pPr>
          </a:lstStyle>
          <a:p>
            <a:endParaRPr lang="en-US" dirty="0"/>
          </a:p>
        </p:txBody>
      </p:sp>
      <p:sp>
        <p:nvSpPr>
          <p:cNvPr id="22533" name="Rectangle 5"/>
          <p:cNvSpPr>
            <a:spLocks noGrp="1" noChangeArrowheads="1"/>
          </p:cNvSpPr>
          <p:nvPr>
            <p:ph type="ftr" sz="quarter" idx="3"/>
          </p:nvPr>
        </p:nvSpPr>
        <p:spPr bwMode="auto">
          <a:xfrm>
            <a:off x="4072467" y="6308725"/>
            <a:ext cx="4849284"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latin typeface="+mn-lt"/>
              </a:defRPr>
            </a:lvl1pPr>
          </a:lstStyle>
          <a:p>
            <a:endParaRPr lang="en-US" dirty="0"/>
          </a:p>
        </p:txBody>
      </p:sp>
      <p:sp>
        <p:nvSpPr>
          <p:cNvPr id="22534" name="Rectangle 6"/>
          <p:cNvSpPr>
            <a:spLocks noGrp="1" noChangeArrowheads="1"/>
          </p:cNvSpPr>
          <p:nvPr>
            <p:ph type="sldNum" sz="quarter" idx="4"/>
          </p:nvPr>
        </p:nvSpPr>
        <p:spPr bwMode="auto">
          <a:xfrm>
            <a:off x="9124951" y="6308725"/>
            <a:ext cx="2540000"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mn-lt"/>
              </a:defRPr>
            </a:lvl1pPr>
          </a:lstStyle>
          <a:p>
            <a:fld id="{31162AE2-9739-460D-AE7F-E3A900D7C662}" type="slidenum">
              <a:rPr lang="en-US"/>
              <a:pPr/>
              <a:t>‹#›</a:t>
            </a:fld>
            <a:endParaRPr lang="en-US" dirty="0"/>
          </a:p>
        </p:txBody>
      </p:sp>
    </p:spTree>
    <p:extLst>
      <p:ext uri="{BB962C8B-B14F-4D97-AF65-F5344CB8AC3E}">
        <p14:creationId xmlns:p14="http://schemas.microsoft.com/office/powerpoint/2010/main" val="407324941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Lst>
  <p:txStyles>
    <p:titleStyle>
      <a:lvl1pPr algn="l"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2pPr>
      <a:lvl3pPr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3pPr>
      <a:lvl4pPr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4pPr>
      <a:lvl5pPr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5pPr>
      <a:lvl6pPr marL="4572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6pPr>
      <a:lvl7pPr marL="9144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7pPr>
      <a:lvl8pPr marL="13716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8pPr>
      <a:lvl9pPr marL="18288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17.t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0.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1.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1.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0.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59.xml"/><Relationship Id="rId5" Type="http://schemas.openxmlformats.org/officeDocument/2006/relationships/image" Target="../media/image42.jpe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9.xml"/><Relationship Id="rId5" Type="http://schemas.openxmlformats.org/officeDocument/2006/relationships/image" Target="../media/image44.pn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hyperlink" Target="https://mgacepc.org/" TargetMode="External"/><Relationship Id="rId2" Type="http://schemas.openxmlformats.org/officeDocument/2006/relationships/hyperlink" Target="https://sites.google.com/site/mgacepcnet/home" TargetMode="Externa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nsgic.memberclicks.net/2020ACReg?servId=7613#/" TargetMode="External"/><Relationship Id="rId2" Type="http://schemas.openxmlformats.org/officeDocument/2006/relationships/hyperlink" Target="https://nsgic.memberclicks.net/2020-council-forum#/"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s://maps.sco.wisc.edu/surveycontrolfinder/#7/44.730/-90.143/PLSS/terrain" TargetMode="External"/><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lcgis.maps.arcgis.com/apps/MapSeries/index.html?appid=2755f3c5c1d043198c069d95d4544f37"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September 9, 2020</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3B4BD-2D81-42D7-BFEC-F4311C4E5C36}"/>
              </a:ext>
            </a:extLst>
          </p:cNvPr>
          <p:cNvSpPr>
            <a:spLocks noGrp="1"/>
          </p:cNvSpPr>
          <p:nvPr>
            <p:ph type="title"/>
          </p:nvPr>
        </p:nvSpPr>
        <p:spPr>
          <a:xfrm>
            <a:off x="2243137" y="304800"/>
            <a:ext cx="7705725" cy="635000"/>
          </a:xfrm>
        </p:spPr>
        <p:txBody>
          <a:bodyPr/>
          <a:lstStyle/>
          <a:p>
            <a:pPr algn="ctr"/>
            <a:r>
              <a:rPr lang="en-US" i="1" dirty="0">
                <a:latin typeface="Arial Black" panose="020B0A04020102020204" pitchFamily="34" charset="0"/>
              </a:rPr>
              <a:t>MACS PLSS Pilot Project Update</a:t>
            </a:r>
            <a:endParaRPr lang="en-US" dirty="0"/>
          </a:p>
        </p:txBody>
      </p:sp>
      <p:sp>
        <p:nvSpPr>
          <p:cNvPr id="4" name="Content Placeholder 3">
            <a:extLst>
              <a:ext uri="{FF2B5EF4-FFF2-40B4-BE49-F238E27FC236}">
                <a16:creationId xmlns:a16="http://schemas.microsoft.com/office/drawing/2014/main" id="{0C4BE82B-D0ED-4CB1-87FE-D3B98BCB6DBF}"/>
              </a:ext>
            </a:extLst>
          </p:cNvPr>
          <p:cNvSpPr>
            <a:spLocks noGrp="1"/>
          </p:cNvSpPr>
          <p:nvPr>
            <p:ph idx="1"/>
          </p:nvPr>
        </p:nvSpPr>
        <p:spPr>
          <a:xfrm>
            <a:off x="2243137" y="1219200"/>
            <a:ext cx="7705725" cy="4895850"/>
          </a:xfrm>
        </p:spPr>
        <p:txBody>
          <a:bodyPr/>
          <a:lstStyle/>
          <a:p>
            <a:pPr algn="ctr"/>
            <a:r>
              <a:rPr lang="en-US" dirty="0"/>
              <a:t>By Patrick D. Veraguth, LS</a:t>
            </a:r>
          </a:p>
          <a:p>
            <a:pPr algn="ctr"/>
            <a:r>
              <a:rPr lang="en-US" dirty="0"/>
              <a:t>Douglas County Surveyor</a:t>
            </a:r>
          </a:p>
          <a:p>
            <a:pPr algn="ctr"/>
            <a:r>
              <a:rPr lang="en-US" dirty="0"/>
              <a:t>Minnesota Geospatial Advisory Council</a:t>
            </a:r>
          </a:p>
          <a:p>
            <a:pPr algn="ctr"/>
            <a:r>
              <a:rPr lang="en-US" dirty="0"/>
              <a:t>September 9, 2020 </a:t>
            </a:r>
          </a:p>
          <a:p>
            <a:endParaRPr lang="en-US" dirty="0"/>
          </a:p>
        </p:txBody>
      </p:sp>
      <p:pic>
        <p:nvPicPr>
          <p:cNvPr id="8" name="Picture 7">
            <a:extLst>
              <a:ext uri="{FF2B5EF4-FFF2-40B4-BE49-F238E27FC236}">
                <a16:creationId xmlns:a16="http://schemas.microsoft.com/office/drawing/2014/main" id="{59DECA66-7D98-4E0D-93CE-46CDCA14A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3048000"/>
            <a:ext cx="6773334" cy="3810000"/>
          </a:xfrm>
          <a:prstGeom prst="rect">
            <a:avLst/>
          </a:prstGeom>
        </p:spPr>
      </p:pic>
      <p:pic>
        <p:nvPicPr>
          <p:cNvPr id="10" name="Picture 9" descr="A close up of a rock&#10;&#10;Description automatically generated">
            <a:extLst>
              <a:ext uri="{FF2B5EF4-FFF2-40B4-BE49-F238E27FC236}">
                <a16:creationId xmlns:a16="http://schemas.microsoft.com/office/drawing/2014/main" id="{E8DD51E8-0A2C-41F8-964D-B3A3A771F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400550"/>
            <a:ext cx="3276600" cy="2457450"/>
          </a:xfrm>
          <a:prstGeom prst="rect">
            <a:avLst/>
          </a:prstGeom>
        </p:spPr>
      </p:pic>
    </p:spTree>
    <p:extLst>
      <p:ext uri="{BB962C8B-B14F-4D97-AF65-F5344CB8AC3E}">
        <p14:creationId xmlns:p14="http://schemas.microsoft.com/office/powerpoint/2010/main" val="1513883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3514-4C34-4B71-BED3-507D9128A9D9}"/>
              </a:ext>
            </a:extLst>
          </p:cNvPr>
          <p:cNvSpPr>
            <a:spLocks noGrp="1"/>
          </p:cNvSpPr>
          <p:nvPr>
            <p:ph type="title"/>
          </p:nvPr>
        </p:nvSpPr>
        <p:spPr/>
        <p:txBody>
          <a:bodyPr/>
          <a:lstStyle/>
          <a:p>
            <a:pPr algn="ctr"/>
            <a:r>
              <a:rPr lang="en-US" dirty="0"/>
              <a:t>What are the two most important GIS Layers?</a:t>
            </a:r>
          </a:p>
        </p:txBody>
      </p:sp>
      <p:pic>
        <p:nvPicPr>
          <p:cNvPr id="7" name="Picture 6" descr="A sign on the side of a building&#10;&#10;Description automatically generated">
            <a:extLst>
              <a:ext uri="{FF2B5EF4-FFF2-40B4-BE49-F238E27FC236}">
                <a16:creationId xmlns:a16="http://schemas.microsoft.com/office/drawing/2014/main" id="{1690EEDB-691F-468B-85F6-6C2B2B9ED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447800"/>
            <a:ext cx="3827026" cy="48768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0878ABE-1B9A-4CB6-B3B4-29188A3FD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1972" y="1600202"/>
            <a:ext cx="5966028" cy="4724399"/>
          </a:xfrm>
          <a:prstGeom prst="rect">
            <a:avLst/>
          </a:prstGeom>
        </p:spPr>
      </p:pic>
    </p:spTree>
    <p:extLst>
      <p:ext uri="{BB962C8B-B14F-4D97-AF65-F5344CB8AC3E}">
        <p14:creationId xmlns:p14="http://schemas.microsoft.com/office/powerpoint/2010/main" val="46146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3514-4C34-4B71-BED3-507D9128A9D9}"/>
              </a:ext>
            </a:extLst>
          </p:cNvPr>
          <p:cNvSpPr>
            <a:spLocks noGrp="1"/>
          </p:cNvSpPr>
          <p:nvPr>
            <p:ph type="title"/>
          </p:nvPr>
        </p:nvSpPr>
        <p:spPr/>
        <p:txBody>
          <a:bodyPr/>
          <a:lstStyle/>
          <a:p>
            <a:pPr algn="ctr"/>
            <a:r>
              <a:rPr lang="en-US" dirty="0"/>
              <a:t>Why do we need to Remonument Minnesota?</a:t>
            </a:r>
          </a:p>
        </p:txBody>
      </p:sp>
      <p:sp>
        <p:nvSpPr>
          <p:cNvPr id="3" name="Content Placeholder 2">
            <a:extLst>
              <a:ext uri="{FF2B5EF4-FFF2-40B4-BE49-F238E27FC236}">
                <a16:creationId xmlns:a16="http://schemas.microsoft.com/office/drawing/2014/main" id="{7D2B9A10-E513-4228-A312-7863AE0FB031}"/>
              </a:ext>
            </a:extLst>
          </p:cNvPr>
          <p:cNvSpPr>
            <a:spLocks noGrp="1"/>
          </p:cNvSpPr>
          <p:nvPr>
            <p:ph idx="1"/>
          </p:nvPr>
        </p:nvSpPr>
        <p:spPr/>
        <p:txBody>
          <a:bodyPr/>
          <a:lstStyle/>
          <a:p>
            <a:r>
              <a:rPr lang="en-US" dirty="0"/>
              <a:t>Original Monuments gone</a:t>
            </a:r>
          </a:p>
          <a:p>
            <a:r>
              <a:rPr lang="en-US" dirty="0"/>
              <a:t>Surveyors not filing Corner Certificates</a:t>
            </a:r>
          </a:p>
          <a:p>
            <a:r>
              <a:rPr lang="en-US" dirty="0"/>
              <a:t>Increased risk of Property disputes</a:t>
            </a:r>
          </a:p>
          <a:p>
            <a:r>
              <a:rPr lang="en-US" dirty="0"/>
              <a:t>Inequitable Taxation</a:t>
            </a:r>
          </a:p>
          <a:p>
            <a:r>
              <a:rPr lang="en-US" dirty="0"/>
              <a:t>Disagreements about resource rights</a:t>
            </a:r>
          </a:p>
          <a:p>
            <a:r>
              <a:rPr lang="en-US" dirty="0"/>
              <a:t>Confusion over Easement location</a:t>
            </a:r>
          </a:p>
          <a:p>
            <a:r>
              <a:rPr lang="en-US" dirty="0"/>
              <a:t>Unnecessary expenditures by citizens and local governments</a:t>
            </a:r>
          </a:p>
          <a:p>
            <a:r>
              <a:rPr lang="en-US" dirty="0"/>
              <a:t>Foundation for all property descriptions in Minnesota</a:t>
            </a:r>
          </a:p>
          <a:p>
            <a:r>
              <a:rPr lang="en-US" dirty="0"/>
              <a:t>Develop Statewide </a:t>
            </a:r>
            <a:r>
              <a:rPr lang="en-US" u="sng" dirty="0"/>
              <a:t>high accuracy</a:t>
            </a:r>
            <a:r>
              <a:rPr lang="en-US" dirty="0"/>
              <a:t> Geo-referenced Parcel Map (GIS apps need higher accuracy)</a:t>
            </a:r>
          </a:p>
          <a:p>
            <a:endParaRPr lang="en-US" dirty="0"/>
          </a:p>
          <a:p>
            <a:endParaRPr lang="en-US" dirty="0"/>
          </a:p>
        </p:txBody>
      </p:sp>
    </p:spTree>
    <p:extLst>
      <p:ext uri="{BB962C8B-B14F-4D97-AF65-F5344CB8AC3E}">
        <p14:creationId xmlns:p14="http://schemas.microsoft.com/office/powerpoint/2010/main" val="1249575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5400"/>
            <a:ext cx="6438257" cy="6832600"/>
          </a:xfrm>
          <a:prstGeom prst="rect">
            <a:avLst/>
          </a:prstGeom>
        </p:spPr>
      </p:pic>
      <p:sp>
        <p:nvSpPr>
          <p:cNvPr id="67589" name="Rectangle 5"/>
          <p:cNvSpPr>
            <a:spLocks noGrp="1" noChangeArrowheads="1"/>
          </p:cNvSpPr>
          <p:nvPr>
            <p:ph type="subTitle" idx="1"/>
          </p:nvPr>
        </p:nvSpPr>
        <p:spPr>
          <a:xfrm>
            <a:off x="6017004" y="185950"/>
            <a:ext cx="4648200" cy="1033251"/>
          </a:xfrm>
        </p:spPr>
        <p:txBody>
          <a:bodyPr/>
          <a:lstStyle/>
          <a:p>
            <a:pPr algn="ctr"/>
            <a:r>
              <a:rPr lang="en-US" sz="2800" dirty="0"/>
              <a:t>How many Section Corners are in Minnesota?</a:t>
            </a:r>
          </a:p>
        </p:txBody>
      </p:sp>
      <p:sp>
        <p:nvSpPr>
          <p:cNvPr id="2" name="TextBox 1"/>
          <p:cNvSpPr txBox="1"/>
          <p:nvPr/>
        </p:nvSpPr>
        <p:spPr>
          <a:xfrm>
            <a:off x="6529294" y="3659766"/>
            <a:ext cx="3623621" cy="523220"/>
          </a:xfrm>
          <a:prstGeom prst="rect">
            <a:avLst/>
          </a:prstGeom>
          <a:noFill/>
        </p:spPr>
        <p:txBody>
          <a:bodyPr wrap="none" rtlCol="0">
            <a:spAutoFit/>
          </a:bodyPr>
          <a:lstStyle/>
          <a:p>
            <a:pPr algn="ctr" fontAlgn="base">
              <a:spcBef>
                <a:spcPct val="0"/>
              </a:spcBef>
              <a:spcAft>
                <a:spcPct val="0"/>
              </a:spcAft>
            </a:pPr>
            <a:r>
              <a:rPr lang="en-US" sz="2800" dirty="0">
                <a:solidFill>
                  <a:srgbClr val="000000"/>
                </a:solidFill>
                <a:latin typeface="Times New Roman" pitchFamily="18" charset="0"/>
                <a:cs typeface="Times New Roman" pitchFamily="18" charset="0"/>
              </a:rPr>
              <a:t>2840 Township Corners</a:t>
            </a:r>
          </a:p>
        </p:txBody>
      </p:sp>
      <p:pic>
        <p:nvPicPr>
          <p:cNvPr id="5" name="Picture 4">
            <a:extLst>
              <a:ext uri="{FF2B5EF4-FFF2-40B4-BE49-F238E27FC236}">
                <a16:creationId xmlns:a16="http://schemas.microsoft.com/office/drawing/2014/main" id="{7859D8AB-7BBA-4C19-99A6-B179788E1A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4303459"/>
            <a:ext cx="3733800" cy="2529141"/>
          </a:xfrm>
          <a:prstGeom prst="rect">
            <a:avLst/>
          </a:prstGeom>
        </p:spPr>
      </p:pic>
      <p:sp>
        <p:nvSpPr>
          <p:cNvPr id="7" name="TextBox 6">
            <a:extLst>
              <a:ext uri="{FF2B5EF4-FFF2-40B4-BE49-F238E27FC236}">
                <a16:creationId xmlns:a16="http://schemas.microsoft.com/office/drawing/2014/main" id="{2C218E9D-E359-475C-86DD-4735C4C6EA0D}"/>
              </a:ext>
            </a:extLst>
          </p:cNvPr>
          <p:cNvSpPr txBox="1"/>
          <p:nvPr/>
        </p:nvSpPr>
        <p:spPr>
          <a:xfrm>
            <a:off x="6824594" y="1855002"/>
            <a:ext cx="3690434" cy="523220"/>
          </a:xfrm>
          <a:prstGeom prst="rect">
            <a:avLst/>
          </a:prstGeom>
          <a:noFill/>
        </p:spPr>
        <p:txBody>
          <a:bodyPr wrap="none" rtlCol="0">
            <a:spAutoFit/>
          </a:bodyPr>
          <a:lstStyle/>
          <a:p>
            <a:pPr algn="ctr" fontAlgn="base">
              <a:spcBef>
                <a:spcPct val="0"/>
              </a:spcBef>
              <a:spcAft>
                <a:spcPct val="0"/>
              </a:spcAft>
            </a:pPr>
            <a:r>
              <a:rPr lang="en-US" sz="2800" dirty="0">
                <a:solidFill>
                  <a:srgbClr val="000000"/>
                </a:solidFill>
                <a:latin typeface="Times New Roman" pitchFamily="18" charset="0"/>
                <a:cs typeface="Times New Roman" pitchFamily="18" charset="0"/>
              </a:rPr>
              <a:t>300,000+ PLSS Corners</a:t>
            </a:r>
          </a:p>
        </p:txBody>
      </p:sp>
      <p:sp>
        <p:nvSpPr>
          <p:cNvPr id="8" name="Rectangle 5">
            <a:extLst>
              <a:ext uri="{FF2B5EF4-FFF2-40B4-BE49-F238E27FC236}">
                <a16:creationId xmlns:a16="http://schemas.microsoft.com/office/drawing/2014/main" id="{D53556A1-7C09-4B36-88A4-E7CC7C1C3171}"/>
              </a:ext>
            </a:extLst>
          </p:cNvPr>
          <p:cNvSpPr txBox="1">
            <a:spLocks noChangeArrowheads="1"/>
          </p:cNvSpPr>
          <p:nvPr/>
        </p:nvSpPr>
        <p:spPr bwMode="auto">
          <a:xfrm>
            <a:off x="6042660" y="2534352"/>
            <a:ext cx="4648200" cy="112541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tx1"/>
              </a:buClr>
              <a:buFontTx/>
              <a:buNone/>
              <a:defRPr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cs typeface="+mn-cs"/>
              </a:defRPr>
            </a:lvl9pPr>
          </a:lstStyle>
          <a:p>
            <a:pPr algn="ctr">
              <a:buClr>
                <a:srgbClr val="000000"/>
              </a:buClr>
            </a:pPr>
            <a:r>
              <a:rPr lang="en-US" sz="2800" kern="0" dirty="0">
                <a:solidFill>
                  <a:srgbClr val="000000"/>
                </a:solidFill>
                <a:latin typeface="Century Schoolbook"/>
                <a:cs typeface="Times New Roman"/>
              </a:rPr>
              <a:t>How many Township Corners are in the state?</a:t>
            </a:r>
          </a:p>
        </p:txBody>
      </p:sp>
    </p:spTree>
    <p:extLst>
      <p:ext uri="{BB962C8B-B14F-4D97-AF65-F5344CB8AC3E}">
        <p14:creationId xmlns:p14="http://schemas.microsoft.com/office/powerpoint/2010/main" val="1288260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370D8-5DA9-49DD-BAC5-744C9DD32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973"/>
            <a:ext cx="6109130" cy="6859973"/>
          </a:xfrm>
          <a:prstGeom prst="rect">
            <a:avLst/>
          </a:prstGeom>
        </p:spPr>
      </p:pic>
      <p:sp>
        <p:nvSpPr>
          <p:cNvPr id="9" name="TextBox 8">
            <a:extLst>
              <a:ext uri="{FF2B5EF4-FFF2-40B4-BE49-F238E27FC236}">
                <a16:creationId xmlns:a16="http://schemas.microsoft.com/office/drawing/2014/main" id="{F9BB7C2A-8786-4C95-946A-540F2FDCD033}"/>
              </a:ext>
            </a:extLst>
          </p:cNvPr>
          <p:cNvSpPr txBox="1"/>
          <p:nvPr/>
        </p:nvSpPr>
        <p:spPr>
          <a:xfrm>
            <a:off x="6553200" y="3733800"/>
            <a:ext cx="2133600" cy="1569660"/>
          </a:xfrm>
          <a:prstGeom prst="rect">
            <a:avLst/>
          </a:prstGeom>
          <a:noFill/>
        </p:spPr>
        <p:txBody>
          <a:bodyPr wrap="square" rtlCol="0">
            <a:spAutoFit/>
          </a:bodyPr>
          <a:lstStyle/>
          <a:p>
            <a:pPr algn="ctr" fontAlgn="base">
              <a:spcBef>
                <a:spcPct val="0"/>
              </a:spcBef>
              <a:spcAft>
                <a:spcPct val="0"/>
              </a:spcAft>
            </a:pPr>
            <a:r>
              <a:rPr lang="en-US" sz="2400" dirty="0">
                <a:solidFill>
                  <a:srgbClr val="000000"/>
                </a:solidFill>
                <a:latin typeface="Times New Roman" pitchFamily="18" charset="0"/>
                <a:cs typeface="Times New Roman" pitchFamily="18" charset="0"/>
              </a:rPr>
              <a:t>Percentage of corners certified in each county</a:t>
            </a:r>
          </a:p>
        </p:txBody>
      </p:sp>
    </p:spTree>
    <p:extLst>
      <p:ext uri="{BB962C8B-B14F-4D97-AF65-F5344CB8AC3E}">
        <p14:creationId xmlns:p14="http://schemas.microsoft.com/office/powerpoint/2010/main" val="2864039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E3D2-7CBA-4893-B38B-C33F4A52E30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2EE876AB-CAA8-49D4-867E-65BA656B918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58471" y="-1"/>
            <a:ext cx="8875059" cy="6858000"/>
          </a:xfrm>
        </p:spPr>
      </p:pic>
    </p:spTree>
    <p:extLst>
      <p:ext uri="{BB962C8B-B14F-4D97-AF65-F5344CB8AC3E}">
        <p14:creationId xmlns:p14="http://schemas.microsoft.com/office/powerpoint/2010/main" val="3500367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3BAE-C29F-419E-8817-2AB8F274F838}"/>
              </a:ext>
            </a:extLst>
          </p:cNvPr>
          <p:cNvSpPr>
            <a:spLocks noGrp="1"/>
          </p:cNvSpPr>
          <p:nvPr>
            <p:ph type="title"/>
          </p:nvPr>
        </p:nvSpPr>
        <p:spPr>
          <a:xfrm>
            <a:off x="2514601" y="67521"/>
            <a:ext cx="7705725" cy="863600"/>
          </a:xfrm>
        </p:spPr>
        <p:txBody>
          <a:bodyPr/>
          <a:lstStyle/>
          <a:p>
            <a:pPr algn="ctr"/>
            <a:r>
              <a:rPr lang="en-US" dirty="0"/>
              <a:t>Legacy Funds and Trust Funds</a:t>
            </a:r>
          </a:p>
        </p:txBody>
      </p:sp>
      <p:pic>
        <p:nvPicPr>
          <p:cNvPr id="7" name="Content Placeholder 6">
            <a:extLst>
              <a:ext uri="{FF2B5EF4-FFF2-40B4-BE49-F238E27FC236}">
                <a16:creationId xmlns:a16="http://schemas.microsoft.com/office/drawing/2014/main" id="{EC416B78-5B5A-4479-9945-FAC1E658F1C3}"/>
              </a:ext>
            </a:extLst>
          </p:cNvPr>
          <p:cNvPicPr>
            <a:picLocks noGrp="1" noChangeAspect="1"/>
          </p:cNvPicPr>
          <p:nvPr>
            <p:ph idx="1"/>
          </p:nvPr>
        </p:nvPicPr>
        <p:blipFill rotWithShape="1">
          <a:blip r:embed="rId3"/>
          <a:stretch/>
        </p:blipFill>
        <p:spPr>
          <a:xfrm>
            <a:off x="1478880" y="1143000"/>
            <a:ext cx="9189121" cy="5341362"/>
          </a:xfrm>
          <a:prstGeom prst="rect">
            <a:avLst/>
          </a:prstGeom>
        </p:spPr>
      </p:pic>
    </p:spTree>
    <p:extLst>
      <p:ext uri="{BB962C8B-B14F-4D97-AF65-F5344CB8AC3E}">
        <p14:creationId xmlns:p14="http://schemas.microsoft.com/office/powerpoint/2010/main" val="246714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746B-B332-42B2-995B-2EEABC283711}"/>
              </a:ext>
            </a:extLst>
          </p:cNvPr>
          <p:cNvSpPr>
            <a:spLocks noGrp="1"/>
          </p:cNvSpPr>
          <p:nvPr>
            <p:ph type="title"/>
          </p:nvPr>
        </p:nvSpPr>
        <p:spPr/>
        <p:txBody>
          <a:bodyPr/>
          <a:lstStyle/>
          <a:p>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A017327A-7F06-4D19-8C67-0AD787DD9C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2944" y="-2628"/>
            <a:ext cx="8875057" cy="6858000"/>
          </a:xfrm>
        </p:spPr>
      </p:pic>
    </p:spTree>
    <p:extLst>
      <p:ext uri="{BB962C8B-B14F-4D97-AF65-F5344CB8AC3E}">
        <p14:creationId xmlns:p14="http://schemas.microsoft.com/office/powerpoint/2010/main" val="813137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0A3CA-9C73-4F85-8E28-F6AC3301774C}"/>
              </a:ext>
            </a:extLst>
          </p:cNvPr>
          <p:cNvSpPr>
            <a:spLocks noGrp="1"/>
          </p:cNvSpPr>
          <p:nvPr>
            <p:ph type="title"/>
          </p:nvPr>
        </p:nvSpPr>
        <p:spPr>
          <a:xfrm>
            <a:off x="2362201" y="228601"/>
            <a:ext cx="7705725" cy="555625"/>
          </a:xfrm>
        </p:spPr>
        <p:txBody>
          <a:bodyPr/>
          <a:lstStyle/>
          <a:p>
            <a:pPr algn="ctr"/>
            <a:r>
              <a:rPr lang="en-US" dirty="0"/>
              <a:t>LCCMR Grant County Project</a:t>
            </a:r>
          </a:p>
        </p:txBody>
      </p:sp>
      <p:pic>
        <p:nvPicPr>
          <p:cNvPr id="5" name="Content Placeholder 4">
            <a:extLst>
              <a:ext uri="{FF2B5EF4-FFF2-40B4-BE49-F238E27FC236}">
                <a16:creationId xmlns:a16="http://schemas.microsoft.com/office/drawing/2014/main" id="{D1B2236A-27EC-49B8-A39B-07109E02E54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004047"/>
            <a:ext cx="9144000" cy="5916707"/>
          </a:xfrm>
        </p:spPr>
      </p:pic>
    </p:spTree>
    <p:extLst>
      <p:ext uri="{BB962C8B-B14F-4D97-AF65-F5344CB8AC3E}">
        <p14:creationId xmlns:p14="http://schemas.microsoft.com/office/powerpoint/2010/main" val="34630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7796B-47E4-4A90-99AE-79ED2CCFAA15}"/>
              </a:ext>
            </a:extLst>
          </p:cNvPr>
          <p:cNvSpPr>
            <a:spLocks noGrp="1"/>
          </p:cNvSpPr>
          <p:nvPr>
            <p:ph type="title"/>
          </p:nvPr>
        </p:nvSpPr>
        <p:spPr/>
        <p:txBody>
          <a:bodyPr/>
          <a:lstStyle/>
          <a:p>
            <a:endParaRPr lang="en-US" dirty="0"/>
          </a:p>
        </p:txBody>
      </p:sp>
      <p:pic>
        <p:nvPicPr>
          <p:cNvPr id="6" name="Content Placeholder 5" descr="A screenshot of text&#10;&#10;Description automatically generated">
            <a:extLst>
              <a:ext uri="{FF2B5EF4-FFF2-40B4-BE49-F238E27FC236}">
                <a16:creationId xmlns:a16="http://schemas.microsoft.com/office/drawing/2014/main" id="{4C61EA1D-D2A0-4646-B1CF-84804EEAA42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20416" y="30255"/>
            <a:ext cx="5275984" cy="6827745"/>
          </a:xfrm>
        </p:spPr>
      </p:pic>
    </p:spTree>
    <p:extLst>
      <p:ext uri="{BB962C8B-B14F-4D97-AF65-F5344CB8AC3E}">
        <p14:creationId xmlns:p14="http://schemas.microsoft.com/office/powerpoint/2010/main" val="305030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May minutes</a:t>
            </a: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7796B-47E4-4A90-99AE-79ED2CCFAA15}"/>
              </a:ext>
            </a:extLst>
          </p:cNvPr>
          <p:cNvSpPr>
            <a:spLocks noGrp="1"/>
          </p:cNvSpPr>
          <p:nvPr>
            <p:ph type="title"/>
          </p:nvPr>
        </p:nvSpPr>
        <p:spPr/>
        <p:txBody>
          <a:bodyPr/>
          <a:lstStyle/>
          <a:p>
            <a:r>
              <a:rPr lang="en-US" dirty="0"/>
              <a:t>Excavations</a:t>
            </a:r>
          </a:p>
        </p:txBody>
      </p:sp>
      <p:pic>
        <p:nvPicPr>
          <p:cNvPr id="7" name="Content Placeholder 6" descr="A close up of a rock&#10;&#10;Description automatically generated">
            <a:extLst>
              <a:ext uri="{FF2B5EF4-FFF2-40B4-BE49-F238E27FC236}">
                <a16:creationId xmlns:a16="http://schemas.microsoft.com/office/drawing/2014/main" id="{A0FE3323-A3B7-4521-B5F1-21B635DBB59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532415" y="2568937"/>
            <a:ext cx="5486401" cy="2667000"/>
          </a:xfrm>
        </p:spPr>
      </p:pic>
      <p:pic>
        <p:nvPicPr>
          <p:cNvPr id="9" name="Picture 8" descr="A picture containing outdoor, digger, grass, parked&#10;&#10;Description automatically generated">
            <a:extLst>
              <a:ext uri="{FF2B5EF4-FFF2-40B4-BE49-F238E27FC236}">
                <a16:creationId xmlns:a16="http://schemas.microsoft.com/office/drawing/2014/main" id="{EA47C076-7CD8-4DF4-B9F7-970CD9BD2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1" y="1150527"/>
            <a:ext cx="3086101" cy="5486402"/>
          </a:xfrm>
          <a:prstGeom prst="rect">
            <a:avLst/>
          </a:prstGeom>
        </p:spPr>
      </p:pic>
      <p:pic>
        <p:nvPicPr>
          <p:cNvPr id="11" name="Picture 10" descr="A picture containing outdoor, small, dirt, young&#10;&#10;Description automatically generated">
            <a:extLst>
              <a:ext uri="{FF2B5EF4-FFF2-40B4-BE49-F238E27FC236}">
                <a16:creationId xmlns:a16="http://schemas.microsoft.com/office/drawing/2014/main" id="{D183558C-3B7A-4FEE-9B45-494586E61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26627" y="2555872"/>
            <a:ext cx="5486404" cy="2667002"/>
          </a:xfrm>
          <a:prstGeom prst="rect">
            <a:avLst/>
          </a:prstGeom>
        </p:spPr>
      </p:pic>
    </p:spTree>
    <p:extLst>
      <p:ext uri="{BB962C8B-B14F-4D97-AF65-F5344CB8AC3E}">
        <p14:creationId xmlns:p14="http://schemas.microsoft.com/office/powerpoint/2010/main" val="156394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7796B-47E4-4A90-99AE-79ED2CCFAA15}"/>
              </a:ext>
            </a:extLst>
          </p:cNvPr>
          <p:cNvSpPr>
            <a:spLocks noGrp="1"/>
          </p:cNvSpPr>
          <p:nvPr>
            <p:ph type="title"/>
          </p:nvPr>
        </p:nvSpPr>
        <p:spPr/>
        <p:txBody>
          <a:bodyPr/>
          <a:lstStyle/>
          <a:p>
            <a:r>
              <a:rPr lang="en-US" dirty="0"/>
              <a:t>Monuments</a:t>
            </a:r>
          </a:p>
        </p:txBody>
      </p:sp>
      <p:pic>
        <p:nvPicPr>
          <p:cNvPr id="6" name="Picture 5" descr="A cut in half&#10;&#10;Description automatically generated">
            <a:extLst>
              <a:ext uri="{FF2B5EF4-FFF2-40B4-BE49-F238E27FC236}">
                <a16:creationId xmlns:a16="http://schemas.microsoft.com/office/drawing/2014/main" id="{D27D9F48-82C1-4593-B1F2-830F59C191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040" y="1100954"/>
            <a:ext cx="4572000" cy="2222500"/>
          </a:xfrm>
          <a:prstGeom prst="rect">
            <a:avLst/>
          </a:prstGeom>
        </p:spPr>
      </p:pic>
      <p:pic>
        <p:nvPicPr>
          <p:cNvPr id="10" name="Picture 9" descr="A picture containing outdoor, hydrant, fire, sitting&#10;&#10;Description automatically generated">
            <a:extLst>
              <a:ext uri="{FF2B5EF4-FFF2-40B4-BE49-F238E27FC236}">
                <a16:creationId xmlns:a16="http://schemas.microsoft.com/office/drawing/2014/main" id="{2C086412-A74B-41EE-A7F5-352ADECBA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50" y="3962400"/>
            <a:ext cx="5029200" cy="2444750"/>
          </a:xfrm>
          <a:prstGeom prst="rect">
            <a:avLst/>
          </a:prstGeom>
        </p:spPr>
      </p:pic>
      <p:pic>
        <p:nvPicPr>
          <p:cNvPr id="13" name="Picture 12" descr="A picture containing outdoor, bird, standing&#10;&#10;Description automatically generated">
            <a:extLst>
              <a:ext uri="{FF2B5EF4-FFF2-40B4-BE49-F238E27FC236}">
                <a16:creationId xmlns:a16="http://schemas.microsoft.com/office/drawing/2014/main" id="{5E1ABFA2-91FC-4FAB-8736-5294E147B7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7429" y="1524000"/>
            <a:ext cx="5669280" cy="2755900"/>
          </a:xfrm>
          <a:prstGeom prst="rect">
            <a:avLst/>
          </a:prstGeom>
        </p:spPr>
      </p:pic>
      <p:pic>
        <p:nvPicPr>
          <p:cNvPr id="15" name="Picture 14" descr="A close up of a rock&#10;&#10;Description automatically generated">
            <a:extLst>
              <a:ext uri="{FF2B5EF4-FFF2-40B4-BE49-F238E27FC236}">
                <a16:creationId xmlns:a16="http://schemas.microsoft.com/office/drawing/2014/main" id="{C50A6DDA-E818-4AAF-BD0F-DBECD49B65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006" r="26660" b="12230"/>
          <a:stretch/>
        </p:blipFill>
        <p:spPr>
          <a:xfrm rot="5400000">
            <a:off x="6842760" y="3781516"/>
            <a:ext cx="3108960" cy="2926080"/>
          </a:xfrm>
          <a:prstGeom prst="rect">
            <a:avLst/>
          </a:prstGeom>
        </p:spPr>
      </p:pic>
    </p:spTree>
    <p:extLst>
      <p:ext uri="{BB962C8B-B14F-4D97-AF65-F5344CB8AC3E}">
        <p14:creationId xmlns:p14="http://schemas.microsoft.com/office/powerpoint/2010/main" val="2028218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7796B-47E4-4A90-99AE-79ED2CCFAA15}"/>
              </a:ext>
            </a:extLst>
          </p:cNvPr>
          <p:cNvSpPr>
            <a:spLocks noGrp="1"/>
          </p:cNvSpPr>
          <p:nvPr>
            <p:ph type="title"/>
          </p:nvPr>
        </p:nvSpPr>
        <p:spPr/>
        <p:txBody>
          <a:bodyPr/>
          <a:lstStyle/>
          <a:p>
            <a:r>
              <a:rPr lang="en-US" dirty="0"/>
              <a:t>Signage and monuments</a:t>
            </a:r>
          </a:p>
        </p:txBody>
      </p:sp>
      <p:pic>
        <p:nvPicPr>
          <p:cNvPr id="4" name="Picture 3" descr="A green fire hydrant sitting in the grass&#10;&#10;Description automatically generated">
            <a:extLst>
              <a:ext uri="{FF2B5EF4-FFF2-40B4-BE49-F238E27FC236}">
                <a16:creationId xmlns:a16="http://schemas.microsoft.com/office/drawing/2014/main" id="{9F155F2B-2D01-4304-9548-66043D574A7A}"/>
              </a:ext>
            </a:extLst>
          </p:cNvPr>
          <p:cNvPicPr>
            <a:picLocks noChangeAspect="1"/>
          </p:cNvPicPr>
          <p:nvPr/>
        </p:nvPicPr>
        <p:blipFill rotWithShape="1">
          <a:blip r:embed="rId2">
            <a:extLst>
              <a:ext uri="{28A0092B-C50C-407E-A947-70E740481C1C}">
                <a14:useLocalDpi xmlns:a14="http://schemas.microsoft.com/office/drawing/2010/main" val="0"/>
              </a:ext>
            </a:extLst>
          </a:blip>
          <a:srcRect l="41691" t="28911" r="35817" b="44003"/>
          <a:stretch/>
        </p:blipFill>
        <p:spPr>
          <a:xfrm>
            <a:off x="1524001" y="1320306"/>
            <a:ext cx="9330054" cy="5461495"/>
          </a:xfrm>
          <a:prstGeom prst="rect">
            <a:avLst/>
          </a:prstGeom>
        </p:spPr>
      </p:pic>
    </p:spTree>
    <p:extLst>
      <p:ext uri="{BB962C8B-B14F-4D97-AF65-F5344CB8AC3E}">
        <p14:creationId xmlns:p14="http://schemas.microsoft.com/office/powerpoint/2010/main" val="1189907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D5B2-BD40-47E2-9ED8-02BB7F6D8969}"/>
              </a:ext>
            </a:extLst>
          </p:cNvPr>
          <p:cNvSpPr>
            <a:spLocks noGrp="1"/>
          </p:cNvSpPr>
          <p:nvPr>
            <p:ph type="title"/>
          </p:nvPr>
        </p:nvSpPr>
        <p:spPr/>
        <p:txBody>
          <a:bodyPr/>
          <a:lstStyle/>
          <a:p>
            <a:endParaRPr lang="en-US"/>
          </a:p>
        </p:txBody>
      </p:sp>
      <p:pic>
        <p:nvPicPr>
          <p:cNvPr id="5" name="Content Placeholder 4" descr="A close up of text on a white surface&#10;&#10;Description automatically generated">
            <a:extLst>
              <a:ext uri="{FF2B5EF4-FFF2-40B4-BE49-F238E27FC236}">
                <a16:creationId xmlns:a16="http://schemas.microsoft.com/office/drawing/2014/main" id="{B9AD599B-D810-4C5C-9C1C-E9DE57B2CF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1823" y="77197"/>
            <a:ext cx="5125170" cy="6632574"/>
          </a:xfrm>
        </p:spPr>
      </p:pic>
      <p:pic>
        <p:nvPicPr>
          <p:cNvPr id="7" name="Picture 6">
            <a:extLst>
              <a:ext uri="{FF2B5EF4-FFF2-40B4-BE49-F238E27FC236}">
                <a16:creationId xmlns:a16="http://schemas.microsoft.com/office/drawing/2014/main" id="{7486DA43-834E-4829-816A-08EB3D7A3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6994" y="40220"/>
            <a:ext cx="4021007" cy="6622834"/>
          </a:xfrm>
          <a:prstGeom prst="rect">
            <a:avLst/>
          </a:prstGeom>
        </p:spPr>
      </p:pic>
    </p:spTree>
    <p:extLst>
      <p:ext uri="{BB962C8B-B14F-4D97-AF65-F5344CB8AC3E}">
        <p14:creationId xmlns:p14="http://schemas.microsoft.com/office/powerpoint/2010/main" val="3511009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F2EE-4279-4C23-A099-FACC4FB7CE12}"/>
              </a:ext>
            </a:extLst>
          </p:cNvPr>
          <p:cNvSpPr>
            <a:spLocks noGrp="1"/>
          </p:cNvSpPr>
          <p:nvPr>
            <p:ph type="title"/>
          </p:nvPr>
        </p:nvSpPr>
        <p:spPr/>
        <p:txBody>
          <a:bodyPr/>
          <a:lstStyle/>
          <a:p>
            <a:r>
              <a:rPr lang="en-US" sz="4400" dirty="0"/>
              <a:t>So what have we learned</a:t>
            </a:r>
          </a:p>
        </p:txBody>
      </p:sp>
      <p:sp>
        <p:nvSpPr>
          <p:cNvPr id="3" name="Content Placeholder 2">
            <a:extLst>
              <a:ext uri="{FF2B5EF4-FFF2-40B4-BE49-F238E27FC236}">
                <a16:creationId xmlns:a16="http://schemas.microsoft.com/office/drawing/2014/main" id="{D9EA74B0-07AB-44B0-AEC6-DAFC0C0EB2B3}"/>
              </a:ext>
            </a:extLst>
          </p:cNvPr>
          <p:cNvSpPr>
            <a:spLocks noGrp="1"/>
          </p:cNvSpPr>
          <p:nvPr>
            <p:ph idx="1"/>
          </p:nvPr>
        </p:nvSpPr>
        <p:spPr/>
        <p:txBody>
          <a:bodyPr/>
          <a:lstStyle/>
          <a:p>
            <a:pPr marL="0" indent="457200">
              <a:lnSpc>
                <a:spcPct val="107000"/>
              </a:lnSpc>
              <a:spcBef>
                <a:spcPts val="0"/>
              </a:spcBef>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Takes a lot of work and money</a:t>
            </a:r>
          </a:p>
          <a:p>
            <a:pPr marL="0" indent="457200">
              <a:lnSpc>
                <a:spcPct val="107000"/>
              </a:lnSpc>
              <a:spcBef>
                <a:spcPts val="0"/>
              </a:spcBef>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The whole application process took a lot of time</a:t>
            </a:r>
          </a:p>
          <a:p>
            <a:pPr marL="0" indent="457200">
              <a:lnSpc>
                <a:spcPct val="107000"/>
              </a:lnSpc>
              <a:spcBef>
                <a:spcPts val="0"/>
              </a:spcBef>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RFP Process took a lot of time</a:t>
            </a:r>
          </a:p>
          <a:p>
            <a:pPr marL="0" indent="457200">
              <a:lnSpc>
                <a:spcPct val="107000"/>
              </a:lnSpc>
              <a:spcBef>
                <a:spcPts val="0"/>
              </a:spcBef>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We will see if it finishes under budget</a:t>
            </a:r>
          </a:p>
          <a:p>
            <a:pPr marL="0" indent="457200">
              <a:lnSpc>
                <a:spcPct val="107000"/>
              </a:lnSpc>
              <a:spcBef>
                <a:spcPts val="0"/>
              </a:spcBef>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Full time County Surveyor the best option</a:t>
            </a:r>
          </a:p>
          <a:p>
            <a:pPr marL="457200" indent="457200">
              <a:lnSpc>
                <a:spcPct val="107000"/>
              </a:lnSpc>
              <a:spcBef>
                <a:spcPts val="0"/>
              </a:spcBef>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Can spend the time needed to certify the correct corner location</a:t>
            </a:r>
          </a:p>
          <a:p>
            <a:pPr marL="0" indent="457200">
              <a:lnSpc>
                <a:spcPct val="107000"/>
              </a:lnSpc>
              <a:spcBef>
                <a:spcPts val="0"/>
              </a:spcBef>
              <a:spcAft>
                <a:spcPts val="80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85544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67200" y="291698"/>
            <a:ext cx="5943600" cy="461665"/>
          </a:xfrm>
          <a:prstGeom prst="rect">
            <a:avLst/>
          </a:prstGeom>
          <a:noFill/>
        </p:spPr>
        <p:txBody>
          <a:bodyPr wrap="square" rtlCol="0">
            <a:spAutoFit/>
          </a:bodyPr>
          <a:lstStyle/>
          <a:p>
            <a:pPr algn="ctr" fontAlgn="base">
              <a:spcBef>
                <a:spcPct val="0"/>
              </a:spcBef>
              <a:spcAft>
                <a:spcPct val="0"/>
              </a:spcAft>
            </a:pPr>
            <a:r>
              <a:rPr lang="en-US" sz="2400" dirty="0">
                <a:solidFill>
                  <a:srgbClr val="000000"/>
                </a:solidFill>
                <a:latin typeface="Times New Roman" pitchFamily="18" charset="0"/>
                <a:cs typeface="Times New Roman" pitchFamily="18" charset="0"/>
              </a:rPr>
              <a:t>Questions/Discussion</a:t>
            </a:r>
          </a:p>
        </p:txBody>
      </p:sp>
      <p:sp>
        <p:nvSpPr>
          <p:cNvPr id="5" name="TextBox 4"/>
          <p:cNvSpPr txBox="1"/>
          <p:nvPr/>
        </p:nvSpPr>
        <p:spPr>
          <a:xfrm>
            <a:off x="3733800" y="5910138"/>
            <a:ext cx="5943600" cy="461665"/>
          </a:xfrm>
          <a:prstGeom prst="rect">
            <a:avLst/>
          </a:prstGeom>
          <a:noFill/>
        </p:spPr>
        <p:txBody>
          <a:bodyPr wrap="square" rtlCol="0">
            <a:spAutoFit/>
          </a:bodyPr>
          <a:lstStyle/>
          <a:p>
            <a:pPr algn="ctr" fontAlgn="base">
              <a:spcBef>
                <a:spcPct val="0"/>
              </a:spcBef>
              <a:spcAft>
                <a:spcPct val="0"/>
              </a:spcAft>
            </a:pPr>
            <a:r>
              <a:rPr lang="en-US" sz="2400" dirty="0">
                <a:solidFill>
                  <a:srgbClr val="000000"/>
                </a:solidFill>
                <a:latin typeface="Times New Roman" pitchFamily="18" charset="0"/>
                <a:cs typeface="Times New Roman" pitchFamily="18" charset="0"/>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1" y="685800"/>
            <a:ext cx="3622675" cy="4830234"/>
          </a:xfrm>
          <a:prstGeom prst="rect">
            <a:avLst/>
          </a:prstGeom>
        </p:spPr>
      </p:pic>
      <p:pic>
        <p:nvPicPr>
          <p:cNvPr id="6" name="Picture 2" descr="O:\Survey\Surveyor\CertsofLoc\photos\jeff\Misc\G103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52400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450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5"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One Minnesota update</a:t>
            </a:r>
          </a:p>
          <a:p>
            <a:pPr marL="0" indent="0">
              <a:buNone/>
            </a:pPr>
            <a:r>
              <a:rPr lang="en-US" dirty="0">
                <a:cs typeface="Calibri"/>
              </a:rPr>
              <a:t>Renee Huset</a:t>
            </a:r>
            <a:endParaRPr lang="en-US" dirty="0"/>
          </a:p>
          <a:p>
            <a:pPr marL="0" indent="0">
              <a:buNone/>
            </a:pPr>
            <a:endParaRPr lang="en-US" b="1" dirty="0"/>
          </a:p>
        </p:txBody>
      </p:sp>
    </p:spTree>
    <p:extLst>
      <p:ext uri="{BB962C8B-B14F-4D97-AF65-F5344CB8AC3E}">
        <p14:creationId xmlns:p14="http://schemas.microsoft.com/office/powerpoint/2010/main" val="2362204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D40AE-AA67-463E-9AEC-73D268143FFA}"/>
              </a:ext>
            </a:extLst>
          </p:cNvPr>
          <p:cNvPicPr>
            <a:picLocks noChangeAspect="1"/>
          </p:cNvPicPr>
          <p:nvPr/>
        </p:nvPicPr>
        <p:blipFill rotWithShape="1">
          <a:blip r:embed="rId2"/>
          <a:srcRect t="20593" b="19407"/>
          <a:stretch/>
        </p:blipFill>
        <p:spPr>
          <a:xfrm>
            <a:off x="0" y="782320"/>
            <a:ext cx="12192000" cy="4114800"/>
          </a:xfrm>
          <a:prstGeom prst="rect">
            <a:avLst/>
          </a:prstGeom>
        </p:spPr>
      </p:pic>
      <p:sp>
        <p:nvSpPr>
          <p:cNvPr id="5" name="TextBox 4">
            <a:extLst>
              <a:ext uri="{FF2B5EF4-FFF2-40B4-BE49-F238E27FC236}">
                <a16:creationId xmlns:a16="http://schemas.microsoft.com/office/drawing/2014/main" id="{331DD61F-F0D9-4B45-B54D-8755A9BC7C34}"/>
              </a:ext>
            </a:extLst>
          </p:cNvPr>
          <p:cNvSpPr txBox="1"/>
          <p:nvPr/>
        </p:nvSpPr>
        <p:spPr>
          <a:xfrm>
            <a:off x="883920" y="5201920"/>
            <a:ext cx="11140441" cy="1384995"/>
          </a:xfrm>
          <a:prstGeom prst="rect">
            <a:avLst/>
          </a:prstGeom>
          <a:noFill/>
        </p:spPr>
        <p:txBody>
          <a:bodyPr wrap="square" rtlCol="0">
            <a:spAutoFit/>
          </a:bodyPr>
          <a:lstStyle/>
          <a:p>
            <a:r>
              <a:rPr lang="en-US" sz="2800" i="1" dirty="0"/>
              <a:t>“GIS enables us to know what is where, understand the relationships amongst different kinds of things, and analyze those data to solve problems, improve processes, and make better decisions. </a:t>
            </a:r>
            <a:r>
              <a:rPr lang="en-US" sz="2800" i="1"/>
              <a:t>Period.”</a:t>
            </a:r>
            <a:endParaRPr lang="en-US" sz="2800" i="1" dirty="0"/>
          </a:p>
        </p:txBody>
      </p:sp>
    </p:spTree>
    <p:extLst>
      <p:ext uri="{BB962C8B-B14F-4D97-AF65-F5344CB8AC3E}">
        <p14:creationId xmlns:p14="http://schemas.microsoft.com/office/powerpoint/2010/main" val="2533875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6</a:t>
            </a:r>
          </a:p>
        </p:txBody>
      </p:sp>
      <p:sp>
        <p:nvSpPr>
          <p:cNvPr id="9" name="Text Placeholder 1"/>
          <p:cNvSpPr>
            <a:spLocks noGrp="1"/>
          </p:cNvSpPr>
          <p:nvPr>
            <p:ph idx="1"/>
          </p:nvPr>
        </p:nvSpPr>
        <p:spPr>
          <a:xfrm>
            <a:off x="838200" y="1825625"/>
            <a:ext cx="7622406" cy="4351338"/>
          </a:xfrm>
        </p:spPr>
        <p:txBody>
          <a:bodyPr>
            <a:normAutofit/>
          </a:bodyPr>
          <a:lstStyle/>
          <a:p>
            <a:pPr marL="0" indent="0">
              <a:buNone/>
            </a:pPr>
            <a:r>
              <a:rPr lang="en-US" b="1" dirty="0"/>
              <a:t>Underground Utilities Tiger Team Update</a:t>
            </a:r>
          </a:p>
          <a:p>
            <a:pPr marL="0" indent="0">
              <a:buNone/>
            </a:pPr>
            <a:r>
              <a:rPr lang="en-US" dirty="0"/>
              <a:t>Steve Swazee</a:t>
            </a: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603D88-FCD1-4C67-BB4E-CAA37B777114}"/>
              </a:ext>
            </a:extLst>
          </p:cNvPr>
          <p:cNvSpPr txBox="1"/>
          <p:nvPr/>
        </p:nvSpPr>
        <p:spPr>
          <a:xfrm>
            <a:off x="2660074" y="1260764"/>
            <a:ext cx="6955320" cy="4278094"/>
          </a:xfrm>
          <a:prstGeom prst="rect">
            <a:avLst/>
          </a:prstGeom>
          <a:noFill/>
        </p:spPr>
        <p:txBody>
          <a:bodyPr wrap="square" rtlCol="0">
            <a:spAutoFit/>
          </a:bodyPr>
          <a:lstStyle/>
          <a:p>
            <a:pPr algn="ctr"/>
            <a:r>
              <a:rPr lang="en-US" sz="4400" b="1" dirty="0">
                <a:solidFill>
                  <a:prstClr val="black"/>
                </a:solidFill>
                <a:effectLst>
                  <a:outerShdw blurRad="38100" dist="38100" dir="2700000" algn="tl">
                    <a:srgbClr val="000000">
                      <a:alpha val="43137"/>
                    </a:srgbClr>
                  </a:outerShdw>
                </a:effectLst>
                <a:latin typeface="Calibri" panose="020F0502020204030204"/>
              </a:rPr>
              <a:t>Underground Utilities Mapping</a:t>
            </a:r>
          </a:p>
          <a:p>
            <a:pPr algn="ctr"/>
            <a:r>
              <a:rPr lang="en-US" sz="4400" b="1" dirty="0">
                <a:solidFill>
                  <a:prstClr val="black"/>
                </a:solidFill>
                <a:effectLst>
                  <a:outerShdw blurRad="38100" dist="38100" dir="2700000" algn="tl">
                    <a:srgbClr val="000000">
                      <a:alpha val="43137"/>
                    </a:srgbClr>
                  </a:outerShdw>
                </a:effectLst>
                <a:latin typeface="Calibri" panose="020F0502020204030204"/>
              </a:rPr>
              <a:t>Project Team</a:t>
            </a:r>
          </a:p>
          <a:p>
            <a:pPr algn="ctr"/>
            <a:endParaRPr lang="en-US" sz="4400" b="1" dirty="0">
              <a:solidFill>
                <a:prstClr val="black"/>
              </a:solidFill>
              <a:effectLst>
                <a:outerShdw blurRad="38100" dist="38100" dir="2700000" algn="tl">
                  <a:srgbClr val="000000">
                    <a:alpha val="43137"/>
                  </a:srgbClr>
                </a:outerShdw>
              </a:effectLst>
              <a:latin typeface="Calibri" panose="020F0502020204030204"/>
            </a:endParaRPr>
          </a:p>
          <a:p>
            <a:pPr algn="ctr"/>
            <a:r>
              <a:rPr lang="en-US" sz="3200" b="1" dirty="0">
                <a:solidFill>
                  <a:prstClr val="black"/>
                </a:solidFill>
                <a:effectLst>
                  <a:outerShdw blurRad="38100" dist="38100" dir="2700000" algn="tl">
                    <a:srgbClr val="000000">
                      <a:alpha val="43137"/>
                    </a:srgbClr>
                  </a:outerShdw>
                </a:effectLst>
                <a:latin typeface="Calibri" panose="020F0502020204030204"/>
              </a:rPr>
              <a:t>Brief for MGAC</a:t>
            </a:r>
          </a:p>
          <a:p>
            <a:pPr algn="ctr"/>
            <a:endParaRPr lang="en-US" sz="3200" b="1" dirty="0">
              <a:solidFill>
                <a:prstClr val="black"/>
              </a:solidFill>
              <a:latin typeface="Calibri" panose="020F0502020204030204"/>
            </a:endParaRPr>
          </a:p>
          <a:p>
            <a:pPr algn="ctr"/>
            <a:r>
              <a:rPr lang="en-US" sz="3200" dirty="0">
                <a:solidFill>
                  <a:prstClr val="black"/>
                </a:solidFill>
                <a:effectLst>
                  <a:outerShdw blurRad="38100" dist="38100" dir="2700000" algn="tl">
                    <a:srgbClr val="000000">
                      <a:alpha val="43137"/>
                    </a:srgbClr>
                  </a:outerShdw>
                </a:effectLst>
                <a:latin typeface="Calibri" panose="020F0502020204030204"/>
              </a:rPr>
              <a:t>September 9, 2020</a:t>
            </a:r>
          </a:p>
        </p:txBody>
      </p:sp>
    </p:spTree>
    <p:extLst>
      <p:ext uri="{BB962C8B-B14F-4D97-AF65-F5344CB8AC3E}">
        <p14:creationId xmlns:p14="http://schemas.microsoft.com/office/powerpoint/2010/main" val="1910280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2635483988"/>
              </p:ext>
            </p:extLst>
          </p:nvPr>
        </p:nvGraphicFramePr>
        <p:xfrm>
          <a:off x="2168158" y="1333882"/>
          <a:ext cx="7326678" cy="5524121"/>
        </p:xfrm>
        <a:graphic>
          <a:graphicData uri="http://schemas.openxmlformats.org/drawingml/2006/table">
            <a:tbl>
              <a:tblPr firstRow="1" bandRow="1">
                <a:tableStyleId>{C083E6E3-FA7D-4D7B-A595-EF9225AFEA82}</a:tableStyleId>
              </a:tblPr>
              <a:tblGrid>
                <a:gridCol w="1191913">
                  <a:extLst>
                    <a:ext uri="{9D8B030D-6E8A-4147-A177-3AD203B41FA5}">
                      <a16:colId xmlns:a16="http://schemas.microsoft.com/office/drawing/2014/main" val="20000"/>
                    </a:ext>
                  </a:extLst>
                </a:gridCol>
                <a:gridCol w="6134765">
                  <a:extLst>
                    <a:ext uri="{9D8B030D-6E8A-4147-A177-3AD203B41FA5}">
                      <a16:colId xmlns:a16="http://schemas.microsoft.com/office/drawing/2014/main" val="20001"/>
                    </a:ext>
                  </a:extLst>
                </a:gridCol>
              </a:tblGrid>
              <a:tr h="254489">
                <a:tc>
                  <a:txBody>
                    <a:bodyPr/>
                    <a:lstStyle/>
                    <a:p>
                      <a:pPr algn="ctr"/>
                      <a:r>
                        <a:rPr lang="en-US" sz="1100" dirty="0"/>
                        <a:t>Time</a:t>
                      </a:r>
                    </a:p>
                  </a:txBody>
                  <a:tcPr marL="74861" marR="74861" marT="37431" marB="37431"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100" dirty="0"/>
                        <a:t>Topic</a:t>
                      </a:r>
                    </a:p>
                  </a:txBody>
                  <a:tcPr marL="149722" marR="74861" marT="37431" marB="37431"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329352">
                <a:tc>
                  <a:txBody>
                    <a:bodyPr/>
                    <a:lstStyle/>
                    <a:p>
                      <a:pPr algn="ctr"/>
                      <a:r>
                        <a:rPr lang="en-US" sz="1100" dirty="0"/>
                        <a:t>11:10</a:t>
                      </a:r>
                    </a:p>
                  </a:txBody>
                  <a:tcPr marL="74861" marR="74861" marT="74861" marB="74861"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Committee summaries - </a:t>
                      </a:r>
                      <a:r>
                        <a:rPr lang="en-US" sz="1100" dirty="0"/>
                        <a:t>Review and</a:t>
                      </a:r>
                      <a:r>
                        <a:rPr lang="en-US" sz="1100" baseline="0" dirty="0"/>
                        <a:t> accept</a:t>
                      </a:r>
                      <a:endParaRPr lang="en-US" sz="1100" dirty="0"/>
                    </a:p>
                  </a:txBody>
                  <a:tcPr marL="149722" marR="74861" marT="74861" marB="74861"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29352">
                <a:tc>
                  <a:txBody>
                    <a:bodyPr/>
                    <a:lstStyle/>
                    <a:p>
                      <a:pPr algn="ctr"/>
                      <a:r>
                        <a:rPr lang="en-US" sz="1100" dirty="0"/>
                        <a:t>11:15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100" b="0" i="0" u="none" strike="noStrike" noProof="0" dirty="0">
                          <a:latin typeface="Calibri"/>
                        </a:rPr>
                        <a:t>Approve Damage Assessment Standard &amp; Standards Update</a:t>
                      </a:r>
                      <a:endParaRPr lang="en-US" sz="1100" dirty="0"/>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29352">
                <a:tc>
                  <a:txBody>
                    <a:bodyPr/>
                    <a:lstStyle/>
                    <a:p>
                      <a:pPr algn="ctr"/>
                      <a:r>
                        <a:rPr lang="en-US" sz="1100" dirty="0"/>
                        <a:t>11:30</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t>Remonumentation</a:t>
                      </a:r>
                      <a:r>
                        <a:rPr lang="en-US" sz="1100" dirty="0"/>
                        <a:t> update</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29352">
                <a:tc>
                  <a:txBody>
                    <a:bodyPr/>
                    <a:lstStyle/>
                    <a:p>
                      <a:pPr algn="ctr"/>
                      <a:r>
                        <a:rPr lang="en-US" sz="1100" dirty="0"/>
                        <a:t>11:35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One Minnesota update</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29352">
                <a:tc>
                  <a:txBody>
                    <a:bodyPr/>
                    <a:lstStyle/>
                    <a:p>
                      <a:pPr algn="ctr"/>
                      <a:r>
                        <a:rPr lang="en-US" sz="1100" dirty="0"/>
                        <a:t>11:45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Underground Utilities Tiger Team update</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329352">
                <a:tc>
                  <a:txBody>
                    <a:bodyPr/>
                    <a:lstStyle/>
                    <a:p>
                      <a:pPr algn="ctr"/>
                      <a:r>
                        <a:rPr lang="en-US" sz="1100" dirty="0"/>
                        <a:t>11:55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GIS/LIS Consortium new ad-hoc committees:  Professional Development; Equity Advocates</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7635845"/>
                  </a:ext>
                </a:extLst>
              </a:tr>
              <a:tr h="329352">
                <a:tc>
                  <a:txBody>
                    <a:bodyPr/>
                    <a:lstStyle/>
                    <a:p>
                      <a:pPr algn="ctr"/>
                      <a:r>
                        <a:rPr lang="en-US" sz="1100" dirty="0"/>
                        <a:t>12:05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t>Break</a:t>
                      </a:r>
                      <a:endParaRPr lang="en-US" sz="1100" dirty="0"/>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29352">
                <a:tc>
                  <a:txBody>
                    <a:bodyPr/>
                    <a:lstStyle/>
                    <a:p>
                      <a:pPr algn="ctr"/>
                      <a:r>
                        <a:rPr lang="en-US" sz="1100" dirty="0"/>
                        <a:t>12:15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Outreach Committee chair</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657480"/>
                  </a:ext>
                </a:extLst>
              </a:tr>
              <a:tr h="329352">
                <a:tc>
                  <a:txBody>
                    <a:bodyPr/>
                    <a:lstStyle/>
                    <a:p>
                      <a:pPr algn="ctr"/>
                      <a:r>
                        <a:rPr lang="en-US" sz="1100" dirty="0"/>
                        <a:t>12:25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Geospatial Commons Advisory Committee</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9852389"/>
                  </a:ext>
                </a:extLst>
              </a:tr>
              <a:tr h="329352">
                <a:tc>
                  <a:txBody>
                    <a:bodyPr/>
                    <a:lstStyle/>
                    <a:p>
                      <a:pPr algn="ctr"/>
                      <a:r>
                        <a:rPr lang="en-US" sz="1100" dirty="0"/>
                        <a:t>12:35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NSGIC conference and GAC participation</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29352">
                <a:tc>
                  <a:txBody>
                    <a:bodyPr/>
                    <a:lstStyle/>
                    <a:p>
                      <a:pPr algn="ctr"/>
                      <a:r>
                        <a:rPr lang="en-US" sz="1100" dirty="0"/>
                        <a:t>12:45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Sector reports:  Federal; Greater MN County</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329352">
                <a:tc>
                  <a:txBody>
                    <a:bodyPr/>
                    <a:lstStyle/>
                    <a:p>
                      <a:pPr algn="ctr"/>
                      <a:r>
                        <a:rPr lang="en-US" sz="1100" dirty="0"/>
                        <a:t>1:05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Break</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469788"/>
                  </a:ext>
                </a:extLst>
              </a:tr>
              <a:tr h="329352">
                <a:tc>
                  <a:txBody>
                    <a:bodyPr/>
                    <a:lstStyle/>
                    <a:p>
                      <a:pPr algn="ctr"/>
                      <a:r>
                        <a:rPr lang="en-US" sz="1100" dirty="0"/>
                        <a:t>1:15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GAC priority projects and initiatives updates</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8805110"/>
                  </a:ext>
                </a:extLst>
              </a:tr>
              <a:tr h="32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1:35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Legislative updates</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2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1:45</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Announcements</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329352">
                <a:tc>
                  <a:txBody>
                    <a:bodyPr/>
                    <a:lstStyle/>
                    <a:p>
                      <a:pPr algn="ctr"/>
                      <a:r>
                        <a:rPr lang="en-US" sz="1100" dirty="0"/>
                        <a:t>2:00</a:t>
                      </a:r>
                    </a:p>
                  </a:txBody>
                  <a:tcPr marL="74861"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Adjourn</a:t>
                      </a:r>
                    </a:p>
                  </a:txBody>
                  <a:tcPr marL="149722" marR="74861" marT="74861" marB="74861"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026730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0001-BA6B-4849-BE29-5FE8BD3D950A}"/>
              </a:ext>
            </a:extLst>
          </p:cNvPr>
          <p:cNvSpPr>
            <a:spLocks noGrp="1"/>
          </p:cNvSpPr>
          <p:nvPr>
            <p:ph type="title"/>
          </p:nvPr>
        </p:nvSpPr>
        <p:spPr>
          <a:xfrm>
            <a:off x="1524001" y="1"/>
            <a:ext cx="9144000" cy="1325563"/>
          </a:xfrm>
        </p:spPr>
        <p:txBody>
          <a:bodyPr>
            <a:normAutofit/>
          </a:bodyPr>
          <a:lstStyle/>
          <a:p>
            <a:pPr algn="ctr"/>
            <a:r>
              <a:rPr lang="en-US" sz="3600" b="1" dirty="0">
                <a:solidFill>
                  <a:srgbClr val="3399FF"/>
                </a:solidFill>
                <a:effectLst>
                  <a:outerShdw blurRad="38100" dist="38100" dir="2700000" algn="tl">
                    <a:srgbClr val="000000">
                      <a:alpha val="43137"/>
                    </a:srgbClr>
                  </a:outerShdw>
                </a:effectLst>
                <a:latin typeface="+mn-lt"/>
              </a:rPr>
              <a:t>Emergency Preparedness Committee Structure</a:t>
            </a:r>
          </a:p>
        </p:txBody>
      </p:sp>
      <p:grpSp>
        <p:nvGrpSpPr>
          <p:cNvPr id="49" name="Group 48">
            <a:extLst>
              <a:ext uri="{FF2B5EF4-FFF2-40B4-BE49-F238E27FC236}">
                <a16:creationId xmlns:a16="http://schemas.microsoft.com/office/drawing/2014/main" id="{AEEE3804-463A-4DFD-B9A5-9B3D04AE1492}"/>
              </a:ext>
            </a:extLst>
          </p:cNvPr>
          <p:cNvGrpSpPr/>
          <p:nvPr/>
        </p:nvGrpSpPr>
        <p:grpSpPr>
          <a:xfrm>
            <a:off x="1657815" y="1200616"/>
            <a:ext cx="8831767" cy="4567555"/>
            <a:chOff x="156117" y="1602059"/>
            <a:chExt cx="8831767" cy="4567555"/>
          </a:xfrm>
        </p:grpSpPr>
        <p:sp>
          <p:nvSpPr>
            <p:cNvPr id="10" name="TextBox 9">
              <a:extLst>
                <a:ext uri="{FF2B5EF4-FFF2-40B4-BE49-F238E27FC236}">
                  <a16:creationId xmlns:a16="http://schemas.microsoft.com/office/drawing/2014/main" id="{4F77042A-60B3-45A2-8701-B449655EEF25}"/>
                </a:ext>
              </a:extLst>
            </p:cNvPr>
            <p:cNvSpPr txBox="1"/>
            <p:nvPr/>
          </p:nvSpPr>
          <p:spPr>
            <a:xfrm>
              <a:off x="156117" y="4322955"/>
              <a:ext cx="2263697" cy="1846659"/>
            </a:xfrm>
            <a:prstGeom prst="rect">
              <a:avLst/>
            </a:prstGeom>
            <a:solidFill>
              <a:schemeClr val="bg1"/>
            </a:solidFill>
            <a:ln w="1270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latin typeface="Calibri" panose="020F0502020204030204"/>
                </a:rPr>
                <a:t>Data</a:t>
              </a:r>
            </a:p>
            <a:p>
              <a:pPr marL="285750" indent="-285750">
                <a:buFont typeface="Arial" panose="020B0604020202020204" pitchFamily="34" charset="0"/>
                <a:buChar char="•"/>
              </a:pPr>
              <a:r>
                <a:rPr lang="en-US" sz="1600" dirty="0">
                  <a:solidFill>
                    <a:prstClr val="black"/>
                  </a:solidFill>
                  <a:latin typeface="Calibri" panose="020F0502020204030204"/>
                </a:rPr>
                <a:t>Critical Infrastructure</a:t>
              </a:r>
            </a:p>
            <a:p>
              <a:pPr marL="285750" indent="-285750">
                <a:buFont typeface="Arial" panose="020B0604020202020204" pitchFamily="34" charset="0"/>
                <a:buChar char="•"/>
              </a:pPr>
              <a:r>
                <a:rPr lang="en-US" sz="1600" dirty="0">
                  <a:solidFill>
                    <a:prstClr val="black"/>
                  </a:solidFill>
                  <a:latin typeface="Calibri" panose="020F0502020204030204"/>
                </a:rPr>
                <a:t>Damage Assessment</a:t>
              </a:r>
            </a:p>
            <a:p>
              <a:pPr marL="285750" indent="-285750">
                <a:buFont typeface="Arial" panose="020B0604020202020204" pitchFamily="34" charset="0"/>
                <a:buChar char="•"/>
              </a:pPr>
              <a:r>
                <a:rPr lang="en-US" sz="1600" dirty="0">
                  <a:solidFill>
                    <a:prstClr val="black"/>
                  </a:solidFill>
                  <a:latin typeface="Calibri" panose="020F0502020204030204"/>
                </a:rPr>
                <a:t>MN Structures Collaborative</a:t>
              </a:r>
            </a:p>
            <a:p>
              <a:pPr marL="285750" indent="-285750">
                <a:buFont typeface="Arial" panose="020B0604020202020204" pitchFamily="34" charset="0"/>
                <a:buChar char="•"/>
              </a:pPr>
              <a:r>
                <a:rPr lang="en-US" sz="1600" dirty="0">
                  <a:solidFill>
                    <a:prstClr val="black"/>
                  </a:solidFill>
                  <a:highlight>
                    <a:srgbClr val="FFFF00"/>
                  </a:highlight>
                  <a:latin typeface="Calibri" panose="020F0502020204030204"/>
                </a:rPr>
                <a:t>Underground Utilities Mapping</a:t>
              </a:r>
            </a:p>
          </p:txBody>
        </p:sp>
        <p:sp>
          <p:nvSpPr>
            <p:cNvPr id="18" name="TextBox 17">
              <a:extLst>
                <a:ext uri="{FF2B5EF4-FFF2-40B4-BE49-F238E27FC236}">
                  <a16:creationId xmlns:a16="http://schemas.microsoft.com/office/drawing/2014/main" id="{05EF4EC6-9B01-4324-86D4-2E16F94F7AAC}"/>
                </a:ext>
              </a:extLst>
            </p:cNvPr>
            <p:cNvSpPr txBox="1"/>
            <p:nvPr/>
          </p:nvSpPr>
          <p:spPr>
            <a:xfrm>
              <a:off x="2583361" y="4352692"/>
              <a:ext cx="1932883" cy="1107996"/>
            </a:xfrm>
            <a:prstGeom prst="rect">
              <a:avLst/>
            </a:prstGeom>
            <a:solidFill>
              <a:schemeClr val="bg1"/>
            </a:solidFill>
            <a:ln w="1270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latin typeface="Calibri" panose="020F0502020204030204"/>
                </a:rPr>
                <a:t>Education</a:t>
              </a:r>
            </a:p>
            <a:p>
              <a:pPr marL="285750" indent="-285750">
                <a:buFont typeface="Arial" panose="020B0604020202020204" pitchFamily="34" charset="0"/>
                <a:buChar char="•"/>
              </a:pPr>
              <a:r>
                <a:rPr lang="en-US" sz="1600" dirty="0">
                  <a:solidFill>
                    <a:prstClr val="black"/>
                  </a:solidFill>
                  <a:latin typeface="Calibri" panose="020F0502020204030204"/>
                </a:rPr>
                <a:t>GEMS</a:t>
              </a:r>
            </a:p>
            <a:p>
              <a:pPr marL="285750" indent="-285750">
                <a:buFont typeface="Arial" panose="020B0604020202020204" pitchFamily="34" charset="0"/>
                <a:buChar char="•"/>
              </a:pPr>
              <a:r>
                <a:rPr lang="en-US" sz="1600" dirty="0">
                  <a:solidFill>
                    <a:prstClr val="black"/>
                  </a:solidFill>
                  <a:latin typeface="Calibri" panose="020F0502020204030204"/>
                </a:rPr>
                <a:t>Intern Training (On hold)</a:t>
              </a:r>
            </a:p>
          </p:txBody>
        </p:sp>
        <p:sp>
          <p:nvSpPr>
            <p:cNvPr id="19" name="TextBox 18">
              <a:extLst>
                <a:ext uri="{FF2B5EF4-FFF2-40B4-BE49-F238E27FC236}">
                  <a16:creationId xmlns:a16="http://schemas.microsoft.com/office/drawing/2014/main" id="{2B03B11D-8EB1-49EE-9FB5-58687E919BBF}"/>
                </a:ext>
              </a:extLst>
            </p:cNvPr>
            <p:cNvSpPr txBox="1"/>
            <p:nvPr/>
          </p:nvSpPr>
          <p:spPr>
            <a:xfrm>
              <a:off x="4698380" y="4360126"/>
              <a:ext cx="1858538" cy="1107996"/>
            </a:xfrm>
            <a:prstGeom prst="rect">
              <a:avLst/>
            </a:prstGeom>
            <a:solidFill>
              <a:schemeClr val="bg1"/>
            </a:solidFill>
            <a:ln w="1270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latin typeface="Calibri" panose="020F0502020204030204"/>
                </a:rPr>
                <a:t>Outreach</a:t>
              </a:r>
            </a:p>
            <a:p>
              <a:pPr marL="285750" indent="-285750">
                <a:buFont typeface="Arial" panose="020B0604020202020204" pitchFamily="34" charset="0"/>
                <a:buChar char="•"/>
              </a:pPr>
              <a:r>
                <a:rPr lang="en-US" sz="1600" dirty="0">
                  <a:solidFill>
                    <a:prstClr val="black"/>
                  </a:solidFill>
                  <a:latin typeface="Calibri" panose="020F0502020204030204"/>
                </a:rPr>
                <a:t>Conferences</a:t>
              </a:r>
            </a:p>
            <a:p>
              <a:pPr marL="285750" indent="-285750">
                <a:buFont typeface="Arial" panose="020B0604020202020204" pitchFamily="34" charset="0"/>
                <a:buChar char="•"/>
              </a:pPr>
              <a:r>
                <a:rPr lang="en-US" sz="1600" dirty="0">
                  <a:solidFill>
                    <a:prstClr val="black"/>
                  </a:solidFill>
                  <a:latin typeface="Calibri" panose="020F0502020204030204"/>
                </a:rPr>
                <a:t>Online </a:t>
              </a:r>
            </a:p>
            <a:p>
              <a:r>
                <a:rPr lang="en-US" sz="1600" dirty="0">
                  <a:solidFill>
                    <a:prstClr val="black"/>
                  </a:solidFill>
                  <a:latin typeface="Calibri" panose="020F0502020204030204"/>
                </a:rPr>
                <a:t>      (In rebuild)</a:t>
              </a:r>
            </a:p>
          </p:txBody>
        </p:sp>
        <p:sp>
          <p:nvSpPr>
            <p:cNvPr id="20" name="TextBox 19">
              <a:extLst>
                <a:ext uri="{FF2B5EF4-FFF2-40B4-BE49-F238E27FC236}">
                  <a16:creationId xmlns:a16="http://schemas.microsoft.com/office/drawing/2014/main" id="{E228BC08-5D2F-4D3E-9E80-96B007AAB3E6}"/>
                </a:ext>
              </a:extLst>
            </p:cNvPr>
            <p:cNvSpPr txBox="1"/>
            <p:nvPr/>
          </p:nvSpPr>
          <p:spPr>
            <a:xfrm>
              <a:off x="6713035" y="4344950"/>
              <a:ext cx="2274849" cy="1600438"/>
            </a:xfrm>
            <a:prstGeom prst="rect">
              <a:avLst/>
            </a:prstGeom>
            <a:solidFill>
              <a:schemeClr val="bg1"/>
            </a:solidFill>
            <a:ln w="1270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latin typeface="Calibri" panose="020F0502020204030204"/>
                </a:rPr>
                <a:t>Response</a:t>
              </a:r>
            </a:p>
            <a:p>
              <a:pPr marL="285750" indent="-285750">
                <a:buFont typeface="Arial" panose="020B0604020202020204" pitchFamily="34" charset="0"/>
                <a:buChar char="•"/>
              </a:pPr>
              <a:r>
                <a:rPr lang="en-US" sz="1600" dirty="0">
                  <a:solidFill>
                    <a:prstClr val="black"/>
                  </a:solidFill>
                  <a:latin typeface="Calibri" panose="020F0502020204030204"/>
                </a:rPr>
                <a:t>Geospatial Assistance</a:t>
              </a:r>
            </a:p>
            <a:p>
              <a:pPr marL="285750" indent="-285750">
                <a:buFont typeface="Arial" panose="020B0604020202020204" pitchFamily="34" charset="0"/>
                <a:buChar char="•"/>
              </a:pPr>
              <a:r>
                <a:rPr lang="en-US" sz="1600" dirty="0">
                  <a:solidFill>
                    <a:prstClr val="black"/>
                  </a:solidFill>
                  <a:latin typeface="Calibri" panose="020F0502020204030204"/>
                </a:rPr>
                <a:t>Situational Awareness Sharing Initiative (MNSAV)</a:t>
              </a:r>
            </a:p>
            <a:p>
              <a:pPr marL="285750" indent="-285750">
                <a:buFont typeface="Arial" panose="020B0604020202020204" pitchFamily="34" charset="0"/>
                <a:buChar char="•"/>
              </a:pPr>
              <a:r>
                <a:rPr lang="en-US" sz="1600" dirty="0">
                  <a:solidFill>
                    <a:prstClr val="black"/>
                  </a:solidFill>
                  <a:latin typeface="Calibri" panose="020F0502020204030204"/>
                </a:rPr>
                <a:t>U.S. National Grid</a:t>
              </a:r>
            </a:p>
          </p:txBody>
        </p:sp>
        <p:sp>
          <p:nvSpPr>
            <p:cNvPr id="21" name="TextBox 20">
              <a:extLst>
                <a:ext uri="{FF2B5EF4-FFF2-40B4-BE49-F238E27FC236}">
                  <a16:creationId xmlns:a16="http://schemas.microsoft.com/office/drawing/2014/main" id="{12D6AD0B-36E8-4933-B4A7-58320889A27B}"/>
                </a:ext>
              </a:extLst>
            </p:cNvPr>
            <p:cNvSpPr txBox="1"/>
            <p:nvPr/>
          </p:nvSpPr>
          <p:spPr>
            <a:xfrm>
              <a:off x="3639016" y="1602059"/>
              <a:ext cx="1858538" cy="369332"/>
            </a:xfrm>
            <a:prstGeom prst="rect">
              <a:avLst/>
            </a:prstGeom>
            <a:solidFill>
              <a:schemeClr val="bg1"/>
            </a:solidFill>
            <a:ln w="1270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latin typeface="Calibri" panose="020F0502020204030204"/>
                </a:rPr>
                <a:t>Chair</a:t>
              </a:r>
            </a:p>
          </p:txBody>
        </p:sp>
        <p:sp>
          <p:nvSpPr>
            <p:cNvPr id="22" name="TextBox 21">
              <a:extLst>
                <a:ext uri="{FF2B5EF4-FFF2-40B4-BE49-F238E27FC236}">
                  <a16:creationId xmlns:a16="http://schemas.microsoft.com/office/drawing/2014/main" id="{6A9E9E4D-9533-4C99-A23F-37ECF0F8FCF8}"/>
                </a:ext>
              </a:extLst>
            </p:cNvPr>
            <p:cNvSpPr txBox="1"/>
            <p:nvPr/>
          </p:nvSpPr>
          <p:spPr>
            <a:xfrm>
              <a:off x="5170450" y="2178204"/>
              <a:ext cx="1858538" cy="369332"/>
            </a:xfrm>
            <a:prstGeom prst="rect">
              <a:avLst/>
            </a:prstGeom>
            <a:solidFill>
              <a:schemeClr val="bg1"/>
            </a:solidFill>
            <a:ln w="1270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latin typeface="Calibri" panose="020F0502020204030204"/>
                </a:rPr>
                <a:t>Vice Chair</a:t>
              </a:r>
            </a:p>
          </p:txBody>
        </p:sp>
        <p:sp>
          <p:nvSpPr>
            <p:cNvPr id="23" name="TextBox 22">
              <a:extLst>
                <a:ext uri="{FF2B5EF4-FFF2-40B4-BE49-F238E27FC236}">
                  <a16:creationId xmlns:a16="http://schemas.microsoft.com/office/drawing/2014/main" id="{5A9B4091-61B5-4547-A910-3B17360A9794}"/>
                </a:ext>
              </a:extLst>
            </p:cNvPr>
            <p:cNvSpPr txBox="1"/>
            <p:nvPr/>
          </p:nvSpPr>
          <p:spPr>
            <a:xfrm>
              <a:off x="3650167" y="2732048"/>
              <a:ext cx="1858538" cy="369332"/>
            </a:xfrm>
            <a:prstGeom prst="rect">
              <a:avLst/>
            </a:prstGeom>
            <a:solidFill>
              <a:schemeClr val="bg1"/>
            </a:solidFill>
            <a:ln w="1270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latin typeface="Calibri" panose="020F0502020204030204"/>
                </a:rPr>
                <a:t>Leadership Team</a:t>
              </a:r>
            </a:p>
          </p:txBody>
        </p:sp>
        <p:cxnSp>
          <p:nvCxnSpPr>
            <p:cNvPr id="25" name="Straight Connector 24">
              <a:extLst>
                <a:ext uri="{FF2B5EF4-FFF2-40B4-BE49-F238E27FC236}">
                  <a16:creationId xmlns:a16="http://schemas.microsoft.com/office/drawing/2014/main" id="{EF8CBB29-F687-425E-9C78-0307B6C39A42}"/>
                </a:ext>
              </a:extLst>
            </p:cNvPr>
            <p:cNvCxnSpPr>
              <a:stCxn id="10" idx="0"/>
            </p:cNvCxnSpPr>
            <p:nvPr/>
          </p:nvCxnSpPr>
          <p:spPr>
            <a:xfrm flipV="1">
              <a:off x="1287966" y="3858322"/>
              <a:ext cx="5575" cy="4646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174470-D75C-4996-828B-C757F8B96D88}"/>
                </a:ext>
              </a:extLst>
            </p:cNvPr>
            <p:cNvCxnSpPr>
              <a:cxnSpLocks/>
              <a:stCxn id="18" idx="0"/>
            </p:cNvCxnSpPr>
            <p:nvPr/>
          </p:nvCxnSpPr>
          <p:spPr>
            <a:xfrm flipV="1">
              <a:off x="3549803" y="3880624"/>
              <a:ext cx="0" cy="4720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9462F98-BE3D-4319-AF86-8040F24AD18B}"/>
                </a:ext>
              </a:extLst>
            </p:cNvPr>
            <p:cNvCxnSpPr>
              <a:cxnSpLocks/>
            </p:cNvCxnSpPr>
            <p:nvPr/>
          </p:nvCxnSpPr>
          <p:spPr>
            <a:xfrm>
              <a:off x="1282390" y="3880624"/>
              <a:ext cx="6579220"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7B96FA8-8DD9-435F-BFFB-DABD6DFF1210}"/>
                </a:ext>
              </a:extLst>
            </p:cNvPr>
            <p:cNvCxnSpPr>
              <a:cxnSpLocks/>
              <a:endCxn id="20" idx="0"/>
            </p:cNvCxnSpPr>
            <p:nvPr/>
          </p:nvCxnSpPr>
          <p:spPr>
            <a:xfrm>
              <a:off x="7850460" y="3891776"/>
              <a:ext cx="0" cy="4531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BDEEF4-1233-462E-AA71-6344DA8FE86B}"/>
                </a:ext>
              </a:extLst>
            </p:cNvPr>
            <p:cNvCxnSpPr>
              <a:stCxn id="19" idx="0"/>
            </p:cNvCxnSpPr>
            <p:nvPr/>
          </p:nvCxnSpPr>
          <p:spPr>
            <a:xfrm flipV="1">
              <a:off x="5627649" y="3891776"/>
              <a:ext cx="3717" cy="4683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59C223-6E89-44F4-B9C4-C036C6F3E5DD}"/>
                </a:ext>
              </a:extLst>
            </p:cNvPr>
            <p:cNvCxnSpPr>
              <a:cxnSpLocks/>
              <a:stCxn id="21" idx="2"/>
            </p:cNvCxnSpPr>
            <p:nvPr/>
          </p:nvCxnSpPr>
          <p:spPr>
            <a:xfrm>
              <a:off x="4568285" y="1971391"/>
              <a:ext cx="0" cy="7718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05D228E-3D29-40BA-BF52-93CA3AD3DCDF}"/>
                </a:ext>
              </a:extLst>
            </p:cNvPr>
            <p:cNvCxnSpPr>
              <a:cxnSpLocks/>
              <a:stCxn id="23" idx="2"/>
            </p:cNvCxnSpPr>
            <p:nvPr/>
          </p:nvCxnSpPr>
          <p:spPr>
            <a:xfrm>
              <a:off x="4579436" y="3101380"/>
              <a:ext cx="0" cy="779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A656FA-03D5-4792-BCE4-EF519D901A46}"/>
                </a:ext>
              </a:extLst>
            </p:cNvPr>
            <p:cNvCxnSpPr>
              <a:cxnSpLocks/>
            </p:cNvCxnSpPr>
            <p:nvPr/>
          </p:nvCxnSpPr>
          <p:spPr>
            <a:xfrm flipH="1">
              <a:off x="4572000" y="2362870"/>
              <a:ext cx="598450" cy="1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4D872CE6-1858-463C-BBE0-EA712F8AEBF4}"/>
              </a:ext>
            </a:extLst>
          </p:cNvPr>
          <p:cNvSpPr txBox="1"/>
          <p:nvPr/>
        </p:nvSpPr>
        <p:spPr>
          <a:xfrm>
            <a:off x="6218664" y="2932771"/>
            <a:ext cx="1639230" cy="369332"/>
          </a:xfrm>
          <a:prstGeom prst="rect">
            <a:avLst/>
          </a:prstGeom>
          <a:solidFill>
            <a:schemeClr val="bg1">
              <a:lumMod val="85000"/>
            </a:schemeClr>
          </a:solidFill>
          <a:ln w="1905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b="1" dirty="0">
                <a:solidFill>
                  <a:prstClr val="black"/>
                </a:solidFill>
                <a:latin typeface="Calibri" panose="020F0502020204030204"/>
              </a:rPr>
              <a:t>Project Teams</a:t>
            </a:r>
          </a:p>
        </p:txBody>
      </p:sp>
      <p:sp>
        <p:nvSpPr>
          <p:cNvPr id="55" name="TextBox 54">
            <a:extLst>
              <a:ext uri="{FF2B5EF4-FFF2-40B4-BE49-F238E27FC236}">
                <a16:creationId xmlns:a16="http://schemas.microsoft.com/office/drawing/2014/main" id="{4B5DC8A8-61CE-464F-B3F9-C821C43B3D12}"/>
              </a:ext>
            </a:extLst>
          </p:cNvPr>
          <p:cNvSpPr txBox="1"/>
          <p:nvPr/>
        </p:nvSpPr>
        <p:spPr>
          <a:xfrm>
            <a:off x="8229597" y="5649644"/>
            <a:ext cx="2282287" cy="646331"/>
          </a:xfrm>
          <a:prstGeom prst="rect">
            <a:avLst/>
          </a:prstGeom>
          <a:solidFill>
            <a:schemeClr val="bg1"/>
          </a:solidFill>
          <a:ln w="1270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latin typeface="Calibri" panose="020F0502020204030204"/>
              </a:rPr>
              <a:t>GIS Support</a:t>
            </a:r>
          </a:p>
          <a:p>
            <a:pPr marL="285750" indent="-285750">
              <a:buFont typeface="Arial" panose="020B0604020202020204" pitchFamily="34" charset="0"/>
              <a:buChar char="•"/>
            </a:pPr>
            <a:r>
              <a:rPr lang="en-US" dirty="0">
                <a:solidFill>
                  <a:prstClr val="black"/>
                </a:solidFill>
                <a:latin typeface="Calibri" panose="020F0502020204030204"/>
              </a:rPr>
              <a:t>17 volunteers</a:t>
            </a:r>
          </a:p>
        </p:txBody>
      </p:sp>
    </p:spTree>
    <p:extLst>
      <p:ext uri="{BB962C8B-B14F-4D97-AF65-F5344CB8AC3E}">
        <p14:creationId xmlns:p14="http://schemas.microsoft.com/office/powerpoint/2010/main" val="1899576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grass, dirt, track&#10;&#10;Description automatically generated">
            <a:extLst>
              <a:ext uri="{FF2B5EF4-FFF2-40B4-BE49-F238E27FC236}">
                <a16:creationId xmlns:a16="http://schemas.microsoft.com/office/drawing/2014/main" id="{43406F91-9763-4E40-B16B-C9817FADB6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890" y="3435589"/>
            <a:ext cx="4036751" cy="2692513"/>
          </a:xfrm>
          <a:prstGeom prst="rect">
            <a:avLst/>
          </a:prstGeom>
        </p:spPr>
      </p:pic>
      <p:pic>
        <p:nvPicPr>
          <p:cNvPr id="2" name="Picture 1">
            <a:extLst>
              <a:ext uri="{FF2B5EF4-FFF2-40B4-BE49-F238E27FC236}">
                <a16:creationId xmlns:a16="http://schemas.microsoft.com/office/drawing/2014/main" id="{11D3F1CB-B3CE-4BDE-AB3D-F424FF278ECA}"/>
              </a:ext>
            </a:extLst>
          </p:cNvPr>
          <p:cNvPicPr>
            <a:picLocks noChangeAspect="1"/>
          </p:cNvPicPr>
          <p:nvPr/>
        </p:nvPicPr>
        <p:blipFill>
          <a:blip r:embed="rId3"/>
          <a:stretch>
            <a:fillRect/>
          </a:stretch>
        </p:blipFill>
        <p:spPr>
          <a:xfrm>
            <a:off x="2170791" y="1646324"/>
            <a:ext cx="3181369" cy="1598344"/>
          </a:xfrm>
          <a:prstGeom prst="rect">
            <a:avLst/>
          </a:prstGeom>
        </p:spPr>
      </p:pic>
      <p:pic>
        <p:nvPicPr>
          <p:cNvPr id="3" name="Picture 2">
            <a:extLst>
              <a:ext uri="{FF2B5EF4-FFF2-40B4-BE49-F238E27FC236}">
                <a16:creationId xmlns:a16="http://schemas.microsoft.com/office/drawing/2014/main" id="{18ACB98D-789B-4B76-9945-1D9E4E20D57A}"/>
              </a:ext>
            </a:extLst>
          </p:cNvPr>
          <p:cNvPicPr>
            <a:picLocks noChangeAspect="1"/>
          </p:cNvPicPr>
          <p:nvPr/>
        </p:nvPicPr>
        <p:blipFill>
          <a:blip r:embed="rId4"/>
          <a:stretch>
            <a:fillRect/>
          </a:stretch>
        </p:blipFill>
        <p:spPr>
          <a:xfrm>
            <a:off x="6534302" y="4910253"/>
            <a:ext cx="3824454" cy="765919"/>
          </a:xfrm>
          <a:prstGeom prst="rect">
            <a:avLst/>
          </a:prstGeom>
        </p:spPr>
      </p:pic>
      <p:pic>
        <p:nvPicPr>
          <p:cNvPr id="5" name="Picture 4" descr="A picture containing outdoor, grass, digger, truck&#10;&#10;Description automatically generated">
            <a:extLst>
              <a:ext uri="{FF2B5EF4-FFF2-40B4-BE49-F238E27FC236}">
                <a16:creationId xmlns:a16="http://schemas.microsoft.com/office/drawing/2014/main" id="{6074DA6F-8A59-4659-B0CD-C9BD974904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8109" y="1680234"/>
            <a:ext cx="3846979" cy="2558241"/>
          </a:xfrm>
          <a:prstGeom prst="rect">
            <a:avLst/>
          </a:prstGeom>
        </p:spPr>
      </p:pic>
      <p:sp>
        <p:nvSpPr>
          <p:cNvPr id="7" name="TextBox 6">
            <a:extLst>
              <a:ext uri="{FF2B5EF4-FFF2-40B4-BE49-F238E27FC236}">
                <a16:creationId xmlns:a16="http://schemas.microsoft.com/office/drawing/2014/main" id="{B4063F36-4209-4098-AD39-03EB3AACE5A6}"/>
              </a:ext>
            </a:extLst>
          </p:cNvPr>
          <p:cNvSpPr txBox="1"/>
          <p:nvPr/>
        </p:nvSpPr>
        <p:spPr>
          <a:xfrm>
            <a:off x="1524000" y="223026"/>
            <a:ext cx="9144000" cy="1200329"/>
          </a:xfrm>
          <a:prstGeom prst="rect">
            <a:avLst/>
          </a:prstGeom>
          <a:noFill/>
        </p:spPr>
        <p:txBody>
          <a:bodyPr wrap="square" rtlCol="0">
            <a:spAutoFit/>
          </a:bodyPr>
          <a:lstStyle/>
          <a:p>
            <a:pPr algn="ctr"/>
            <a:r>
              <a:rPr lang="en-US" sz="3600" b="1" dirty="0">
                <a:solidFill>
                  <a:srgbClr val="3399FF"/>
                </a:solidFill>
                <a:effectLst>
                  <a:outerShdw blurRad="38100" dist="38100" dir="2700000" algn="tl">
                    <a:srgbClr val="000000">
                      <a:alpha val="43137"/>
                    </a:srgbClr>
                  </a:outerShdw>
                </a:effectLst>
                <a:latin typeface="Calibri" panose="020F0502020204030204"/>
              </a:rPr>
              <a:t>Eating the Elephant one pound </a:t>
            </a:r>
          </a:p>
          <a:p>
            <a:pPr algn="ctr"/>
            <a:r>
              <a:rPr lang="en-US" sz="3600" b="1" dirty="0">
                <a:solidFill>
                  <a:srgbClr val="3399FF"/>
                </a:solidFill>
                <a:effectLst>
                  <a:outerShdw blurRad="38100" dist="38100" dir="2700000" algn="tl">
                    <a:srgbClr val="000000">
                      <a:alpha val="43137"/>
                    </a:srgbClr>
                  </a:outerShdw>
                </a:effectLst>
                <a:latin typeface="Calibri" panose="020F0502020204030204"/>
              </a:rPr>
              <a:t>at a time…</a:t>
            </a:r>
          </a:p>
        </p:txBody>
      </p:sp>
    </p:spTree>
    <p:extLst>
      <p:ext uri="{BB962C8B-B14F-4D97-AF65-F5344CB8AC3E}">
        <p14:creationId xmlns:p14="http://schemas.microsoft.com/office/powerpoint/2010/main" val="3081546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3F1CB-B3CE-4BDE-AB3D-F424FF278ECA}"/>
              </a:ext>
            </a:extLst>
          </p:cNvPr>
          <p:cNvPicPr>
            <a:picLocks noChangeAspect="1"/>
          </p:cNvPicPr>
          <p:nvPr/>
        </p:nvPicPr>
        <p:blipFill>
          <a:blip r:embed="rId2"/>
          <a:stretch>
            <a:fillRect/>
          </a:stretch>
        </p:blipFill>
        <p:spPr>
          <a:xfrm>
            <a:off x="2360361" y="1311789"/>
            <a:ext cx="2582753" cy="1297595"/>
          </a:xfrm>
          <a:prstGeom prst="rect">
            <a:avLst/>
          </a:prstGeom>
        </p:spPr>
      </p:pic>
      <p:pic>
        <p:nvPicPr>
          <p:cNvPr id="3" name="Picture 2">
            <a:extLst>
              <a:ext uri="{FF2B5EF4-FFF2-40B4-BE49-F238E27FC236}">
                <a16:creationId xmlns:a16="http://schemas.microsoft.com/office/drawing/2014/main" id="{18ACB98D-789B-4B76-9945-1D9E4E20D57A}"/>
              </a:ext>
            </a:extLst>
          </p:cNvPr>
          <p:cNvPicPr>
            <a:picLocks noChangeAspect="1"/>
          </p:cNvPicPr>
          <p:nvPr/>
        </p:nvPicPr>
        <p:blipFill>
          <a:blip r:embed="rId3"/>
          <a:stretch>
            <a:fillRect/>
          </a:stretch>
        </p:blipFill>
        <p:spPr>
          <a:xfrm>
            <a:off x="2185327" y="4787590"/>
            <a:ext cx="3174694" cy="635792"/>
          </a:xfrm>
          <a:prstGeom prst="rect">
            <a:avLst/>
          </a:prstGeom>
        </p:spPr>
      </p:pic>
      <p:sp>
        <p:nvSpPr>
          <p:cNvPr id="7" name="TextBox 6">
            <a:extLst>
              <a:ext uri="{FF2B5EF4-FFF2-40B4-BE49-F238E27FC236}">
                <a16:creationId xmlns:a16="http://schemas.microsoft.com/office/drawing/2014/main" id="{B4063F36-4209-4098-AD39-03EB3AACE5A6}"/>
              </a:ext>
            </a:extLst>
          </p:cNvPr>
          <p:cNvSpPr txBox="1"/>
          <p:nvPr/>
        </p:nvSpPr>
        <p:spPr>
          <a:xfrm>
            <a:off x="1524000" y="223026"/>
            <a:ext cx="9144000" cy="646331"/>
          </a:xfrm>
          <a:prstGeom prst="rect">
            <a:avLst/>
          </a:prstGeom>
          <a:noFill/>
        </p:spPr>
        <p:txBody>
          <a:bodyPr wrap="square" rtlCol="0">
            <a:spAutoFit/>
          </a:bodyPr>
          <a:lstStyle/>
          <a:p>
            <a:pPr algn="ctr"/>
            <a:r>
              <a:rPr lang="en-US" sz="3600" b="1" dirty="0">
                <a:solidFill>
                  <a:srgbClr val="3399FF"/>
                </a:solidFill>
                <a:effectLst>
                  <a:outerShdw blurRad="38100" dist="38100" dir="2700000" algn="tl">
                    <a:srgbClr val="000000">
                      <a:alpha val="43137"/>
                    </a:srgbClr>
                  </a:outerShdw>
                </a:effectLst>
                <a:latin typeface="Calibri" panose="020F0502020204030204"/>
              </a:rPr>
              <a:t>Leadership Plan</a:t>
            </a:r>
          </a:p>
        </p:txBody>
      </p:sp>
      <p:sp>
        <p:nvSpPr>
          <p:cNvPr id="4" name="TextBox 3">
            <a:extLst>
              <a:ext uri="{FF2B5EF4-FFF2-40B4-BE49-F238E27FC236}">
                <a16:creationId xmlns:a16="http://schemas.microsoft.com/office/drawing/2014/main" id="{593DB2C5-7C77-41D2-A514-4FD625472A44}"/>
              </a:ext>
            </a:extLst>
          </p:cNvPr>
          <p:cNvSpPr txBox="1"/>
          <p:nvPr/>
        </p:nvSpPr>
        <p:spPr>
          <a:xfrm>
            <a:off x="5148146" y="1315845"/>
            <a:ext cx="1427356" cy="1446550"/>
          </a:xfrm>
          <a:prstGeom prst="rect">
            <a:avLst/>
          </a:prstGeom>
          <a:noFill/>
        </p:spPr>
        <p:txBody>
          <a:bodyPr wrap="square" rtlCol="0">
            <a:spAutoFit/>
          </a:bodyPr>
          <a:lstStyle/>
          <a:p>
            <a:pPr algn="ctr"/>
            <a:r>
              <a:rPr lang="en-US" sz="8800" b="1" dirty="0">
                <a:solidFill>
                  <a:prstClr val="black"/>
                </a:solidFill>
                <a:latin typeface="Calibri" panose="020F0502020204030204"/>
              </a:rPr>
              <a:t>=</a:t>
            </a:r>
          </a:p>
        </p:txBody>
      </p:sp>
      <p:sp>
        <p:nvSpPr>
          <p:cNvPr id="9" name="TextBox 8">
            <a:extLst>
              <a:ext uri="{FF2B5EF4-FFF2-40B4-BE49-F238E27FC236}">
                <a16:creationId xmlns:a16="http://schemas.microsoft.com/office/drawing/2014/main" id="{A10235A3-962F-4807-BC41-6D49A76A68B4}"/>
              </a:ext>
            </a:extLst>
          </p:cNvPr>
          <p:cNvSpPr txBox="1"/>
          <p:nvPr/>
        </p:nvSpPr>
        <p:spPr>
          <a:xfrm>
            <a:off x="5155580" y="4322956"/>
            <a:ext cx="1427356" cy="1446550"/>
          </a:xfrm>
          <a:prstGeom prst="rect">
            <a:avLst/>
          </a:prstGeom>
          <a:noFill/>
        </p:spPr>
        <p:txBody>
          <a:bodyPr wrap="square" rtlCol="0">
            <a:spAutoFit/>
          </a:bodyPr>
          <a:lstStyle/>
          <a:p>
            <a:pPr algn="ctr"/>
            <a:r>
              <a:rPr lang="en-US" sz="8800" b="1" dirty="0">
                <a:solidFill>
                  <a:prstClr val="black"/>
                </a:solidFill>
                <a:latin typeface="Calibri" panose="020F0502020204030204"/>
              </a:rPr>
              <a:t>=</a:t>
            </a:r>
          </a:p>
        </p:txBody>
      </p:sp>
      <p:pic>
        <p:nvPicPr>
          <p:cNvPr id="10" name="Picture 9" descr="A picture containing tool, hammer, indoor, table&#10;&#10;Description automatically generated">
            <a:extLst>
              <a:ext uri="{FF2B5EF4-FFF2-40B4-BE49-F238E27FC236}">
                <a16:creationId xmlns:a16="http://schemas.microsoft.com/office/drawing/2014/main" id="{CB3B84D1-1323-4958-906A-CE51EFC8D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9678" y="1148577"/>
            <a:ext cx="3226418" cy="2419813"/>
          </a:xfrm>
          <a:prstGeom prst="rect">
            <a:avLst/>
          </a:prstGeom>
        </p:spPr>
      </p:pic>
      <p:pic>
        <p:nvPicPr>
          <p:cNvPr id="11" name="Picture 10">
            <a:extLst>
              <a:ext uri="{FF2B5EF4-FFF2-40B4-BE49-F238E27FC236}">
                <a16:creationId xmlns:a16="http://schemas.microsoft.com/office/drawing/2014/main" id="{C2A6C326-66A0-4586-9E98-61E074BAC1DC}"/>
              </a:ext>
            </a:extLst>
          </p:cNvPr>
          <p:cNvPicPr>
            <a:picLocks noChangeAspect="1"/>
          </p:cNvPicPr>
          <p:nvPr/>
        </p:nvPicPr>
        <p:blipFill>
          <a:blip r:embed="rId5"/>
          <a:stretch>
            <a:fillRect/>
          </a:stretch>
        </p:blipFill>
        <p:spPr>
          <a:xfrm>
            <a:off x="6825131" y="3925229"/>
            <a:ext cx="3246255" cy="2509025"/>
          </a:xfrm>
          <a:prstGeom prst="rect">
            <a:avLst/>
          </a:prstGeom>
        </p:spPr>
      </p:pic>
      <p:sp>
        <p:nvSpPr>
          <p:cNvPr id="12" name="TextBox 11">
            <a:extLst>
              <a:ext uri="{FF2B5EF4-FFF2-40B4-BE49-F238E27FC236}">
                <a16:creationId xmlns:a16="http://schemas.microsoft.com/office/drawing/2014/main" id="{85FD0EA3-D73A-4420-A02D-082436550777}"/>
              </a:ext>
            </a:extLst>
          </p:cNvPr>
          <p:cNvSpPr txBox="1"/>
          <p:nvPr/>
        </p:nvSpPr>
        <p:spPr>
          <a:xfrm>
            <a:off x="2338041" y="2810109"/>
            <a:ext cx="2642839" cy="646331"/>
          </a:xfrm>
          <a:prstGeom prst="rect">
            <a:avLst/>
          </a:prstGeom>
          <a:noFill/>
        </p:spPr>
        <p:txBody>
          <a:bodyPr wrap="square" rtlCol="0">
            <a:spAutoFit/>
          </a:bodyPr>
          <a:lstStyle/>
          <a:p>
            <a:pPr algn="ctr"/>
            <a:r>
              <a:rPr lang="en-US" b="1" dirty="0">
                <a:solidFill>
                  <a:prstClr val="black"/>
                </a:solidFill>
                <a:latin typeface="Calibri" panose="020F0502020204030204"/>
              </a:rPr>
              <a:t>Chair - Barbara Cederberg</a:t>
            </a:r>
          </a:p>
          <a:p>
            <a:pPr algn="ctr"/>
            <a:r>
              <a:rPr lang="en-US" dirty="0">
                <a:solidFill>
                  <a:prstClr val="black"/>
                </a:solidFill>
                <a:latin typeface="Calibri" panose="020F0502020204030204"/>
              </a:rPr>
              <a:t>“Operational Control”</a:t>
            </a:r>
          </a:p>
        </p:txBody>
      </p:sp>
      <p:sp>
        <p:nvSpPr>
          <p:cNvPr id="13" name="TextBox 12">
            <a:extLst>
              <a:ext uri="{FF2B5EF4-FFF2-40B4-BE49-F238E27FC236}">
                <a16:creationId xmlns:a16="http://schemas.microsoft.com/office/drawing/2014/main" id="{DCC26D11-20E5-4C5E-8241-EA44CF21370A}"/>
              </a:ext>
            </a:extLst>
          </p:cNvPr>
          <p:cNvSpPr txBox="1"/>
          <p:nvPr/>
        </p:nvSpPr>
        <p:spPr>
          <a:xfrm>
            <a:off x="2490441" y="5616499"/>
            <a:ext cx="2642839" cy="646331"/>
          </a:xfrm>
          <a:prstGeom prst="rect">
            <a:avLst/>
          </a:prstGeom>
          <a:noFill/>
        </p:spPr>
        <p:txBody>
          <a:bodyPr wrap="square" rtlCol="0">
            <a:spAutoFit/>
          </a:bodyPr>
          <a:lstStyle/>
          <a:p>
            <a:r>
              <a:rPr lang="en-US" b="1" dirty="0">
                <a:solidFill>
                  <a:prstClr val="black"/>
                </a:solidFill>
                <a:latin typeface="Calibri" panose="020F0502020204030204"/>
              </a:rPr>
              <a:t>Vice Chair - Steve Swazee</a:t>
            </a:r>
          </a:p>
          <a:p>
            <a:pPr algn="ctr"/>
            <a:r>
              <a:rPr lang="en-US" dirty="0">
                <a:solidFill>
                  <a:prstClr val="black"/>
                </a:solidFill>
                <a:latin typeface="Calibri" panose="020F0502020204030204"/>
              </a:rPr>
              <a:t>“Administrative Control”</a:t>
            </a:r>
          </a:p>
        </p:txBody>
      </p:sp>
    </p:spTree>
    <p:extLst>
      <p:ext uri="{BB962C8B-B14F-4D97-AF65-F5344CB8AC3E}">
        <p14:creationId xmlns:p14="http://schemas.microsoft.com/office/powerpoint/2010/main" val="401511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0802F1-2A08-4BD9-9451-00171A72BE72}"/>
              </a:ext>
            </a:extLst>
          </p:cNvPr>
          <p:cNvSpPr txBox="1"/>
          <p:nvPr/>
        </p:nvSpPr>
        <p:spPr>
          <a:xfrm>
            <a:off x="1858537" y="4382429"/>
            <a:ext cx="8486078" cy="2308324"/>
          </a:xfrm>
          <a:prstGeom prst="rect">
            <a:avLst/>
          </a:prstGeom>
          <a:noFill/>
        </p:spPr>
        <p:txBody>
          <a:bodyPr wrap="square" lIns="91440" tIns="45720" rIns="91440" bIns="45720" rtlCol="0" anchor="t">
            <a:spAutoFit/>
          </a:bodyPr>
          <a:lstStyle/>
          <a:p>
            <a:r>
              <a:rPr lang="en-US" dirty="0">
                <a:latin typeface="Calibri" panose="020F0502020204030204"/>
              </a:rPr>
              <a:t>In his justification for boosting pressure, Arnett noted that … Hoffman showed him a series of emails from 2009. In one, an engineer </a:t>
            </a:r>
            <a:r>
              <a:rPr lang="en-US" b="1" dirty="0">
                <a:latin typeface="Calibri" panose="020F0502020204030204"/>
              </a:rPr>
              <a:t>cited “</a:t>
            </a:r>
            <a:r>
              <a:rPr lang="en-US" b="1" dirty="0">
                <a:highlight>
                  <a:srgbClr val="FFFF00"/>
                </a:highlight>
                <a:latin typeface="Calibri" panose="020F0502020204030204"/>
              </a:rPr>
              <a:t>tons of errors in GIS</a:t>
            </a:r>
            <a:r>
              <a:rPr lang="en-US" b="1" dirty="0">
                <a:latin typeface="Calibri" panose="020F0502020204030204"/>
              </a:rPr>
              <a:t>” in the database </a:t>
            </a:r>
            <a:r>
              <a:rPr lang="en-US" dirty="0">
                <a:latin typeface="Calibri" panose="020F0502020204030204"/>
              </a:rPr>
              <a:t>related to the San Bruno and other nearby lines. Another engineer’s email that same year concluded: </a:t>
            </a:r>
            <a:r>
              <a:rPr lang="en-US" b="1" dirty="0">
                <a:latin typeface="Calibri" panose="020F0502020204030204"/>
              </a:rPr>
              <a:t>“</a:t>
            </a:r>
            <a:r>
              <a:rPr lang="en-US" b="1" dirty="0">
                <a:highlight>
                  <a:srgbClr val="FFFF00"/>
                </a:highlight>
                <a:latin typeface="Calibri" panose="020F0502020204030204"/>
              </a:rPr>
              <a:t>We do not trust GIS to be correct</a:t>
            </a:r>
            <a:r>
              <a:rPr lang="en-US" b="1" dirty="0">
                <a:latin typeface="Calibri" panose="020F0502020204030204"/>
              </a:rPr>
              <a:t>” but added, “</a:t>
            </a:r>
            <a:r>
              <a:rPr lang="en-US" b="1" dirty="0">
                <a:highlight>
                  <a:srgbClr val="FFFF00"/>
                </a:highlight>
                <a:latin typeface="Calibri" panose="020F0502020204030204"/>
              </a:rPr>
              <a:t>got to trust something, though.</a:t>
            </a:r>
            <a:r>
              <a:rPr lang="en-US" b="1" dirty="0">
                <a:latin typeface="Calibri" panose="020F0502020204030204"/>
              </a:rPr>
              <a:t>”</a:t>
            </a:r>
          </a:p>
          <a:p>
            <a:endParaRPr lang="en-US" dirty="0">
              <a:solidFill>
                <a:prstClr val="black"/>
              </a:solidFill>
              <a:latin typeface="Calibri" panose="020F0502020204030204"/>
            </a:endParaRPr>
          </a:p>
          <a:p>
            <a:r>
              <a:rPr lang="en-US" b="1" dirty="0">
                <a:solidFill>
                  <a:prstClr val="black"/>
                </a:solidFill>
                <a:latin typeface="Calibri" panose="020F0502020204030204"/>
              </a:rPr>
              <a:t>Arnett admitted that he only made a </a:t>
            </a:r>
            <a:r>
              <a:rPr lang="en-US" b="1" dirty="0">
                <a:solidFill>
                  <a:prstClr val="black"/>
                </a:solidFill>
                <a:highlight>
                  <a:srgbClr val="FFFF00"/>
                </a:highlight>
                <a:latin typeface="Calibri" panose="020F0502020204030204"/>
              </a:rPr>
              <a:t>“cursory review” of the GIS database </a:t>
            </a:r>
            <a:r>
              <a:rPr lang="en-US" b="1" dirty="0">
                <a:solidFill>
                  <a:prstClr val="black"/>
                </a:solidFill>
                <a:latin typeface="Calibri" panose="020F0502020204030204"/>
              </a:rPr>
              <a:t>when he authorized the spiking of the line.</a:t>
            </a:r>
          </a:p>
        </p:txBody>
      </p:sp>
      <p:sp>
        <p:nvSpPr>
          <p:cNvPr id="5" name="TextBox 4">
            <a:extLst>
              <a:ext uri="{FF2B5EF4-FFF2-40B4-BE49-F238E27FC236}">
                <a16:creationId xmlns:a16="http://schemas.microsoft.com/office/drawing/2014/main" id="{8ABE5F5C-B134-4132-9916-E2C0B5826377}"/>
              </a:ext>
            </a:extLst>
          </p:cNvPr>
          <p:cNvSpPr txBox="1"/>
          <p:nvPr/>
        </p:nvSpPr>
        <p:spPr>
          <a:xfrm>
            <a:off x="1524001" y="211873"/>
            <a:ext cx="9143999" cy="923330"/>
          </a:xfrm>
          <a:prstGeom prst="rect">
            <a:avLst/>
          </a:prstGeom>
          <a:noFill/>
        </p:spPr>
        <p:txBody>
          <a:bodyPr wrap="square" rtlCol="0">
            <a:spAutoFit/>
          </a:bodyPr>
          <a:lstStyle/>
          <a:p>
            <a:pPr algn="ctr"/>
            <a:r>
              <a:rPr lang="en-US" sz="3600" b="1" dirty="0">
                <a:solidFill>
                  <a:srgbClr val="3399FF"/>
                </a:solidFill>
                <a:effectLst>
                  <a:outerShdw blurRad="38100" dist="38100" dir="2700000" algn="tl">
                    <a:srgbClr val="000000">
                      <a:alpha val="43137"/>
                    </a:srgbClr>
                  </a:outerShdw>
                </a:effectLst>
                <a:latin typeface="Calibri" panose="020F0502020204030204"/>
              </a:rPr>
              <a:t>San Bruno, California Pipeline Explosion</a:t>
            </a:r>
          </a:p>
          <a:p>
            <a:pPr algn="ctr"/>
            <a:r>
              <a:rPr lang="en-US" b="1" dirty="0">
                <a:solidFill>
                  <a:prstClr val="black"/>
                </a:solidFill>
                <a:latin typeface="Calibri" panose="020F0502020204030204"/>
              </a:rPr>
              <a:t>September 9, 2010</a:t>
            </a:r>
          </a:p>
        </p:txBody>
      </p:sp>
      <p:pic>
        <p:nvPicPr>
          <p:cNvPr id="6" name="Picture 5">
            <a:extLst>
              <a:ext uri="{FF2B5EF4-FFF2-40B4-BE49-F238E27FC236}">
                <a16:creationId xmlns:a16="http://schemas.microsoft.com/office/drawing/2014/main" id="{DA1DF567-9ADE-4375-BBA4-F01094D3F1F0}"/>
              </a:ext>
            </a:extLst>
          </p:cNvPr>
          <p:cNvPicPr>
            <a:picLocks noChangeAspect="1"/>
          </p:cNvPicPr>
          <p:nvPr/>
        </p:nvPicPr>
        <p:blipFill>
          <a:blip r:embed="rId2"/>
          <a:stretch>
            <a:fillRect/>
          </a:stretch>
        </p:blipFill>
        <p:spPr>
          <a:xfrm>
            <a:off x="4902821" y="1281461"/>
            <a:ext cx="5174167" cy="2925544"/>
          </a:xfrm>
          <a:prstGeom prst="rect">
            <a:avLst/>
          </a:prstGeom>
        </p:spPr>
      </p:pic>
      <p:sp>
        <p:nvSpPr>
          <p:cNvPr id="7" name="TextBox 6">
            <a:extLst>
              <a:ext uri="{FF2B5EF4-FFF2-40B4-BE49-F238E27FC236}">
                <a16:creationId xmlns:a16="http://schemas.microsoft.com/office/drawing/2014/main" id="{1D2A4803-43A1-422B-BE73-E20A36052C4D}"/>
              </a:ext>
            </a:extLst>
          </p:cNvPr>
          <p:cNvSpPr txBox="1"/>
          <p:nvPr/>
        </p:nvSpPr>
        <p:spPr>
          <a:xfrm>
            <a:off x="1836234" y="1182030"/>
            <a:ext cx="3122342" cy="3139321"/>
          </a:xfrm>
          <a:prstGeom prst="rect">
            <a:avLst/>
          </a:prstGeom>
          <a:noFill/>
        </p:spPr>
        <p:txBody>
          <a:bodyPr wrap="square" lIns="91440" tIns="45720" rIns="91440" bIns="45720" rtlCol="0" anchor="t">
            <a:spAutoFit/>
          </a:bodyPr>
          <a:lstStyle/>
          <a:p>
            <a:r>
              <a:rPr lang="en-US" b="1" dirty="0">
                <a:solidFill>
                  <a:prstClr val="black"/>
                </a:solidFill>
                <a:latin typeface="Calibri" panose="020F0502020204030204"/>
              </a:rPr>
              <a:t>Quick Facts</a:t>
            </a:r>
            <a:r>
              <a:rPr lang="en-US" dirty="0">
                <a:solidFill>
                  <a:prstClr val="black"/>
                </a:solidFill>
                <a:latin typeface="Calibri" panose="020F0502020204030204"/>
              </a:rPr>
              <a:t>:</a:t>
            </a:r>
          </a:p>
          <a:p>
            <a:pPr marL="285750" indent="-285750">
              <a:buFont typeface="Arial" panose="020B0604020202020204" pitchFamily="34" charset="0"/>
              <a:buChar char="•"/>
            </a:pPr>
            <a:r>
              <a:rPr lang="en-US" dirty="0">
                <a:solidFill>
                  <a:prstClr val="black"/>
                </a:solidFill>
                <a:latin typeface="Calibri" panose="020F0502020204030204"/>
              </a:rPr>
              <a:t>To meet demand, PG&amp;E boosted psi in Line 132</a:t>
            </a:r>
          </a:p>
          <a:p>
            <a:pPr marL="285750" indent="-285750">
              <a:buFont typeface="Arial" panose="020B0604020202020204" pitchFamily="34" charset="0"/>
              <a:buChar char="•"/>
            </a:pPr>
            <a:r>
              <a:rPr lang="en-US" dirty="0">
                <a:solidFill>
                  <a:prstClr val="black"/>
                </a:solidFill>
                <a:latin typeface="Calibri" panose="020F0502020204030204"/>
              </a:rPr>
              <a:t>Explosion registered as an earthquake</a:t>
            </a:r>
          </a:p>
          <a:p>
            <a:pPr marL="285750" indent="-285750">
              <a:buFont typeface="Arial" panose="020B0604020202020204" pitchFamily="34" charset="0"/>
              <a:buChar char="•"/>
            </a:pPr>
            <a:r>
              <a:rPr lang="en-US" dirty="0">
                <a:solidFill>
                  <a:prstClr val="black"/>
                </a:solidFill>
                <a:latin typeface="Calibri" panose="020F0502020204030204"/>
              </a:rPr>
              <a:t>8 Dead/499 impacted</a:t>
            </a:r>
          </a:p>
          <a:p>
            <a:pPr marL="285750" indent="-285750">
              <a:buFont typeface="Arial" panose="020B0604020202020204" pitchFamily="34" charset="0"/>
              <a:buChar char="•"/>
            </a:pPr>
            <a:r>
              <a:rPr lang="en-US" dirty="0">
                <a:latin typeface="Calibri" panose="020F0502020204030204"/>
              </a:rPr>
              <a:t>$600 million in lawsuit settlements</a:t>
            </a:r>
            <a:endParaRPr lang="en-US" dirty="0">
              <a:latin typeface="Calibri" panose="020F0502020204030204"/>
              <a:cs typeface="Calibri"/>
            </a:endParaRPr>
          </a:p>
          <a:p>
            <a:pPr marL="285750" indent="-285750">
              <a:buFont typeface="Arial" panose="020B0604020202020204" pitchFamily="34" charset="0"/>
              <a:buChar char="•"/>
            </a:pPr>
            <a:r>
              <a:rPr lang="en-US" dirty="0">
                <a:solidFill>
                  <a:prstClr val="black"/>
                </a:solidFill>
                <a:latin typeface="Calibri" panose="020F0502020204030204"/>
              </a:rPr>
              <a:t>PUC fine – $1.6 billion</a:t>
            </a:r>
          </a:p>
          <a:p>
            <a:pPr marL="285750" indent="-285750">
              <a:buFont typeface="Arial" panose="020B0604020202020204" pitchFamily="34" charset="0"/>
              <a:buChar char="•"/>
            </a:pPr>
            <a:r>
              <a:rPr lang="en-US" dirty="0">
                <a:solidFill>
                  <a:prstClr val="black"/>
                </a:solidFill>
                <a:latin typeface="Calibri" panose="020F0502020204030204"/>
              </a:rPr>
              <a:t>Federal/state pending – $4.0 billion</a:t>
            </a:r>
          </a:p>
        </p:txBody>
      </p:sp>
    </p:spTree>
    <p:extLst>
      <p:ext uri="{BB962C8B-B14F-4D97-AF65-F5344CB8AC3E}">
        <p14:creationId xmlns:p14="http://schemas.microsoft.com/office/powerpoint/2010/main" val="3698999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716BDA-7224-4DDA-8351-790361159084}"/>
              </a:ext>
            </a:extLst>
          </p:cNvPr>
          <p:cNvSpPr txBox="1"/>
          <p:nvPr/>
        </p:nvSpPr>
        <p:spPr>
          <a:xfrm>
            <a:off x="1524000" y="211875"/>
            <a:ext cx="9144000" cy="646331"/>
          </a:xfrm>
          <a:prstGeom prst="rect">
            <a:avLst/>
          </a:prstGeom>
          <a:noFill/>
        </p:spPr>
        <p:txBody>
          <a:bodyPr wrap="square" rtlCol="0">
            <a:spAutoFit/>
          </a:bodyPr>
          <a:lstStyle/>
          <a:p>
            <a:pPr algn="ctr"/>
            <a:r>
              <a:rPr lang="en-US" sz="3600" b="1" dirty="0">
                <a:solidFill>
                  <a:srgbClr val="3399FF"/>
                </a:solidFill>
                <a:effectLst>
                  <a:outerShdw blurRad="38100" dist="38100" dir="2700000" algn="tl">
                    <a:srgbClr val="000000">
                      <a:alpha val="43137"/>
                    </a:srgbClr>
                  </a:outerShdw>
                </a:effectLst>
                <a:latin typeface="Calibri" panose="020F0502020204030204"/>
              </a:rPr>
              <a:t>What are “The Issues”</a:t>
            </a:r>
          </a:p>
        </p:txBody>
      </p:sp>
      <p:sp>
        <p:nvSpPr>
          <p:cNvPr id="3" name="TextBox 2">
            <a:extLst>
              <a:ext uri="{FF2B5EF4-FFF2-40B4-BE49-F238E27FC236}">
                <a16:creationId xmlns:a16="http://schemas.microsoft.com/office/drawing/2014/main" id="{7B6413F6-36B9-4CD9-9055-359575F8FF46}"/>
              </a:ext>
            </a:extLst>
          </p:cNvPr>
          <p:cNvSpPr txBox="1"/>
          <p:nvPr/>
        </p:nvSpPr>
        <p:spPr>
          <a:xfrm>
            <a:off x="2215378" y="2062979"/>
            <a:ext cx="7694342"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prstClr val="black"/>
                </a:solidFill>
                <a:latin typeface="Calibri" panose="020F0502020204030204"/>
              </a:rPr>
              <a:t>Facility Operator Utility Mapping – Locating, GIS data, Mapping</a:t>
            </a:r>
          </a:p>
          <a:p>
            <a:pPr marL="742950" lvl="1" indent="-285750">
              <a:buFont typeface="Arial" panose="020B0604020202020204" pitchFamily="34" charset="0"/>
              <a:buChar char="•"/>
            </a:pPr>
            <a:r>
              <a:rPr lang="en-US" dirty="0">
                <a:solidFill>
                  <a:prstClr val="black"/>
                </a:solidFill>
                <a:latin typeface="Calibri" panose="020F0502020204030204"/>
              </a:rPr>
              <a:t>Are recent advancements in geospatial technology being leveraged?</a:t>
            </a:r>
          </a:p>
          <a:p>
            <a:pPr marL="742950" lvl="1" indent="-285750">
              <a:buFont typeface="Arial" panose="020B0604020202020204" pitchFamily="34" charset="0"/>
              <a:buChar char="•"/>
            </a:pPr>
            <a:r>
              <a:rPr lang="en-US" dirty="0">
                <a:solidFill>
                  <a:prstClr val="black"/>
                </a:solidFill>
                <a:latin typeface="Calibri" panose="020F0502020204030204"/>
              </a:rPr>
              <a:t>What are the standards for capturing, storing or sharing locate data?</a:t>
            </a:r>
          </a:p>
          <a:p>
            <a:pPr marL="742950" lvl="1" indent="-285750">
              <a:buFont typeface="Arial" panose="020B0604020202020204" pitchFamily="34" charset="0"/>
              <a:buChar char="•"/>
            </a:pPr>
            <a:r>
              <a:rPr lang="en-US" dirty="0">
                <a:solidFill>
                  <a:prstClr val="black"/>
                </a:solidFill>
                <a:latin typeface="Calibri" panose="020F0502020204030204"/>
              </a:rPr>
              <a:t>Loss of corporate locate knowledge through retirements?</a:t>
            </a:r>
          </a:p>
          <a:p>
            <a:pPr marL="285750" indent="-285750">
              <a:buFont typeface="Arial" panose="020B0604020202020204" pitchFamily="34" charset="0"/>
              <a:buChar char="•"/>
            </a:pPr>
            <a:endParaRPr lang="en-US" dirty="0">
              <a:solidFill>
                <a:prstClr val="black"/>
              </a:solidFill>
              <a:latin typeface="Calibri" panose="020F0502020204030204"/>
            </a:endParaRPr>
          </a:p>
          <a:p>
            <a:pPr marL="285750" indent="-285750">
              <a:buFont typeface="Arial" panose="020B0604020202020204" pitchFamily="34" charset="0"/>
              <a:buChar char="•"/>
            </a:pPr>
            <a:r>
              <a:rPr lang="en-US" b="1" dirty="0">
                <a:solidFill>
                  <a:prstClr val="black"/>
                </a:solidFill>
                <a:latin typeface="Calibri" panose="020F0502020204030204"/>
              </a:rPr>
              <a:t>Locate Data Flows &amp; Mgt. – GIS data flow to locators &amp; excavators</a:t>
            </a:r>
          </a:p>
          <a:p>
            <a:pPr marL="742950" lvl="1" indent="-285750">
              <a:buFont typeface="Arial" panose="020B0604020202020204" pitchFamily="34" charset="0"/>
              <a:buChar char="•"/>
            </a:pPr>
            <a:r>
              <a:rPr lang="en-US" dirty="0">
                <a:solidFill>
                  <a:prstClr val="black"/>
                </a:solidFill>
                <a:latin typeface="Calibri" panose="020F0502020204030204"/>
              </a:rPr>
              <a:t>Underground utilities location information for emergency responders?</a:t>
            </a:r>
          </a:p>
          <a:p>
            <a:pPr marL="742950" lvl="1" indent="-285750">
              <a:buFont typeface="Arial" panose="020B0604020202020204" pitchFamily="34" charset="0"/>
              <a:buChar char="•"/>
            </a:pPr>
            <a:r>
              <a:rPr lang="en-US" dirty="0">
                <a:solidFill>
                  <a:prstClr val="black"/>
                </a:solidFill>
                <a:latin typeface="Calibri" panose="020F0502020204030204"/>
              </a:rPr>
              <a:t>Data sharing between owners, locators and excavators before digging?</a:t>
            </a:r>
          </a:p>
          <a:p>
            <a:pPr marL="285750" indent="-285750">
              <a:buFont typeface="Arial" panose="020B0604020202020204" pitchFamily="34" charset="0"/>
              <a:buChar char="•"/>
            </a:pPr>
            <a:endParaRPr lang="en-US" dirty="0">
              <a:solidFill>
                <a:prstClr val="black"/>
              </a:solidFill>
              <a:latin typeface="Calibri" panose="020F0502020204030204"/>
            </a:endParaRPr>
          </a:p>
          <a:p>
            <a:pPr marL="285750" indent="-285750">
              <a:buFont typeface="Arial" panose="020B0604020202020204" pitchFamily="34" charset="0"/>
              <a:buChar char="•"/>
            </a:pPr>
            <a:r>
              <a:rPr lang="en-US" b="1" dirty="0">
                <a:solidFill>
                  <a:prstClr val="black"/>
                </a:solidFill>
                <a:latin typeface="Calibri" panose="020F0502020204030204"/>
              </a:rPr>
              <a:t>Outreach – Publicize capability and safety impact</a:t>
            </a:r>
          </a:p>
          <a:p>
            <a:pPr marL="742950" lvl="1" indent="-285750">
              <a:buFont typeface="Arial" panose="020B0604020202020204" pitchFamily="34" charset="0"/>
              <a:buChar char="•"/>
            </a:pPr>
            <a:r>
              <a:rPr lang="en-US" dirty="0">
                <a:solidFill>
                  <a:prstClr val="black"/>
                </a:solidFill>
                <a:latin typeface="Calibri" panose="020F0502020204030204"/>
              </a:rPr>
              <a:t>How, when, and to whom do we “report”?</a:t>
            </a:r>
          </a:p>
          <a:p>
            <a:pPr marL="742950" lvl="1" indent="-285750">
              <a:buFont typeface="Arial" panose="020B0604020202020204" pitchFamily="34" charset="0"/>
              <a:buChar char="•"/>
            </a:pPr>
            <a:r>
              <a:rPr lang="en-US" dirty="0">
                <a:solidFill>
                  <a:prstClr val="black"/>
                </a:solidFill>
                <a:latin typeface="Calibri" panose="020F0502020204030204"/>
              </a:rPr>
              <a:t>What additional resources should be recruited?</a:t>
            </a:r>
          </a:p>
          <a:p>
            <a:pPr marL="742950" lvl="1" indent="-285750">
              <a:buFont typeface="Arial" panose="020B0604020202020204" pitchFamily="34" charset="0"/>
              <a:buChar char="•"/>
            </a:pPr>
            <a:endParaRPr lang="en-US" dirty="0">
              <a:solidFill>
                <a:prstClr val="black"/>
              </a:solidFill>
              <a:latin typeface="Calibri" panose="020F0502020204030204"/>
            </a:endParaRPr>
          </a:p>
          <a:p>
            <a:pPr marL="285750" indent="-285750">
              <a:buFont typeface="Arial" panose="020B0604020202020204" pitchFamily="34" charset="0"/>
              <a:buChar char="•"/>
            </a:pPr>
            <a:r>
              <a:rPr lang="en-US" b="1" dirty="0">
                <a:solidFill>
                  <a:prstClr val="black"/>
                </a:solidFill>
                <a:latin typeface="Calibri" panose="020F0502020204030204"/>
              </a:rPr>
              <a:t>Regulations/Security – Use and availability of GIS data</a:t>
            </a:r>
          </a:p>
          <a:p>
            <a:pPr marL="742950" lvl="1" indent="-285750">
              <a:buFont typeface="Arial" panose="020B0604020202020204" pitchFamily="34" charset="0"/>
              <a:buChar char="•"/>
            </a:pPr>
            <a:r>
              <a:rPr lang="en-US" dirty="0">
                <a:solidFill>
                  <a:prstClr val="black"/>
                </a:solidFill>
                <a:latin typeface="Calibri" panose="020F0502020204030204"/>
              </a:rPr>
              <a:t>Are there legal restrictions on sharing information?</a:t>
            </a:r>
          </a:p>
          <a:p>
            <a:pPr marL="742950" lvl="1" indent="-285750">
              <a:buFont typeface="Arial" panose="020B0604020202020204" pitchFamily="34" charset="0"/>
              <a:buChar char="•"/>
            </a:pPr>
            <a:r>
              <a:rPr lang="en-US" dirty="0">
                <a:solidFill>
                  <a:prstClr val="black"/>
                </a:solidFill>
                <a:latin typeface="Calibri" panose="020F0502020204030204"/>
              </a:rPr>
              <a:t>What are the corporate hurdles on sharing info with others?</a:t>
            </a:r>
          </a:p>
        </p:txBody>
      </p:sp>
      <p:sp>
        <p:nvSpPr>
          <p:cNvPr id="4" name="TextBox 3">
            <a:extLst>
              <a:ext uri="{FF2B5EF4-FFF2-40B4-BE49-F238E27FC236}">
                <a16:creationId xmlns:a16="http://schemas.microsoft.com/office/drawing/2014/main" id="{B10C33F5-701C-413F-85E4-C6F799C57FF9}"/>
              </a:ext>
            </a:extLst>
          </p:cNvPr>
          <p:cNvSpPr txBox="1"/>
          <p:nvPr/>
        </p:nvSpPr>
        <p:spPr>
          <a:xfrm>
            <a:off x="2516460" y="992460"/>
            <a:ext cx="7181385" cy="830997"/>
          </a:xfrm>
          <a:prstGeom prst="rect">
            <a:avLst/>
          </a:prstGeom>
          <a:noFill/>
        </p:spPr>
        <p:txBody>
          <a:bodyPr wrap="square" rtlCol="0">
            <a:spAutoFit/>
          </a:bodyPr>
          <a:lstStyle/>
          <a:p>
            <a:pPr algn="ctr"/>
            <a:r>
              <a:rPr lang="en-US" sz="2400" b="1" dirty="0">
                <a:solidFill>
                  <a:prstClr val="black"/>
                </a:solidFill>
                <a:highlight>
                  <a:srgbClr val="FFFF00"/>
                </a:highlight>
                <a:latin typeface="Calibri" panose="020F0502020204030204"/>
              </a:rPr>
              <a:t>Monday, June 22, 2020: Gopher State One Call</a:t>
            </a:r>
          </a:p>
          <a:p>
            <a:pPr algn="ctr"/>
            <a:r>
              <a:rPr lang="en-US" sz="2400" b="1" dirty="0">
                <a:solidFill>
                  <a:prstClr val="black"/>
                </a:solidFill>
                <a:highlight>
                  <a:srgbClr val="FFFF00"/>
                </a:highlight>
                <a:latin typeface="Calibri" panose="020F0502020204030204"/>
              </a:rPr>
              <a:t> handled 7,000 calls for locates</a:t>
            </a:r>
          </a:p>
        </p:txBody>
      </p:sp>
    </p:spTree>
    <p:extLst>
      <p:ext uri="{BB962C8B-B14F-4D97-AF65-F5344CB8AC3E}">
        <p14:creationId xmlns:p14="http://schemas.microsoft.com/office/powerpoint/2010/main" val="3312984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3E31BEC-20C6-427C-A12F-A4C52CCEB5F0}"/>
              </a:ext>
            </a:extLst>
          </p:cNvPr>
          <p:cNvGraphicFramePr>
            <a:graphicFrameLocks noGrp="1"/>
          </p:cNvGraphicFramePr>
          <p:nvPr/>
        </p:nvGraphicFramePr>
        <p:xfrm>
          <a:off x="1925444" y="144967"/>
          <a:ext cx="8318810" cy="6501384"/>
        </p:xfrm>
        <a:graphic>
          <a:graphicData uri="http://schemas.openxmlformats.org/drawingml/2006/table">
            <a:tbl>
              <a:tblPr firstRow="1" firstCol="1" bandRow="1">
                <a:tableStyleId>{5C22544A-7EE6-4342-B048-85BDC9FD1C3A}</a:tableStyleId>
              </a:tblPr>
              <a:tblGrid>
                <a:gridCol w="3200399">
                  <a:extLst>
                    <a:ext uri="{9D8B030D-6E8A-4147-A177-3AD203B41FA5}">
                      <a16:colId xmlns:a16="http://schemas.microsoft.com/office/drawing/2014/main" val="4052727482"/>
                    </a:ext>
                  </a:extLst>
                </a:gridCol>
                <a:gridCol w="5118411">
                  <a:extLst>
                    <a:ext uri="{9D8B030D-6E8A-4147-A177-3AD203B41FA5}">
                      <a16:colId xmlns:a16="http://schemas.microsoft.com/office/drawing/2014/main" val="865318726"/>
                    </a:ext>
                  </a:extLst>
                </a:gridCol>
              </a:tblGrid>
              <a:tr h="221431">
                <a:tc>
                  <a:txBody>
                    <a:bodyPr/>
                    <a:lstStyle/>
                    <a:p>
                      <a:pPr marL="0" marR="0">
                        <a:spcBef>
                          <a:spcPts val="0"/>
                        </a:spcBef>
                        <a:spcAft>
                          <a:spcPts val="0"/>
                        </a:spcAft>
                      </a:pPr>
                      <a:r>
                        <a:rPr lang="en-US" sz="1400">
                          <a:effectLst/>
                        </a:rPr>
                        <a:t>Barbara Cederberg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solidFill>
                            <a:schemeClr val="tx1"/>
                          </a:solidFill>
                          <a:effectLst/>
                          <a:highlight>
                            <a:srgbClr val="FFFF00"/>
                          </a:highlight>
                        </a:rPr>
                        <a:t>COO, Gopher State One Call </a:t>
                      </a:r>
                      <a:endParaRPr lang="en-US" sz="14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354685398"/>
                  </a:ext>
                </a:extLst>
              </a:tr>
              <a:tr h="221431">
                <a:tc>
                  <a:txBody>
                    <a:bodyPr/>
                    <a:lstStyle/>
                    <a:p>
                      <a:pPr marL="0" marR="0">
                        <a:spcBef>
                          <a:spcPts val="0"/>
                        </a:spcBef>
                        <a:spcAft>
                          <a:spcPts val="0"/>
                        </a:spcAft>
                      </a:pPr>
                      <a:r>
                        <a:rPr lang="en-US" sz="1400">
                          <a:effectLst/>
                        </a:rPr>
                        <a:t>Steve Swazee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effectLst/>
                        </a:rPr>
                        <a:t>Chair, MGAC EPC; Executive Director, SharedGeo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767379808"/>
                  </a:ext>
                </a:extLst>
              </a:tr>
              <a:tr h="221431">
                <a:tc>
                  <a:txBody>
                    <a:bodyPr/>
                    <a:lstStyle/>
                    <a:p>
                      <a:pPr marL="0" marR="0">
                        <a:spcBef>
                          <a:spcPts val="0"/>
                        </a:spcBef>
                        <a:spcAft>
                          <a:spcPts val="0"/>
                        </a:spcAft>
                      </a:pPr>
                      <a:r>
                        <a:rPr lang="en-US" sz="1400">
                          <a:effectLst/>
                        </a:rPr>
                        <a:t>Adam Worm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GIS Analyst, St Paul Regional Water Services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3849500523"/>
                  </a:ext>
                </a:extLst>
              </a:tr>
              <a:tr h="221431">
                <a:tc>
                  <a:txBody>
                    <a:bodyPr/>
                    <a:lstStyle/>
                    <a:p>
                      <a:pPr marL="0" marR="0">
                        <a:spcBef>
                          <a:spcPts val="0"/>
                        </a:spcBef>
                        <a:spcAft>
                          <a:spcPts val="0"/>
                        </a:spcAft>
                      </a:pPr>
                      <a:r>
                        <a:rPr lang="en-US" sz="1400" dirty="0">
                          <a:effectLst/>
                        </a:rPr>
                        <a:t>Andy Berg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Engineering &amp; System Operations, Connexus Energy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4184445271"/>
                  </a:ext>
                </a:extLst>
              </a:tr>
              <a:tr h="221431">
                <a:tc>
                  <a:txBody>
                    <a:bodyPr/>
                    <a:lstStyle/>
                    <a:p>
                      <a:pPr marL="0" marR="0">
                        <a:spcBef>
                          <a:spcPts val="0"/>
                        </a:spcBef>
                        <a:spcAft>
                          <a:spcPts val="0"/>
                        </a:spcAft>
                      </a:pPr>
                      <a:r>
                        <a:rPr lang="en-US" sz="1400" dirty="0">
                          <a:effectLst/>
                        </a:rPr>
                        <a:t>Andy Wasilk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effectLst/>
                        </a:rPr>
                        <a:t>Xcel Energy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52949503"/>
                  </a:ext>
                </a:extLst>
              </a:tr>
              <a:tr h="221431">
                <a:tc>
                  <a:txBody>
                    <a:bodyPr/>
                    <a:lstStyle/>
                    <a:p>
                      <a:pPr marL="0" marR="0">
                        <a:spcBef>
                          <a:spcPts val="0"/>
                        </a:spcBef>
                        <a:spcAft>
                          <a:spcPts val="0"/>
                        </a:spcAft>
                      </a:pPr>
                      <a:r>
                        <a:rPr lang="en-US" sz="1400">
                          <a:effectLst/>
                        </a:rPr>
                        <a:t>Bob Basques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GIS Systems Developer, City of St. Paul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3870031531"/>
                  </a:ext>
                </a:extLst>
              </a:tr>
              <a:tr h="221431">
                <a:tc>
                  <a:txBody>
                    <a:bodyPr/>
                    <a:lstStyle/>
                    <a:p>
                      <a:pPr marL="0" marR="0">
                        <a:spcBef>
                          <a:spcPts val="0"/>
                        </a:spcBef>
                        <a:spcAft>
                          <a:spcPts val="0"/>
                        </a:spcAft>
                      </a:pPr>
                      <a:r>
                        <a:rPr lang="en-US" sz="1400">
                          <a:effectLst/>
                        </a:rPr>
                        <a:t>Brad Anderson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GIS Manager, City of Moorhead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2345249554"/>
                  </a:ext>
                </a:extLst>
              </a:tr>
              <a:tr h="221431">
                <a:tc>
                  <a:txBody>
                    <a:bodyPr/>
                    <a:lstStyle/>
                    <a:p>
                      <a:pPr marL="0" marR="0">
                        <a:spcBef>
                          <a:spcPts val="0"/>
                        </a:spcBef>
                        <a:spcAft>
                          <a:spcPts val="0"/>
                        </a:spcAft>
                      </a:pPr>
                      <a:r>
                        <a:rPr lang="en-US" sz="1400">
                          <a:effectLst/>
                        </a:rPr>
                        <a:t>Brandon Keinath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GIS Programmer Analyst, Minnesota Power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3710091093"/>
                  </a:ext>
                </a:extLst>
              </a:tr>
              <a:tr h="221431">
                <a:tc>
                  <a:txBody>
                    <a:bodyPr/>
                    <a:lstStyle/>
                    <a:p>
                      <a:pPr marL="0" marR="0">
                        <a:spcBef>
                          <a:spcPts val="0"/>
                        </a:spcBef>
                        <a:spcAft>
                          <a:spcPts val="0"/>
                        </a:spcAft>
                      </a:pPr>
                      <a:r>
                        <a:rPr lang="en-US" sz="1400">
                          <a:effectLst/>
                        </a:rPr>
                        <a:t>Damon Nelton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GIS Manager, Ellingson Companies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69201222"/>
                  </a:ext>
                </a:extLst>
              </a:tr>
              <a:tr h="221431">
                <a:tc>
                  <a:txBody>
                    <a:bodyPr/>
                    <a:lstStyle/>
                    <a:p>
                      <a:pPr marL="0" marR="0">
                        <a:spcBef>
                          <a:spcPts val="0"/>
                        </a:spcBef>
                        <a:spcAft>
                          <a:spcPts val="0"/>
                        </a:spcAft>
                      </a:pPr>
                      <a:r>
                        <a:rPr lang="en-US" sz="1400">
                          <a:effectLst/>
                        </a:rPr>
                        <a:t>Dave Hunstad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Electric Manager, Hutchinson Utility Commission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3752589606"/>
                  </a:ext>
                </a:extLst>
              </a:tr>
              <a:tr h="221431">
                <a:tc>
                  <a:txBody>
                    <a:bodyPr/>
                    <a:lstStyle/>
                    <a:p>
                      <a:pPr marL="0" marR="0">
                        <a:spcBef>
                          <a:spcPts val="0"/>
                        </a:spcBef>
                        <a:spcAft>
                          <a:spcPts val="0"/>
                        </a:spcAft>
                      </a:pPr>
                      <a:r>
                        <a:rPr lang="en-US" sz="1400" dirty="0">
                          <a:effectLst/>
                        </a:rPr>
                        <a:t>David Phillips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GIS Project Specialist, Major Projects, Enbridge Inc.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4140721350"/>
                  </a:ext>
                </a:extLst>
              </a:tr>
              <a:tr h="221431">
                <a:tc>
                  <a:txBody>
                    <a:bodyPr/>
                    <a:lstStyle/>
                    <a:p>
                      <a:pPr marL="0" marR="0">
                        <a:spcBef>
                          <a:spcPts val="0"/>
                        </a:spcBef>
                        <a:spcAft>
                          <a:spcPts val="0"/>
                        </a:spcAft>
                      </a:pPr>
                      <a:r>
                        <a:rPr lang="en-US" sz="1400">
                          <a:effectLst/>
                        </a:rPr>
                        <a:t>Dean Parker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effectLst/>
                          <a:highlight>
                            <a:srgbClr val="FFFF00"/>
                          </a:highlight>
                        </a:rPr>
                        <a:t>General Counsel - GSOC, Hinshaw &amp; Culbertson LLP</a:t>
                      </a:r>
                      <a:endPar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3292758392"/>
                  </a:ext>
                </a:extLst>
              </a:tr>
              <a:tr h="221431">
                <a:tc>
                  <a:txBody>
                    <a:bodyPr/>
                    <a:lstStyle/>
                    <a:p>
                      <a:pPr marL="0" marR="0">
                        <a:spcBef>
                          <a:spcPts val="0"/>
                        </a:spcBef>
                        <a:spcAft>
                          <a:spcPts val="0"/>
                        </a:spcAft>
                      </a:pPr>
                      <a:r>
                        <a:rPr lang="en-US" sz="1400" dirty="0">
                          <a:effectLst/>
                        </a:rPr>
                        <a:t>Dr. Geoff Zeiss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effectLst/>
                          <a:highlight>
                            <a:srgbClr val="FFFF00"/>
                          </a:highlight>
                        </a:rPr>
                        <a:t>Owner, Between the Poles</a:t>
                      </a:r>
                      <a:endPar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3727505097"/>
                  </a:ext>
                </a:extLst>
              </a:tr>
              <a:tr h="221431">
                <a:tc>
                  <a:txBody>
                    <a:bodyPr/>
                    <a:lstStyle/>
                    <a:p>
                      <a:pPr marL="0" marR="0">
                        <a:spcBef>
                          <a:spcPts val="0"/>
                        </a:spcBef>
                        <a:spcAft>
                          <a:spcPts val="0"/>
                        </a:spcAft>
                      </a:pPr>
                      <a:r>
                        <a:rPr lang="en-US" sz="1400" dirty="0">
                          <a:effectLst/>
                        </a:rPr>
                        <a:t>Gerry Sjerven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Environmental Services, ALLETE, Inc.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2451446090"/>
                  </a:ext>
                </a:extLst>
              </a:tr>
              <a:tr h="221431">
                <a:tc>
                  <a:txBody>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Joe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Rubbelke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Utility Logic</a:t>
                      </a:r>
                    </a:p>
                  </a:txBody>
                  <a:tcPr marL="63575" marR="63575" marT="18288" marB="9144" anchor="ctr"/>
                </a:tc>
                <a:extLst>
                  <a:ext uri="{0D108BD9-81ED-4DB2-BD59-A6C34878D82A}">
                    <a16:rowId xmlns:a16="http://schemas.microsoft.com/office/drawing/2014/main" val="1006861450"/>
                  </a:ext>
                </a:extLst>
              </a:tr>
              <a:tr h="221431">
                <a:tc>
                  <a:txBody>
                    <a:bodyPr/>
                    <a:lstStyle/>
                    <a:p>
                      <a:pPr marL="0" marR="0">
                        <a:spcBef>
                          <a:spcPts val="0"/>
                        </a:spcBef>
                        <a:spcAft>
                          <a:spcPts val="0"/>
                        </a:spcAft>
                      </a:pPr>
                      <a:r>
                        <a:rPr lang="en-US" sz="1400" dirty="0">
                          <a:effectLst/>
                        </a:rPr>
                        <a:t>Justin </a:t>
                      </a:r>
                      <a:r>
                        <a:rPr lang="en-US" sz="1400" dirty="0" err="1">
                          <a:effectLst/>
                        </a:rPr>
                        <a:t>Lutterman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GIS Manager/Address Coordinator, Le Sueur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3583871366"/>
                  </a:ext>
                </a:extLst>
              </a:tr>
              <a:tr h="221431">
                <a:tc>
                  <a:txBody>
                    <a:bodyPr/>
                    <a:lstStyle/>
                    <a:p>
                      <a:pPr marL="0" marR="0">
                        <a:spcBef>
                          <a:spcPts val="0"/>
                        </a:spcBef>
                        <a:spcAft>
                          <a:spcPts val="0"/>
                        </a:spcAft>
                      </a:pPr>
                      <a:r>
                        <a:rPr lang="en-US" sz="1400">
                          <a:effectLst/>
                        </a:rPr>
                        <a:t>Karin Strub</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effectLst/>
                          <a:highlight>
                            <a:srgbClr val="FFFF00"/>
                          </a:highlight>
                        </a:rPr>
                        <a:t>Media Communications Manager, </a:t>
                      </a:r>
                      <a:r>
                        <a:rPr lang="en-US" sz="1400" dirty="0" err="1">
                          <a:effectLst/>
                          <a:highlight>
                            <a:srgbClr val="FFFF00"/>
                          </a:highlight>
                        </a:rPr>
                        <a:t>dp</a:t>
                      </a:r>
                      <a:r>
                        <a:rPr lang="en-US" sz="1400" dirty="0">
                          <a:effectLst/>
                          <a:highlight>
                            <a:srgbClr val="FFFF00"/>
                          </a:highlight>
                        </a:rPr>
                        <a:t>-PRO</a:t>
                      </a:r>
                      <a:endPar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3257475783"/>
                  </a:ext>
                </a:extLst>
              </a:tr>
              <a:tr h="192762">
                <a:tc>
                  <a:txBody>
                    <a:bodyPr/>
                    <a:lstStyle/>
                    <a:p>
                      <a:pPr marL="0" marR="0">
                        <a:spcBef>
                          <a:spcPts val="0"/>
                        </a:spcBef>
                        <a:spcAft>
                          <a:spcPts val="0"/>
                        </a:spcAft>
                      </a:pPr>
                      <a:r>
                        <a:rPr lang="en-US" sz="1400" dirty="0">
                          <a:effectLst/>
                        </a:rPr>
                        <a:t>Keith Novy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Manager, Damage Prevention Department, Center Point Energy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2410572758"/>
                  </a:ext>
                </a:extLst>
              </a:tr>
              <a:tr h="221431">
                <a:tc>
                  <a:txBody>
                    <a:bodyPr/>
                    <a:lstStyle/>
                    <a:p>
                      <a:pPr marL="0" marR="0" algn="just">
                        <a:spcBef>
                          <a:spcPts val="0"/>
                        </a:spcBef>
                        <a:spcAft>
                          <a:spcPts val="0"/>
                        </a:spcAft>
                      </a:pPr>
                      <a:r>
                        <a:rPr lang="en-US" sz="1400">
                          <a:effectLst/>
                        </a:rPr>
                        <a:t>Kendell Hillis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Grad student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622669535"/>
                  </a:ext>
                </a:extLst>
              </a:tr>
              <a:tr h="221431">
                <a:tc>
                  <a:txBody>
                    <a:bodyPr/>
                    <a:lstStyle/>
                    <a:p>
                      <a:pPr marL="0" marR="0">
                        <a:spcBef>
                          <a:spcPts val="0"/>
                        </a:spcBef>
                        <a:spcAft>
                          <a:spcPts val="0"/>
                        </a:spcAft>
                      </a:pPr>
                      <a:r>
                        <a:rPr lang="en-US" sz="1400">
                          <a:effectLst/>
                        </a:rPr>
                        <a:t>Keven Maxa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Engineering Supervisor, Austin Utilities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1791295800"/>
                  </a:ext>
                </a:extLst>
              </a:tr>
              <a:tr h="221431">
                <a:tc>
                  <a:txBody>
                    <a:bodyPr/>
                    <a:lstStyle/>
                    <a:p>
                      <a:pPr marL="0" marR="0">
                        <a:spcBef>
                          <a:spcPts val="0"/>
                        </a:spcBef>
                        <a:spcAft>
                          <a:spcPts val="0"/>
                        </a:spcAft>
                      </a:pPr>
                      <a:r>
                        <a:rPr lang="en-US" sz="1400" dirty="0">
                          <a:effectLst/>
                        </a:rPr>
                        <a:t>Michelle Anderson/Rich </a:t>
                      </a:r>
                      <a:r>
                        <a:rPr lang="en-US" sz="1400" dirty="0" err="1">
                          <a:effectLst/>
                        </a:rPr>
                        <a:t>Riewer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GIS Coordinator, Beltrami Electric Cooperative, Inc.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4234151574"/>
                  </a:ext>
                </a:extLst>
              </a:tr>
              <a:tr h="221431">
                <a:tc>
                  <a:txBody>
                    <a:bodyPr/>
                    <a:lstStyle/>
                    <a:p>
                      <a:pPr marL="0" marR="0">
                        <a:spcBef>
                          <a:spcPts val="0"/>
                        </a:spcBef>
                        <a:spcAft>
                          <a:spcPts val="0"/>
                        </a:spcAft>
                      </a:pPr>
                      <a:r>
                        <a:rPr lang="en-US" sz="1400" dirty="0">
                          <a:effectLst/>
                        </a:rPr>
                        <a:t>Mike Mendiola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Minnesota Office of Pipeline Safety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141697039"/>
                  </a:ext>
                </a:extLst>
              </a:tr>
              <a:tr h="221431">
                <a:tc>
                  <a:txBody>
                    <a:bodyPr/>
                    <a:lstStyle/>
                    <a:p>
                      <a:pPr marL="0" marR="0">
                        <a:spcBef>
                          <a:spcPts val="0"/>
                        </a:spcBef>
                        <a:spcAft>
                          <a:spcPts val="0"/>
                        </a:spcAft>
                      </a:pPr>
                      <a:r>
                        <a:rPr lang="en-US" sz="1400" dirty="0">
                          <a:effectLst/>
                        </a:rPr>
                        <a:t>Nick </a:t>
                      </a:r>
                      <a:r>
                        <a:rPr lang="en-US" sz="1400" dirty="0" err="1">
                          <a:effectLst/>
                        </a:rPr>
                        <a:t>Roehrdanz</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GIS Manager, Technical Design Services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738744785"/>
                  </a:ext>
                </a:extLst>
              </a:tr>
              <a:tr h="237370">
                <a:tc>
                  <a:txBody>
                    <a:bodyPr/>
                    <a:lstStyle/>
                    <a:p>
                      <a:pPr marL="0" marR="0">
                        <a:spcBef>
                          <a:spcPts val="0"/>
                        </a:spcBef>
                        <a:spcAft>
                          <a:spcPts val="0"/>
                        </a:spcAft>
                      </a:pPr>
                      <a:r>
                        <a:rPr lang="en-US" sz="1400" dirty="0">
                          <a:effectLst/>
                        </a:rPr>
                        <a:t>Sam </a:t>
                      </a:r>
                      <a:r>
                        <a:rPr lang="en-US" sz="1400" dirty="0" err="1">
                          <a:effectLst/>
                        </a:rPr>
                        <a:t>Richert</a:t>
                      </a:r>
                      <a:r>
                        <a:rPr lang="en-US" sz="1400" dirty="0">
                          <a:effectLst/>
                        </a:rPr>
                        <a:t>/Justin Larson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effectLst/>
                        </a:rPr>
                        <a:t>Senior Operations Manager, Damage Prevention, Xcel Energy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1087375156"/>
                  </a:ext>
                </a:extLst>
              </a:tr>
              <a:tr h="221431">
                <a:tc>
                  <a:txBody>
                    <a:bodyPr/>
                    <a:lstStyle/>
                    <a:p>
                      <a:pPr marL="0" marR="0">
                        <a:spcBef>
                          <a:spcPts val="0"/>
                        </a:spcBef>
                        <a:spcAft>
                          <a:spcPts val="0"/>
                        </a:spcAft>
                      </a:pPr>
                      <a:r>
                        <a:rPr lang="en-US" sz="1400" dirty="0">
                          <a:effectLst/>
                        </a:rPr>
                        <a:t>Scott Landes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effectLst/>
                          <a:highlight>
                            <a:srgbClr val="FFFF00"/>
                          </a:highlight>
                        </a:rPr>
                        <a:t>President, Infrastructure Resources/Rhino Markers</a:t>
                      </a:r>
                      <a:endPar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2749929978"/>
                  </a:ext>
                </a:extLst>
              </a:tr>
              <a:tr h="221431">
                <a:tc>
                  <a:txBody>
                    <a:bodyPr/>
                    <a:lstStyle/>
                    <a:p>
                      <a:pPr marL="0" marR="0">
                        <a:spcBef>
                          <a:spcPts val="0"/>
                        </a:spcBef>
                        <a:spcAft>
                          <a:spcPts val="0"/>
                        </a:spcAft>
                      </a:pPr>
                      <a:r>
                        <a:rPr lang="en-US" sz="1400">
                          <a:effectLst/>
                        </a:rPr>
                        <a:t>Travis Beran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a:effectLst/>
                        </a:rPr>
                        <a:t>Subsurface Solutions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275038548"/>
                  </a:ext>
                </a:extLst>
              </a:tr>
              <a:tr h="221431">
                <a:tc>
                  <a:txBody>
                    <a:bodyPr/>
                    <a:lstStyle/>
                    <a:p>
                      <a:pPr marL="0" marR="0">
                        <a:spcBef>
                          <a:spcPts val="0"/>
                        </a:spcBef>
                        <a:spcAft>
                          <a:spcPts val="0"/>
                        </a:spcAft>
                      </a:pPr>
                      <a:r>
                        <a:rPr lang="en-US" sz="1400">
                          <a:effectLst/>
                        </a:rPr>
                        <a:t>Troy Schultz</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tc>
                  <a:txBody>
                    <a:bodyPr/>
                    <a:lstStyle/>
                    <a:p>
                      <a:pPr marL="0" marR="0">
                        <a:spcBef>
                          <a:spcPts val="0"/>
                        </a:spcBef>
                        <a:spcAft>
                          <a:spcPts val="0"/>
                        </a:spcAft>
                      </a:pPr>
                      <a:r>
                        <a:rPr lang="en-US" sz="1400" dirty="0">
                          <a:effectLst/>
                        </a:rPr>
                        <a:t>President, Technical Design Services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575" marR="63575" marT="18288" marB="9144" anchor="ctr"/>
                </a:tc>
                <a:extLst>
                  <a:ext uri="{0D108BD9-81ED-4DB2-BD59-A6C34878D82A}">
                    <a16:rowId xmlns:a16="http://schemas.microsoft.com/office/drawing/2014/main" val="866553168"/>
                  </a:ext>
                </a:extLst>
              </a:tr>
            </a:tbl>
          </a:graphicData>
        </a:graphic>
      </p:graphicFrame>
    </p:spTree>
    <p:extLst>
      <p:ext uri="{BB962C8B-B14F-4D97-AF65-F5344CB8AC3E}">
        <p14:creationId xmlns:p14="http://schemas.microsoft.com/office/powerpoint/2010/main" val="2621579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716BDA-7224-4DDA-8351-790361159084}"/>
              </a:ext>
            </a:extLst>
          </p:cNvPr>
          <p:cNvSpPr txBox="1"/>
          <p:nvPr/>
        </p:nvSpPr>
        <p:spPr>
          <a:xfrm>
            <a:off x="1524000" y="211875"/>
            <a:ext cx="9144000" cy="646331"/>
          </a:xfrm>
          <a:prstGeom prst="rect">
            <a:avLst/>
          </a:prstGeom>
          <a:noFill/>
        </p:spPr>
        <p:txBody>
          <a:bodyPr wrap="square" rtlCol="0">
            <a:spAutoFit/>
          </a:bodyPr>
          <a:lstStyle/>
          <a:p>
            <a:pPr algn="ctr"/>
            <a:r>
              <a:rPr lang="en-US" sz="3600" b="1" dirty="0">
                <a:solidFill>
                  <a:srgbClr val="3399FF"/>
                </a:solidFill>
                <a:effectLst>
                  <a:outerShdw blurRad="38100" dist="38100" dir="2700000" algn="tl">
                    <a:srgbClr val="000000">
                      <a:alpha val="43137"/>
                    </a:srgbClr>
                  </a:outerShdw>
                </a:effectLst>
                <a:latin typeface="Calibri" panose="020F0502020204030204"/>
              </a:rPr>
              <a:t>Mission</a:t>
            </a:r>
          </a:p>
        </p:txBody>
      </p:sp>
      <p:sp>
        <p:nvSpPr>
          <p:cNvPr id="3" name="TextBox 2">
            <a:extLst>
              <a:ext uri="{FF2B5EF4-FFF2-40B4-BE49-F238E27FC236}">
                <a16:creationId xmlns:a16="http://schemas.microsoft.com/office/drawing/2014/main" id="{56CF49E1-CF4D-401B-A63A-57472337AEEC}"/>
              </a:ext>
            </a:extLst>
          </p:cNvPr>
          <p:cNvSpPr txBox="1"/>
          <p:nvPr/>
        </p:nvSpPr>
        <p:spPr>
          <a:xfrm>
            <a:off x="2070411" y="1393903"/>
            <a:ext cx="8073483" cy="4401205"/>
          </a:xfrm>
          <a:prstGeom prst="rect">
            <a:avLst/>
          </a:prstGeom>
          <a:solidFill>
            <a:schemeClr val="bg1"/>
          </a:solidFill>
          <a:ln w="19050">
            <a:solidFill>
              <a:schemeClr val="tx1"/>
            </a:solidFill>
          </a:ln>
          <a:effectLst>
            <a:outerShdw blurRad="50800" dist="38100" dir="18900000" algn="bl" rotWithShape="0">
              <a:prstClr val="black">
                <a:alpha val="40000"/>
              </a:prstClr>
            </a:outerShdw>
          </a:effectLst>
        </p:spPr>
        <p:txBody>
          <a:bodyPr wrap="square" rtlCol="0">
            <a:spAutoFit/>
          </a:bodyPr>
          <a:lstStyle/>
          <a:p>
            <a:pPr marL="182880"/>
            <a:endParaRPr lang="en-US" sz="2800" dirty="0">
              <a:solidFill>
                <a:prstClr val="black"/>
              </a:solidFill>
              <a:latin typeface="Calibri" panose="020F0502020204030204"/>
            </a:endParaRPr>
          </a:p>
          <a:p>
            <a:pPr marL="182880"/>
            <a:r>
              <a:rPr lang="en-US" sz="2800" dirty="0">
                <a:solidFill>
                  <a:prstClr val="black"/>
                </a:solidFill>
                <a:latin typeface="Calibri" panose="020F0502020204030204"/>
              </a:rPr>
              <a:t>The Underground Utility Mapping Project Team will work to improve locate efficiencies and accuracy, reduce damage to the state’s underground infrastructure, and improve operational and construction safety by leveraging current and emerging GIS technologies through cross community collaboration which develops best practices and promotes technology solutions.</a:t>
            </a:r>
          </a:p>
          <a:p>
            <a:pPr marL="182880"/>
            <a:endParaRPr lang="en-US" sz="2800" dirty="0">
              <a:solidFill>
                <a:prstClr val="black"/>
              </a:solidFill>
              <a:latin typeface="Calibri" panose="020F0502020204030204"/>
            </a:endParaRPr>
          </a:p>
        </p:txBody>
      </p:sp>
    </p:spTree>
    <p:extLst>
      <p:ext uri="{BB962C8B-B14F-4D97-AF65-F5344CB8AC3E}">
        <p14:creationId xmlns:p14="http://schemas.microsoft.com/office/powerpoint/2010/main" val="4288330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716BDA-7224-4DDA-8351-790361159084}"/>
              </a:ext>
            </a:extLst>
          </p:cNvPr>
          <p:cNvSpPr txBox="1"/>
          <p:nvPr/>
        </p:nvSpPr>
        <p:spPr>
          <a:xfrm>
            <a:off x="1524000" y="200723"/>
            <a:ext cx="9144000" cy="646331"/>
          </a:xfrm>
          <a:prstGeom prst="rect">
            <a:avLst/>
          </a:prstGeom>
          <a:noFill/>
        </p:spPr>
        <p:txBody>
          <a:bodyPr wrap="square" rtlCol="0">
            <a:spAutoFit/>
          </a:bodyPr>
          <a:lstStyle/>
          <a:p>
            <a:pPr algn="ctr">
              <a:tabLst>
                <a:tab pos="4003675" algn="l"/>
              </a:tabLst>
            </a:pPr>
            <a:r>
              <a:rPr lang="en-US" sz="3600" b="1" dirty="0">
                <a:solidFill>
                  <a:srgbClr val="3399FF"/>
                </a:solidFill>
                <a:effectLst>
                  <a:outerShdw blurRad="38100" dist="38100" dir="2700000" algn="tl">
                    <a:srgbClr val="000000">
                      <a:alpha val="43137"/>
                    </a:srgbClr>
                  </a:outerShdw>
                </a:effectLst>
                <a:latin typeface="Calibri" panose="020F0502020204030204"/>
              </a:rPr>
              <a:t>Administrative Support</a:t>
            </a:r>
          </a:p>
        </p:txBody>
      </p:sp>
      <p:sp>
        <p:nvSpPr>
          <p:cNvPr id="6" name="TextBox 5">
            <a:extLst>
              <a:ext uri="{FF2B5EF4-FFF2-40B4-BE49-F238E27FC236}">
                <a16:creationId xmlns:a16="http://schemas.microsoft.com/office/drawing/2014/main" id="{EDB3B850-905E-4E0E-BFF9-A61D16B1102A}"/>
              </a:ext>
            </a:extLst>
          </p:cNvPr>
          <p:cNvSpPr txBox="1"/>
          <p:nvPr/>
        </p:nvSpPr>
        <p:spPr>
          <a:xfrm>
            <a:off x="4385130" y="1045179"/>
            <a:ext cx="3450461" cy="584775"/>
          </a:xfrm>
          <a:prstGeom prst="rect">
            <a:avLst/>
          </a:prstGeom>
          <a:noFill/>
        </p:spPr>
        <p:txBody>
          <a:bodyPr wrap="square" rtlCol="0">
            <a:spAutoFit/>
          </a:bodyPr>
          <a:lstStyle/>
          <a:p>
            <a:r>
              <a:rPr lang="en-US" sz="3200" b="1" dirty="0">
                <a:solidFill>
                  <a:prstClr val="black"/>
                </a:solidFill>
                <a:latin typeface="Calibri" panose="020F0502020204030204"/>
                <a:ea typeface="Times New Roman" panose="02020603050405020304" pitchFamily="18" charset="0"/>
              </a:rPr>
              <a:t>Charter/Work Plan</a:t>
            </a:r>
          </a:p>
        </p:txBody>
      </p:sp>
      <p:sp>
        <p:nvSpPr>
          <p:cNvPr id="3" name="TextBox 2">
            <a:extLst>
              <a:ext uri="{FF2B5EF4-FFF2-40B4-BE49-F238E27FC236}">
                <a16:creationId xmlns:a16="http://schemas.microsoft.com/office/drawing/2014/main" id="{8174964C-822B-4870-910C-31929F985AB2}"/>
              </a:ext>
            </a:extLst>
          </p:cNvPr>
          <p:cNvSpPr txBox="1"/>
          <p:nvPr/>
        </p:nvSpPr>
        <p:spPr>
          <a:xfrm>
            <a:off x="2081563" y="2888166"/>
            <a:ext cx="8151541" cy="3139321"/>
          </a:xfrm>
          <a:prstGeom prst="rect">
            <a:avLst/>
          </a:prstGeom>
          <a:solidFill>
            <a:schemeClr val="bg1"/>
          </a:solidFill>
          <a:ln w="25400">
            <a:solidFill>
              <a:schemeClr val="accent1"/>
            </a:solidFill>
          </a:ln>
        </p:spPr>
        <p:txBody>
          <a:bodyPr wrap="square" rtlCol="0">
            <a:spAutoFit/>
          </a:bodyPr>
          <a:lstStyle/>
          <a:p>
            <a:r>
              <a:rPr lang="en-US" b="1" dirty="0">
                <a:solidFill>
                  <a:prstClr val="black"/>
                </a:solidFill>
                <a:latin typeface="Calibri" panose="020F0502020204030204"/>
              </a:rPr>
              <a:t>1</a:t>
            </a:r>
            <a:r>
              <a:rPr lang="en-US" b="1" baseline="30000" dirty="0">
                <a:solidFill>
                  <a:prstClr val="black"/>
                </a:solidFill>
                <a:latin typeface="Calibri" panose="020F0502020204030204"/>
              </a:rPr>
              <a:t>st</a:t>
            </a:r>
            <a:r>
              <a:rPr lang="en-US" b="1" dirty="0">
                <a:solidFill>
                  <a:prstClr val="black"/>
                </a:solidFill>
                <a:latin typeface="Calibri" panose="020F0502020204030204"/>
              </a:rPr>
              <a:t> Year Goals (2020):</a:t>
            </a:r>
          </a:p>
          <a:p>
            <a:pPr marL="285750" indent="-285750">
              <a:buFont typeface="Arial" panose="020B0604020202020204" pitchFamily="34" charset="0"/>
              <a:buChar char="•"/>
            </a:pPr>
            <a:r>
              <a:rPr lang="en-US" dirty="0">
                <a:solidFill>
                  <a:prstClr val="black"/>
                </a:solidFill>
                <a:latin typeface="Calibri" panose="020F0502020204030204"/>
              </a:rPr>
              <a:t>Creation of administrative structure and tools as needed to support team efforts </a:t>
            </a:r>
          </a:p>
          <a:p>
            <a:pPr marL="285750" indent="-285750">
              <a:buFont typeface="Arial" panose="020B0604020202020204" pitchFamily="34" charset="0"/>
              <a:buChar char="•"/>
            </a:pPr>
            <a:r>
              <a:rPr lang="en-US" dirty="0">
                <a:solidFill>
                  <a:prstClr val="black"/>
                </a:solidFill>
                <a:latin typeface="Calibri" panose="020F0502020204030204"/>
              </a:rPr>
              <a:t>Establishment of regular Project Team meetings</a:t>
            </a:r>
          </a:p>
          <a:p>
            <a:pPr marL="285750" indent="-285750">
              <a:buFont typeface="Arial" panose="020B0604020202020204" pitchFamily="34" charset="0"/>
              <a:buChar char="•"/>
            </a:pPr>
            <a:r>
              <a:rPr lang="en-US" dirty="0">
                <a:solidFill>
                  <a:prstClr val="black"/>
                </a:solidFill>
                <a:latin typeface="Calibri" panose="020F0502020204030204"/>
              </a:rPr>
              <a:t>Development of sub-teams with specific areas of focus and a respective project list</a:t>
            </a:r>
            <a:br>
              <a:rPr lang="en-US" dirty="0">
                <a:solidFill>
                  <a:prstClr val="black"/>
                </a:solidFill>
                <a:highlight>
                  <a:srgbClr val="FFFF00"/>
                </a:highlight>
                <a:latin typeface="Calibri" panose="020F0502020204030204"/>
              </a:rPr>
            </a:br>
            <a:endParaRPr lang="en-US" dirty="0">
              <a:solidFill>
                <a:prstClr val="black"/>
              </a:solidFill>
              <a:latin typeface="Calibri" panose="020F0502020204030204"/>
            </a:endParaRPr>
          </a:p>
          <a:p>
            <a:r>
              <a:rPr lang="en-US" b="1" dirty="0">
                <a:solidFill>
                  <a:prstClr val="black"/>
                </a:solidFill>
                <a:latin typeface="Calibri" panose="020F0502020204030204"/>
              </a:rPr>
              <a:t>1st Year Goals (2021):</a:t>
            </a:r>
          </a:p>
          <a:p>
            <a:pPr marL="285750" indent="-285750">
              <a:buFont typeface="Arial" panose="020B0604020202020204" pitchFamily="34" charset="0"/>
              <a:buChar char="•"/>
            </a:pPr>
            <a:r>
              <a:rPr lang="en-US" dirty="0">
                <a:solidFill>
                  <a:prstClr val="black"/>
                </a:solidFill>
                <a:latin typeface="Calibri" panose="020F0502020204030204"/>
              </a:rPr>
              <a:t>Completion of at least one “low hanging fruit” action item by each sub-team</a:t>
            </a:r>
          </a:p>
          <a:p>
            <a:pPr marL="285750" indent="-285750">
              <a:buFont typeface="Arial" panose="020B0604020202020204" pitchFamily="34" charset="0"/>
              <a:buChar char="•"/>
            </a:pPr>
            <a:r>
              <a:rPr lang="en-US" dirty="0">
                <a:solidFill>
                  <a:prstClr val="black"/>
                </a:solidFill>
                <a:latin typeface="Calibri" panose="020F0502020204030204"/>
              </a:rPr>
              <a:t>Delivery of at least one presentation about overall team efforts at an established community appropriate conference (or webinar)</a:t>
            </a:r>
          </a:p>
          <a:p>
            <a:pPr marL="285750" indent="-285750">
              <a:buFont typeface="Arial" panose="020B0604020202020204" pitchFamily="34" charset="0"/>
              <a:buChar char="•"/>
            </a:pPr>
            <a:r>
              <a:rPr lang="en-US" dirty="0">
                <a:solidFill>
                  <a:prstClr val="black"/>
                </a:solidFill>
                <a:latin typeface="Calibri" panose="020F0502020204030204"/>
              </a:rPr>
              <a:t>Publication of at least one article about the Project Team in a publication of importance to the industry </a:t>
            </a:r>
          </a:p>
        </p:txBody>
      </p:sp>
      <p:sp>
        <p:nvSpPr>
          <p:cNvPr id="7" name="TextBox 6">
            <a:extLst>
              <a:ext uri="{FF2B5EF4-FFF2-40B4-BE49-F238E27FC236}">
                <a16:creationId xmlns:a16="http://schemas.microsoft.com/office/drawing/2014/main" id="{031FB73E-849E-44BD-B1D4-1081334F7905}"/>
              </a:ext>
            </a:extLst>
          </p:cNvPr>
          <p:cNvSpPr txBox="1"/>
          <p:nvPr/>
        </p:nvSpPr>
        <p:spPr>
          <a:xfrm>
            <a:off x="2159620" y="1918012"/>
            <a:ext cx="7839307" cy="646331"/>
          </a:xfrm>
          <a:prstGeom prst="rect">
            <a:avLst/>
          </a:prstGeom>
          <a:noFill/>
        </p:spPr>
        <p:txBody>
          <a:bodyPr wrap="square" rtlCol="0">
            <a:spAutoFit/>
          </a:bodyPr>
          <a:lstStyle/>
          <a:p>
            <a:r>
              <a:rPr lang="en-US" dirty="0">
                <a:solidFill>
                  <a:prstClr val="black"/>
                </a:solidFill>
                <a:latin typeface="Calibri" panose="020F0502020204030204"/>
              </a:rPr>
              <a:t>Products and services the Project Team will provide are to be determined but it is anticipated </a:t>
            </a:r>
            <a:r>
              <a:rPr lang="en-US" b="1" dirty="0">
                <a:solidFill>
                  <a:prstClr val="black"/>
                </a:solidFill>
                <a:latin typeface="Calibri" panose="020F0502020204030204"/>
              </a:rPr>
              <a:t>at a minimum a best practices document </a:t>
            </a:r>
            <a:r>
              <a:rPr lang="en-US" dirty="0">
                <a:solidFill>
                  <a:prstClr val="black"/>
                </a:solidFill>
                <a:latin typeface="Calibri" panose="020F0502020204030204"/>
              </a:rPr>
              <a:t>will emerge from this effort.</a:t>
            </a:r>
          </a:p>
        </p:txBody>
      </p:sp>
      <p:cxnSp>
        <p:nvCxnSpPr>
          <p:cNvPr id="10" name="Straight Connector 9">
            <a:extLst>
              <a:ext uri="{FF2B5EF4-FFF2-40B4-BE49-F238E27FC236}">
                <a16:creationId xmlns:a16="http://schemas.microsoft.com/office/drawing/2014/main" id="{161A821C-DCA6-4285-8A6F-364B9E9A0216}"/>
              </a:ext>
            </a:extLst>
          </p:cNvPr>
          <p:cNvCxnSpPr>
            <a:cxnSpLocks/>
          </p:cNvCxnSpPr>
          <p:nvPr/>
        </p:nvCxnSpPr>
        <p:spPr>
          <a:xfrm>
            <a:off x="2282282" y="4181706"/>
            <a:ext cx="769434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838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F2A6A9-42AD-412F-B09B-D7E3B77B9448}"/>
              </a:ext>
            </a:extLst>
          </p:cNvPr>
          <p:cNvSpPr txBox="1"/>
          <p:nvPr/>
        </p:nvSpPr>
        <p:spPr>
          <a:xfrm>
            <a:off x="1891989" y="1706811"/>
            <a:ext cx="8363415" cy="3831818"/>
          </a:xfrm>
          <a:prstGeom prst="rect">
            <a:avLst/>
          </a:prstGeom>
          <a:noFill/>
        </p:spPr>
        <p:txBody>
          <a:bodyPr wrap="square" rtlCol="0">
            <a:spAutoFit/>
          </a:bodyPr>
          <a:lstStyle/>
          <a:p>
            <a:pPr marL="800100" lvl="1" indent="-342900">
              <a:spcAft>
                <a:spcPts val="600"/>
              </a:spcAft>
              <a:buFont typeface="Arial" panose="020B0604020202020204" pitchFamily="34" charset="0"/>
              <a:buChar char="•"/>
            </a:pPr>
            <a:r>
              <a:rPr lang="en-US" sz="2000" dirty="0">
                <a:solidFill>
                  <a:prstClr val="black"/>
                </a:solidFill>
                <a:latin typeface="Calibri" panose="020F0502020204030204"/>
              </a:rPr>
              <a:t>Small Group starting point:</a:t>
            </a:r>
          </a:p>
          <a:p>
            <a:pPr marL="1257300" lvl="2" indent="-342900">
              <a:spcAft>
                <a:spcPts val="1200"/>
              </a:spcAft>
              <a:buFont typeface="Arial" panose="020B0604020202020204" pitchFamily="34" charset="0"/>
              <a:buChar char="•"/>
            </a:pPr>
            <a:r>
              <a:rPr lang="en-US" sz="2000" b="1" u="sng" dirty="0">
                <a:solidFill>
                  <a:prstClr val="black"/>
                </a:solidFill>
                <a:latin typeface="Calibri" panose="020F0502020204030204"/>
              </a:rPr>
              <a:t>Facility Operator Utility Mapping </a:t>
            </a:r>
            <a:r>
              <a:rPr lang="en-US" sz="2000" b="1" dirty="0">
                <a:solidFill>
                  <a:prstClr val="black"/>
                </a:solidFill>
                <a:latin typeface="Calibri" panose="020F0502020204030204"/>
              </a:rPr>
              <a:t>– Locating, GIS data, Mapping </a:t>
            </a:r>
            <a:r>
              <a:rPr lang="en-US" sz="2000" b="1" dirty="0">
                <a:solidFill>
                  <a:srgbClr val="3399FF"/>
                </a:solidFill>
                <a:effectLst>
                  <a:outerShdw blurRad="38100" dist="38100" dir="2700000" algn="tl">
                    <a:srgbClr val="000000">
                      <a:alpha val="43137"/>
                    </a:srgbClr>
                  </a:outerShdw>
                </a:effectLst>
                <a:latin typeface="Calibri" panose="020F0502020204030204"/>
              </a:rPr>
              <a:t>Travis </a:t>
            </a:r>
            <a:r>
              <a:rPr lang="en-US" sz="2000" b="1" dirty="0" err="1">
                <a:solidFill>
                  <a:srgbClr val="3399FF"/>
                </a:solidFill>
                <a:effectLst>
                  <a:outerShdw blurRad="38100" dist="38100" dir="2700000" algn="tl">
                    <a:srgbClr val="000000">
                      <a:alpha val="43137"/>
                    </a:srgbClr>
                  </a:outerShdw>
                </a:effectLst>
                <a:latin typeface="Calibri" panose="020F0502020204030204"/>
              </a:rPr>
              <a:t>Beran</a:t>
            </a:r>
            <a:r>
              <a:rPr lang="en-US" sz="2000" b="1" dirty="0">
                <a:solidFill>
                  <a:srgbClr val="3399FF"/>
                </a:solidFill>
                <a:effectLst>
                  <a:outerShdw blurRad="38100" dist="38100" dir="2700000" algn="tl">
                    <a:srgbClr val="000000">
                      <a:alpha val="43137"/>
                    </a:srgbClr>
                  </a:outerShdw>
                </a:effectLst>
                <a:latin typeface="Calibri" panose="020F0502020204030204"/>
              </a:rPr>
              <a:t> </a:t>
            </a:r>
            <a:r>
              <a:rPr lang="en-US" sz="2000" dirty="0">
                <a:solidFill>
                  <a:prstClr val="black"/>
                </a:solidFill>
                <a:latin typeface="Calibri" panose="020F0502020204030204"/>
              </a:rPr>
              <a:t>(Where’s our stuff?)</a:t>
            </a:r>
          </a:p>
          <a:p>
            <a:pPr marL="1257300" lvl="2" indent="-342900">
              <a:spcAft>
                <a:spcPts val="1200"/>
              </a:spcAft>
              <a:buFont typeface="Arial" panose="020B0604020202020204" pitchFamily="34" charset="0"/>
              <a:buChar char="•"/>
            </a:pPr>
            <a:r>
              <a:rPr lang="en-US" sz="2000" b="1" u="sng" dirty="0">
                <a:solidFill>
                  <a:prstClr val="black"/>
                </a:solidFill>
                <a:latin typeface="Calibri" panose="020F0502020204030204"/>
              </a:rPr>
              <a:t>Locate Data Flows &amp; Mgt. </a:t>
            </a:r>
            <a:r>
              <a:rPr lang="en-US" sz="2000" b="1" dirty="0">
                <a:solidFill>
                  <a:prstClr val="black"/>
                </a:solidFill>
                <a:latin typeface="Calibri" panose="020F0502020204030204"/>
              </a:rPr>
              <a:t>– GIS data flow to locators &amp; excavators </a:t>
            </a:r>
            <a:r>
              <a:rPr lang="en-US" sz="2000" b="1" dirty="0">
                <a:solidFill>
                  <a:srgbClr val="3399FF"/>
                </a:solidFill>
                <a:effectLst>
                  <a:outerShdw blurRad="38100" dist="38100" dir="2700000" algn="tl">
                    <a:srgbClr val="000000">
                      <a:alpha val="43137"/>
                    </a:srgbClr>
                  </a:outerShdw>
                </a:effectLst>
                <a:latin typeface="Calibri" panose="020F0502020204030204"/>
              </a:rPr>
              <a:t>Bob Basques </a:t>
            </a:r>
            <a:r>
              <a:rPr lang="en-US" sz="2000" dirty="0">
                <a:solidFill>
                  <a:prstClr val="black"/>
                </a:solidFill>
                <a:latin typeface="Calibri" panose="020F0502020204030204"/>
              </a:rPr>
              <a:t>(Telling others where your stuff is) </a:t>
            </a:r>
          </a:p>
          <a:p>
            <a:pPr marL="1257300" lvl="2" indent="-342900">
              <a:spcAft>
                <a:spcPts val="1200"/>
              </a:spcAft>
              <a:buFont typeface="Arial" panose="020B0604020202020204" pitchFamily="34" charset="0"/>
              <a:buChar char="•"/>
            </a:pPr>
            <a:r>
              <a:rPr lang="en-US" sz="2000" b="1" u="sng" dirty="0">
                <a:solidFill>
                  <a:prstClr val="black"/>
                </a:solidFill>
                <a:latin typeface="Calibri" panose="020F0502020204030204"/>
              </a:rPr>
              <a:t>Outreach</a:t>
            </a:r>
            <a:r>
              <a:rPr lang="en-US" sz="2000" b="1" dirty="0">
                <a:solidFill>
                  <a:prstClr val="black"/>
                </a:solidFill>
                <a:latin typeface="Calibri" panose="020F0502020204030204"/>
              </a:rPr>
              <a:t> – Publicize capability and safety impact                      </a:t>
            </a:r>
            <a:r>
              <a:rPr lang="en-US" sz="2000" b="1" dirty="0">
                <a:solidFill>
                  <a:srgbClr val="3399FF"/>
                </a:solidFill>
                <a:effectLst>
                  <a:outerShdw blurRad="38100" dist="38100" dir="2700000" algn="tl">
                    <a:srgbClr val="000000">
                      <a:alpha val="43137"/>
                    </a:srgbClr>
                  </a:outerShdw>
                </a:effectLst>
                <a:latin typeface="Calibri" panose="020F0502020204030204"/>
              </a:rPr>
              <a:t>Karin </a:t>
            </a:r>
            <a:r>
              <a:rPr lang="en-US" sz="2000" b="1" dirty="0" err="1">
                <a:solidFill>
                  <a:srgbClr val="3399FF"/>
                </a:solidFill>
                <a:effectLst>
                  <a:outerShdw blurRad="38100" dist="38100" dir="2700000" algn="tl">
                    <a:srgbClr val="000000">
                      <a:alpha val="43137"/>
                    </a:srgbClr>
                  </a:outerShdw>
                </a:effectLst>
                <a:latin typeface="Calibri" panose="020F0502020204030204"/>
              </a:rPr>
              <a:t>Strub</a:t>
            </a:r>
            <a:r>
              <a:rPr lang="en-US" sz="2000" b="1" dirty="0">
                <a:solidFill>
                  <a:srgbClr val="3399FF"/>
                </a:solidFill>
                <a:effectLst>
                  <a:outerShdw blurRad="38100" dist="38100" dir="2700000" algn="tl">
                    <a:srgbClr val="000000">
                      <a:alpha val="43137"/>
                    </a:srgbClr>
                  </a:outerShdw>
                </a:effectLst>
                <a:latin typeface="Calibri" panose="020F0502020204030204"/>
              </a:rPr>
              <a:t> </a:t>
            </a:r>
            <a:r>
              <a:rPr lang="en-US" sz="2000" dirty="0">
                <a:solidFill>
                  <a:prstClr val="black"/>
                </a:solidFill>
                <a:latin typeface="Calibri" panose="020F0502020204030204"/>
              </a:rPr>
              <a:t>(Finding the audience(s)/crafting the message)</a:t>
            </a:r>
          </a:p>
          <a:p>
            <a:pPr marL="1257300" lvl="2" indent="-342900">
              <a:spcAft>
                <a:spcPts val="1200"/>
              </a:spcAft>
              <a:buFont typeface="Arial" panose="020B0604020202020204" pitchFamily="34" charset="0"/>
              <a:buChar char="•"/>
            </a:pPr>
            <a:r>
              <a:rPr lang="en-US" sz="2000" b="1" u="sng" dirty="0">
                <a:solidFill>
                  <a:prstClr val="black"/>
                </a:solidFill>
                <a:latin typeface="Calibri" panose="020F0502020204030204"/>
              </a:rPr>
              <a:t>Regulations/Security </a:t>
            </a:r>
            <a:r>
              <a:rPr lang="en-US" sz="2000" b="1" dirty="0">
                <a:solidFill>
                  <a:prstClr val="black"/>
                </a:solidFill>
                <a:latin typeface="Calibri" panose="020F0502020204030204"/>
              </a:rPr>
              <a:t>– Use and availability of GIS data            </a:t>
            </a:r>
            <a:r>
              <a:rPr lang="en-US" sz="2000" b="1" dirty="0">
                <a:solidFill>
                  <a:srgbClr val="3399FF"/>
                </a:solidFill>
                <a:effectLst>
                  <a:outerShdw blurRad="38100" dist="38100" dir="2700000" algn="tl">
                    <a:srgbClr val="000000">
                      <a:alpha val="43137"/>
                    </a:srgbClr>
                  </a:outerShdw>
                </a:effectLst>
                <a:latin typeface="Calibri" panose="020F0502020204030204"/>
              </a:rPr>
              <a:t>Dean Parker </a:t>
            </a:r>
            <a:r>
              <a:rPr lang="en-US" sz="2000" dirty="0">
                <a:solidFill>
                  <a:prstClr val="black"/>
                </a:solidFill>
                <a:latin typeface="Calibri" panose="020F0502020204030204"/>
              </a:rPr>
              <a:t>(Understanding what is possible) </a:t>
            </a:r>
          </a:p>
          <a:p>
            <a:r>
              <a:rPr lang="en-US" dirty="0">
                <a:solidFill>
                  <a:prstClr val="black"/>
                </a:solidFill>
                <a:latin typeface="Calibri" panose="020F0502020204030204"/>
              </a:rPr>
              <a:t> </a:t>
            </a:r>
          </a:p>
        </p:txBody>
      </p:sp>
      <p:sp>
        <p:nvSpPr>
          <p:cNvPr id="5" name="TextBox 4">
            <a:extLst>
              <a:ext uri="{FF2B5EF4-FFF2-40B4-BE49-F238E27FC236}">
                <a16:creationId xmlns:a16="http://schemas.microsoft.com/office/drawing/2014/main" id="{9B716BDA-7224-4DDA-8351-790361159084}"/>
              </a:ext>
            </a:extLst>
          </p:cNvPr>
          <p:cNvSpPr txBox="1"/>
          <p:nvPr/>
        </p:nvSpPr>
        <p:spPr>
          <a:xfrm>
            <a:off x="1524000" y="200723"/>
            <a:ext cx="9144000" cy="646331"/>
          </a:xfrm>
          <a:prstGeom prst="rect">
            <a:avLst/>
          </a:prstGeom>
          <a:noFill/>
        </p:spPr>
        <p:txBody>
          <a:bodyPr wrap="square" rtlCol="0">
            <a:spAutoFit/>
          </a:bodyPr>
          <a:lstStyle/>
          <a:p>
            <a:pPr algn="ctr"/>
            <a:r>
              <a:rPr lang="en-US" sz="3600" b="1" dirty="0">
                <a:solidFill>
                  <a:srgbClr val="3399FF"/>
                </a:solidFill>
                <a:effectLst>
                  <a:outerShdw blurRad="38100" dist="38100" dir="2700000" algn="tl">
                    <a:srgbClr val="000000">
                      <a:alpha val="43137"/>
                    </a:srgbClr>
                  </a:outerShdw>
                </a:effectLst>
                <a:latin typeface="Calibri" panose="020F0502020204030204"/>
              </a:rPr>
              <a:t>Operations - Project Team Structure</a:t>
            </a:r>
          </a:p>
        </p:txBody>
      </p:sp>
    </p:spTree>
    <p:extLst>
      <p:ext uri="{BB962C8B-B14F-4D97-AF65-F5344CB8AC3E}">
        <p14:creationId xmlns:p14="http://schemas.microsoft.com/office/powerpoint/2010/main" val="4154761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716BDA-7224-4DDA-8351-790361159084}"/>
              </a:ext>
            </a:extLst>
          </p:cNvPr>
          <p:cNvSpPr txBox="1"/>
          <p:nvPr/>
        </p:nvSpPr>
        <p:spPr>
          <a:xfrm>
            <a:off x="1524000" y="200724"/>
            <a:ext cx="9144000" cy="646331"/>
          </a:xfrm>
          <a:prstGeom prst="rect">
            <a:avLst/>
          </a:prstGeom>
          <a:noFill/>
        </p:spPr>
        <p:txBody>
          <a:bodyPr wrap="square" rtlCol="0">
            <a:spAutoFit/>
          </a:bodyPr>
          <a:lstStyle/>
          <a:p>
            <a:pPr algn="ctr"/>
            <a:r>
              <a:rPr lang="en-US" sz="3600" b="1" dirty="0">
                <a:solidFill>
                  <a:srgbClr val="3399FF"/>
                </a:solidFill>
                <a:effectLst>
                  <a:outerShdw blurRad="38100" dist="38100" dir="2700000" algn="tl">
                    <a:srgbClr val="000000">
                      <a:alpha val="43137"/>
                    </a:srgbClr>
                  </a:outerShdw>
                </a:effectLst>
                <a:latin typeface="Calibri" panose="020F0502020204030204"/>
              </a:rPr>
              <a:t>Next Steps/Next Meeting Info</a:t>
            </a:r>
          </a:p>
        </p:txBody>
      </p:sp>
      <p:sp>
        <p:nvSpPr>
          <p:cNvPr id="4" name="TextBox 3">
            <a:extLst>
              <a:ext uri="{FF2B5EF4-FFF2-40B4-BE49-F238E27FC236}">
                <a16:creationId xmlns:a16="http://schemas.microsoft.com/office/drawing/2014/main" id="{EC0EB0AC-923F-407D-8CC5-4530261821A7}"/>
              </a:ext>
            </a:extLst>
          </p:cNvPr>
          <p:cNvSpPr txBox="1"/>
          <p:nvPr/>
        </p:nvSpPr>
        <p:spPr>
          <a:xfrm>
            <a:off x="2087984" y="1078627"/>
            <a:ext cx="8049491" cy="33590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solidFill>
                  <a:prstClr val="black"/>
                </a:solidFill>
                <a:latin typeface="Calibri" panose="020F0502020204030204"/>
              </a:rPr>
              <a:t>Small Group Meetings (4):</a:t>
            </a:r>
          </a:p>
          <a:p>
            <a:pPr algn="ctr">
              <a:lnSpc>
                <a:spcPct val="150000"/>
              </a:lnSpc>
            </a:pPr>
            <a:r>
              <a:rPr lang="en-US" sz="2400" b="1" dirty="0">
                <a:solidFill>
                  <a:prstClr val="black"/>
                </a:solidFill>
                <a:highlight>
                  <a:srgbClr val="FFFF00"/>
                </a:highlight>
                <a:latin typeface="Calibri" panose="020F0502020204030204"/>
              </a:rPr>
              <a:t>Tuesday, August 11 – Thursday, September 10</a:t>
            </a:r>
          </a:p>
          <a:p>
            <a:pPr marL="285750" indent="-285750">
              <a:lnSpc>
                <a:spcPct val="150000"/>
              </a:lnSpc>
              <a:buFont typeface="Arial" panose="020B0604020202020204" pitchFamily="34" charset="0"/>
              <a:buChar char="•"/>
            </a:pPr>
            <a:r>
              <a:rPr lang="en-US" sz="2400" dirty="0">
                <a:solidFill>
                  <a:prstClr val="black"/>
                </a:solidFill>
                <a:latin typeface="Calibri" panose="020F0502020204030204"/>
              </a:rPr>
              <a:t>Leadership meeting – develop the deconfliction plan:</a:t>
            </a:r>
          </a:p>
          <a:p>
            <a:pPr algn="ctr">
              <a:lnSpc>
                <a:spcPct val="150000"/>
              </a:lnSpc>
            </a:pPr>
            <a:r>
              <a:rPr lang="en-US" sz="2400" b="1" dirty="0">
                <a:solidFill>
                  <a:prstClr val="black"/>
                </a:solidFill>
                <a:highlight>
                  <a:srgbClr val="FFFF00"/>
                </a:highlight>
                <a:latin typeface="Calibri" panose="020F0502020204030204"/>
              </a:rPr>
              <a:t>Friday, September 11, 10:00 am</a:t>
            </a:r>
          </a:p>
          <a:p>
            <a:pPr marL="285750" indent="-285750">
              <a:lnSpc>
                <a:spcPct val="150000"/>
              </a:lnSpc>
              <a:buFont typeface="Arial" panose="020B0604020202020204" pitchFamily="34" charset="0"/>
              <a:buChar char="•"/>
            </a:pPr>
            <a:r>
              <a:rPr lang="en-US" sz="2400" dirty="0">
                <a:solidFill>
                  <a:prstClr val="black"/>
                </a:solidFill>
                <a:latin typeface="Calibri" panose="020F0502020204030204"/>
              </a:rPr>
              <a:t>Next Project Team meeting date</a:t>
            </a:r>
          </a:p>
          <a:p>
            <a:pPr algn="ctr">
              <a:lnSpc>
                <a:spcPct val="150000"/>
              </a:lnSpc>
            </a:pPr>
            <a:r>
              <a:rPr lang="en-US" sz="2400" b="1" dirty="0">
                <a:solidFill>
                  <a:prstClr val="black"/>
                </a:solidFill>
                <a:highlight>
                  <a:srgbClr val="FFFF00"/>
                </a:highlight>
                <a:latin typeface="Calibri" panose="020F0502020204030204"/>
              </a:rPr>
              <a:t>Thursday, September 17, 1:00 pm</a:t>
            </a:r>
            <a:endParaRPr lang="en-US" sz="240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32BF557A-F244-4C9C-A9B8-C434C4C6DEC6}"/>
              </a:ext>
            </a:extLst>
          </p:cNvPr>
          <p:cNvSpPr txBox="1"/>
          <p:nvPr/>
        </p:nvSpPr>
        <p:spPr>
          <a:xfrm>
            <a:off x="3196681" y="4847064"/>
            <a:ext cx="5820936" cy="1200329"/>
          </a:xfrm>
          <a:prstGeom prst="rect">
            <a:avLst/>
          </a:prstGeom>
          <a:solidFill>
            <a:schemeClr val="bg1"/>
          </a:solidFill>
          <a:ln w="19050">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sz="2400" b="1" dirty="0">
                <a:solidFill>
                  <a:prstClr val="black"/>
                </a:solidFill>
                <a:latin typeface="Calibri" panose="020F0502020204030204"/>
              </a:rPr>
              <a:t>Paperwork - EPC Websites</a:t>
            </a:r>
          </a:p>
          <a:p>
            <a:pPr marL="285750" indent="-285750" algn="ctr">
              <a:buFont typeface="Arial" panose="020B0604020202020204" pitchFamily="34" charset="0"/>
              <a:buChar char="•"/>
            </a:pPr>
            <a:r>
              <a:rPr lang="en-US" sz="2400" b="1" dirty="0">
                <a:solidFill>
                  <a:prstClr val="black"/>
                </a:solidFill>
                <a:latin typeface="Calibri" panose="020F0502020204030204"/>
              </a:rPr>
              <a:t>Back side: </a:t>
            </a:r>
            <a:r>
              <a:rPr lang="en-US" sz="2400" b="1" dirty="0">
                <a:solidFill>
                  <a:prstClr val="black"/>
                </a:solidFill>
                <a:latin typeface="Calibri" panose="020F0502020204030204"/>
                <a:hlinkClick r:id="rId2"/>
              </a:rPr>
              <a:t>mgacepc.net</a:t>
            </a:r>
            <a:endParaRPr lang="en-US" sz="2400" b="1" dirty="0">
              <a:solidFill>
                <a:prstClr val="black"/>
              </a:solidFill>
              <a:latin typeface="Calibri" panose="020F0502020204030204"/>
            </a:endParaRPr>
          </a:p>
          <a:p>
            <a:pPr marL="285750" indent="-285750" algn="ctr">
              <a:buFont typeface="Arial" panose="020B0604020202020204" pitchFamily="34" charset="0"/>
              <a:buChar char="•"/>
            </a:pPr>
            <a:r>
              <a:rPr lang="en-US" sz="2400" b="1" dirty="0">
                <a:solidFill>
                  <a:prstClr val="black"/>
                </a:solidFill>
                <a:latin typeface="Calibri" panose="020F0502020204030204"/>
              </a:rPr>
              <a:t>Front side: </a:t>
            </a:r>
            <a:r>
              <a:rPr lang="en-US" sz="2400" b="1" dirty="0">
                <a:solidFill>
                  <a:prstClr val="black"/>
                </a:solidFill>
                <a:latin typeface="Calibri" panose="020F0502020204030204"/>
                <a:hlinkClick r:id="rId3"/>
              </a:rPr>
              <a:t>mgacepc.org</a:t>
            </a:r>
            <a:endParaRPr lang="en-US" sz="2400" b="1" dirty="0">
              <a:solidFill>
                <a:prstClr val="black"/>
              </a:solidFill>
              <a:latin typeface="Calibri" panose="020F0502020204030204"/>
            </a:endParaRPr>
          </a:p>
        </p:txBody>
      </p:sp>
    </p:spTree>
    <p:extLst>
      <p:ext uri="{BB962C8B-B14F-4D97-AF65-F5344CB8AC3E}">
        <p14:creationId xmlns:p14="http://schemas.microsoft.com/office/powerpoint/2010/main" val="93402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Summaries - Review and accept</a:t>
            </a:r>
          </a:p>
        </p:txBody>
      </p:sp>
    </p:spTree>
    <p:extLst>
      <p:ext uri="{BB962C8B-B14F-4D97-AF65-F5344CB8AC3E}">
        <p14:creationId xmlns:p14="http://schemas.microsoft.com/office/powerpoint/2010/main" val="248725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716BDA-7224-4DDA-8351-790361159084}"/>
              </a:ext>
            </a:extLst>
          </p:cNvPr>
          <p:cNvSpPr txBox="1"/>
          <p:nvPr/>
        </p:nvSpPr>
        <p:spPr>
          <a:xfrm>
            <a:off x="1524000" y="200723"/>
            <a:ext cx="9144000" cy="646331"/>
          </a:xfrm>
          <a:prstGeom prst="rect">
            <a:avLst/>
          </a:prstGeom>
          <a:noFill/>
        </p:spPr>
        <p:txBody>
          <a:bodyPr wrap="square" rtlCol="0">
            <a:spAutoFit/>
          </a:bodyPr>
          <a:lstStyle/>
          <a:p>
            <a:pPr algn="ctr"/>
            <a:r>
              <a:rPr lang="en-US" sz="3600" b="1" dirty="0">
                <a:solidFill>
                  <a:srgbClr val="3399FF"/>
                </a:solidFill>
                <a:effectLst>
                  <a:outerShdw blurRad="38100" dist="38100" dir="2700000" algn="tl">
                    <a:srgbClr val="000000">
                      <a:alpha val="43137"/>
                    </a:srgbClr>
                  </a:outerShdw>
                </a:effectLst>
                <a:latin typeface="Calibri" panose="020F0502020204030204"/>
              </a:rPr>
              <a:t>Closing Points</a:t>
            </a:r>
          </a:p>
        </p:txBody>
      </p:sp>
      <p:sp>
        <p:nvSpPr>
          <p:cNvPr id="4" name="TextBox 3">
            <a:extLst>
              <a:ext uri="{FF2B5EF4-FFF2-40B4-BE49-F238E27FC236}">
                <a16:creationId xmlns:a16="http://schemas.microsoft.com/office/drawing/2014/main" id="{EC0EB0AC-923F-407D-8CC5-4530261821A7}"/>
              </a:ext>
            </a:extLst>
          </p:cNvPr>
          <p:cNvSpPr txBox="1"/>
          <p:nvPr/>
        </p:nvSpPr>
        <p:spPr>
          <a:xfrm>
            <a:off x="2087983" y="1034024"/>
            <a:ext cx="8049491" cy="529375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The utility community wants HELP!</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Expansive, important issue – largely missed by the U.S. GIS community - U.S. well behind Europe</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The MGAC structure has created the opportunity for this nationally unique Project Team to get out of the gate</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Online collaborative tools are critical to success</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“We are committed to keeping this effort from becoming a way for one vendor or another from taking over the process and steering it for their own benefit.  However, the vendor world potentially has much to contribute to this process.” </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“A society grows great when old men plant trees whose shade they know they shall never sit in.”  </a:t>
            </a:r>
            <a:r>
              <a:rPr lang="en-US" sz="2400" i="1" dirty="0">
                <a:solidFill>
                  <a:prstClr val="black"/>
                </a:solidFill>
                <a:latin typeface="Calibri" panose="020F0502020204030204"/>
              </a:rPr>
              <a:t>Unknown</a:t>
            </a: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1595043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64381F-8AD6-4B91-BE9C-807E7E4F0D2C}"/>
              </a:ext>
            </a:extLst>
          </p:cNvPr>
          <p:cNvSpPr txBox="1"/>
          <p:nvPr/>
        </p:nvSpPr>
        <p:spPr>
          <a:xfrm>
            <a:off x="3129776" y="2085277"/>
            <a:ext cx="5977054" cy="1569660"/>
          </a:xfrm>
          <a:prstGeom prst="rect">
            <a:avLst/>
          </a:prstGeom>
          <a:noFill/>
        </p:spPr>
        <p:txBody>
          <a:bodyPr wrap="square" rtlCol="0">
            <a:spAutoFit/>
          </a:bodyPr>
          <a:lstStyle/>
          <a:p>
            <a:r>
              <a:rPr lang="en-US" sz="9600" i="1" dirty="0">
                <a:solidFill>
                  <a:srgbClr val="3399FF"/>
                </a:solidFill>
                <a:effectLst>
                  <a:outerShdw blurRad="38100" dist="38100" dir="2700000" algn="tl">
                    <a:srgbClr val="000000">
                      <a:alpha val="43137"/>
                    </a:srgbClr>
                  </a:outerShdw>
                </a:effectLst>
                <a:latin typeface="Calibri" panose="020F0502020204030204"/>
              </a:rPr>
              <a:t>Questions?</a:t>
            </a:r>
          </a:p>
        </p:txBody>
      </p:sp>
    </p:spTree>
    <p:extLst>
      <p:ext uri="{BB962C8B-B14F-4D97-AF65-F5344CB8AC3E}">
        <p14:creationId xmlns:p14="http://schemas.microsoft.com/office/powerpoint/2010/main" val="3704218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80A9CC-F83E-4804-A453-C38058640B48}"/>
              </a:ext>
            </a:extLst>
          </p:cNvPr>
          <p:cNvPicPr>
            <a:picLocks noChangeAspect="1"/>
          </p:cNvPicPr>
          <p:nvPr/>
        </p:nvPicPr>
        <p:blipFill>
          <a:blip r:embed="rId2"/>
          <a:stretch>
            <a:fillRect/>
          </a:stretch>
        </p:blipFill>
        <p:spPr>
          <a:xfrm>
            <a:off x="4170245" y="293648"/>
            <a:ext cx="3824454" cy="765919"/>
          </a:xfrm>
          <a:prstGeom prst="rect">
            <a:avLst/>
          </a:prstGeom>
        </p:spPr>
      </p:pic>
      <p:sp>
        <p:nvSpPr>
          <p:cNvPr id="3" name="TextBox 2">
            <a:extLst>
              <a:ext uri="{FF2B5EF4-FFF2-40B4-BE49-F238E27FC236}">
                <a16:creationId xmlns:a16="http://schemas.microsoft.com/office/drawing/2014/main" id="{74DE0995-FCAB-45F9-B0FD-F66B46F80932}"/>
              </a:ext>
            </a:extLst>
          </p:cNvPr>
          <p:cNvSpPr txBox="1"/>
          <p:nvPr/>
        </p:nvSpPr>
        <p:spPr>
          <a:xfrm>
            <a:off x="2137317" y="1382750"/>
            <a:ext cx="7928517" cy="4308872"/>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prstClr val="black"/>
                </a:solidFill>
                <a:latin typeface="Calibri" panose="020F0502020204030204"/>
              </a:rPr>
              <a:t>Minnesota is one of the nation’s most geospatially advanced states:</a:t>
            </a:r>
          </a:p>
          <a:p>
            <a:pPr marL="742950" lvl="1" indent="-285750">
              <a:buFont typeface="Arial" panose="020B0604020202020204" pitchFamily="34" charset="0"/>
              <a:buChar char="•"/>
            </a:pPr>
            <a:r>
              <a:rPr lang="en-US" dirty="0">
                <a:solidFill>
                  <a:prstClr val="black"/>
                </a:solidFill>
                <a:latin typeface="Calibri" panose="020F0502020204030204"/>
              </a:rPr>
              <a:t>University of Minnesota - Jack </a:t>
            </a:r>
            <a:r>
              <a:rPr lang="en-US" dirty="0" err="1">
                <a:solidFill>
                  <a:prstClr val="black"/>
                </a:solidFill>
                <a:latin typeface="Calibri" panose="020F0502020204030204"/>
              </a:rPr>
              <a:t>Dangermond</a:t>
            </a:r>
            <a:r>
              <a:rPr lang="en-US" dirty="0">
                <a:solidFill>
                  <a:prstClr val="black"/>
                </a:solidFill>
                <a:latin typeface="Calibri" panose="020F0502020204030204"/>
              </a:rPr>
              <a:t> (</a:t>
            </a:r>
            <a:r>
              <a:rPr lang="en-US" dirty="0" err="1">
                <a:solidFill>
                  <a:prstClr val="black"/>
                </a:solidFill>
                <a:latin typeface="Calibri" panose="020F0502020204030204"/>
              </a:rPr>
              <a:t>Esri</a:t>
            </a:r>
            <a:r>
              <a:rPr lang="en-US" dirty="0">
                <a:solidFill>
                  <a:prstClr val="black"/>
                </a:solidFill>
                <a:latin typeface="Calibri" panose="020F0502020204030204"/>
              </a:rPr>
              <a:t>), Polar Geospatial Center</a:t>
            </a:r>
          </a:p>
          <a:p>
            <a:pPr marL="742950" lvl="1" indent="-285750">
              <a:buFont typeface="Arial" panose="020B0604020202020204" pitchFamily="34" charset="0"/>
              <a:buChar char="•"/>
            </a:pPr>
            <a:r>
              <a:rPr lang="en-US" dirty="0">
                <a:solidFill>
                  <a:prstClr val="black"/>
                </a:solidFill>
                <a:latin typeface="Calibri" panose="020F0502020204030204"/>
              </a:rPr>
              <a:t>Open Source - MN DNR (DNRGPS), MapServer, </a:t>
            </a:r>
            <a:r>
              <a:rPr lang="en-US" dirty="0" err="1">
                <a:solidFill>
                  <a:prstClr val="black"/>
                </a:solidFill>
                <a:latin typeface="Calibri" panose="020F0502020204030204"/>
              </a:rPr>
              <a:t>GeoMoose</a:t>
            </a:r>
            <a:endParaRPr lang="en-US" dirty="0">
              <a:solidFill>
                <a:prstClr val="black"/>
              </a:solidFill>
              <a:latin typeface="Calibri" panose="020F0502020204030204"/>
            </a:endParaRPr>
          </a:p>
          <a:p>
            <a:pPr marL="742950" lvl="1" indent="-285750">
              <a:buFont typeface="Arial" panose="020B0604020202020204" pitchFamily="34" charset="0"/>
              <a:buChar char="•"/>
            </a:pPr>
            <a:r>
              <a:rPr lang="en-US" dirty="0">
                <a:solidFill>
                  <a:prstClr val="black"/>
                </a:solidFill>
                <a:latin typeface="Calibri" panose="020F0502020204030204"/>
              </a:rPr>
              <a:t>Professional organizations - MN GIS/LIS, multiple user groups</a:t>
            </a:r>
          </a:p>
          <a:p>
            <a:pPr marL="742950" lvl="1" indent="-285750">
              <a:buFont typeface="Arial" panose="020B0604020202020204" pitchFamily="34" charset="0"/>
              <a:buChar char="•"/>
            </a:pPr>
            <a:r>
              <a:rPr lang="en-US" dirty="0">
                <a:solidFill>
                  <a:prstClr val="black"/>
                </a:solidFill>
                <a:latin typeface="Calibri" panose="020F0502020204030204"/>
              </a:rPr>
              <a:t>Geospatial nonprofit - SharedGeo</a:t>
            </a:r>
          </a:p>
          <a:p>
            <a:pPr marL="742950" lvl="1" indent="-285750">
              <a:buFont typeface="Arial" panose="020B0604020202020204" pitchFamily="34" charset="0"/>
              <a:buChar char="•"/>
            </a:pPr>
            <a:r>
              <a:rPr lang="en-US" dirty="0">
                <a:solidFill>
                  <a:prstClr val="black"/>
                </a:solidFill>
                <a:latin typeface="Calibri" panose="020F0502020204030204"/>
              </a:rPr>
              <a:t>Formal government offices - LMIC, now MnGeo; </a:t>
            </a:r>
            <a:r>
              <a:rPr lang="en-US" dirty="0" err="1">
                <a:solidFill>
                  <a:prstClr val="black"/>
                </a:solidFill>
                <a:latin typeface="Calibri" panose="020F0502020204030204"/>
              </a:rPr>
              <a:t>MetroGIS</a:t>
            </a:r>
            <a:endParaRPr lang="en-US" dirty="0">
              <a:solidFill>
                <a:prstClr val="black"/>
              </a:solidFill>
              <a:latin typeface="Calibri" panose="020F0502020204030204"/>
            </a:endParaRPr>
          </a:p>
          <a:p>
            <a:pPr marL="742950" lvl="1" indent="-285750">
              <a:buFont typeface="Arial" panose="020B0604020202020204" pitchFamily="34" charset="0"/>
              <a:buChar char="•"/>
            </a:pPr>
            <a:r>
              <a:rPr lang="en-US" dirty="0">
                <a:solidFill>
                  <a:prstClr val="black"/>
                </a:solidFill>
                <a:latin typeface="Calibri" panose="020F0502020204030204"/>
              </a:rPr>
              <a:t>State Council enacted in law</a:t>
            </a:r>
          </a:p>
          <a:p>
            <a:pPr marL="742950" lvl="1" indent="-285750">
              <a:buFont typeface="Arial" panose="020B0604020202020204" pitchFamily="34" charset="0"/>
              <a:buChar char="•"/>
            </a:pPr>
            <a:endParaRPr lang="en-US" sz="2000" b="1" dirty="0">
              <a:solidFill>
                <a:prstClr val="black"/>
              </a:solidFill>
              <a:latin typeface="Calibri" panose="020F0502020204030204"/>
            </a:endParaRPr>
          </a:p>
          <a:p>
            <a:pPr marL="285750" indent="-285750">
              <a:buFont typeface="Arial" panose="020B0604020202020204" pitchFamily="34" charset="0"/>
              <a:buChar char="•"/>
            </a:pPr>
            <a:r>
              <a:rPr lang="en-US" b="1" dirty="0">
                <a:solidFill>
                  <a:prstClr val="black"/>
                </a:solidFill>
                <a:latin typeface="Calibri" panose="020F0502020204030204"/>
              </a:rPr>
              <a:t>The Minnesota Geospatial Advisory Council is a legally enacted Minnesota state government entity under Minnesota statute 16E.30</a:t>
            </a:r>
            <a:r>
              <a:rPr lang="en-US" dirty="0">
                <a:solidFill>
                  <a:prstClr val="black"/>
                </a:solidFill>
                <a:latin typeface="Calibri" panose="020F0502020204030204"/>
              </a:rPr>
              <a:t>. </a:t>
            </a:r>
          </a:p>
          <a:p>
            <a:endParaRPr lang="en-US" dirty="0">
              <a:solidFill>
                <a:prstClr val="black"/>
              </a:solidFill>
              <a:latin typeface="Calibri" panose="020F0502020204030204"/>
            </a:endParaRPr>
          </a:p>
          <a:p>
            <a:pPr marL="285750" indent="-285750">
              <a:buFont typeface="Arial" panose="020B0604020202020204" pitchFamily="34" charset="0"/>
              <a:buChar char="•"/>
            </a:pPr>
            <a:r>
              <a:rPr lang="en-US" b="1" dirty="0">
                <a:solidFill>
                  <a:prstClr val="black"/>
                </a:solidFill>
                <a:latin typeface="Calibri" panose="020F0502020204030204"/>
              </a:rPr>
              <a:t>By extension, the Emergency Preparedness Committee serves as the state's principal organization for promoting, coordinating, and standardizing Geographic Information System (GIS) use across all levels of the Minnesota Emergency Services Sector. </a:t>
            </a:r>
          </a:p>
        </p:txBody>
      </p:sp>
    </p:spTree>
    <p:extLst>
      <p:ext uri="{BB962C8B-B14F-4D97-AF65-F5344CB8AC3E}">
        <p14:creationId xmlns:p14="http://schemas.microsoft.com/office/powerpoint/2010/main" val="3483089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GIS/LIS Consortium New Ad-Hoc Committees</a:t>
            </a:r>
            <a:endParaRPr lang="en-US" dirty="0"/>
          </a:p>
          <a:p>
            <a:r>
              <a:rPr lang="en-US" b="1" dirty="0"/>
              <a:t>Professional Development</a:t>
            </a:r>
            <a:br>
              <a:rPr lang="en-US" dirty="0"/>
            </a:br>
            <a:r>
              <a:rPr lang="en-US" dirty="0"/>
              <a:t>Andy King-Scribbins; Megan Sisko</a:t>
            </a:r>
          </a:p>
          <a:p>
            <a:r>
              <a:rPr lang="en-US" b="1" dirty="0"/>
              <a:t>Equity Advocates</a:t>
            </a:r>
            <a:br>
              <a:rPr lang="en-US" dirty="0"/>
            </a:br>
            <a:r>
              <a:rPr lang="en-US" dirty="0"/>
              <a:t>Cory Richter</a:t>
            </a:r>
          </a:p>
          <a:p>
            <a:r>
              <a:rPr lang="en-US" b="1" dirty="0">
                <a:ea typeface="+mn-lt"/>
                <a:cs typeface="+mn-lt"/>
              </a:rPr>
              <a:t>Higher Ed &amp; K12 Committee</a:t>
            </a:r>
            <a:r>
              <a:rPr lang="en-US" dirty="0">
                <a:ea typeface="+mn-lt"/>
                <a:cs typeface="+mn-lt"/>
              </a:rPr>
              <a:t> </a:t>
            </a:r>
            <a:br>
              <a:rPr lang="en-US" b="1" dirty="0">
                <a:ea typeface="+mn-lt"/>
                <a:cs typeface="+mn-lt"/>
              </a:rPr>
            </a:br>
            <a:r>
              <a:rPr lang="en-US" dirty="0">
                <a:ea typeface="+mn-lt"/>
                <a:cs typeface="+mn-lt"/>
              </a:rPr>
              <a:t>Cory Richter</a:t>
            </a:r>
          </a:p>
          <a:p>
            <a:endParaRPr lang="en-US" dirty="0">
              <a:cs typeface="Calibri"/>
            </a:endParaRPr>
          </a:p>
          <a:p>
            <a:pPr marL="0" indent="0">
              <a:buNone/>
            </a:pPr>
            <a:endParaRPr lang="en-US" dirty="0">
              <a:ea typeface="+mn-lt"/>
              <a:cs typeface="+mn-lt"/>
            </a:endParaRPr>
          </a:p>
        </p:txBody>
      </p:sp>
    </p:spTree>
    <p:extLst>
      <p:ext uri="{BB962C8B-B14F-4D97-AF65-F5344CB8AC3E}">
        <p14:creationId xmlns:p14="http://schemas.microsoft.com/office/powerpoint/2010/main" val="2016262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p:txBody>
          <a:bodyPr vert="horz" lIns="91440" tIns="45720" rIns="91440" bIns="45720" rtlCol="0" anchor="t">
            <a:normAutofit fontScale="77500" lnSpcReduction="20000"/>
          </a:bodyPr>
          <a:lstStyle/>
          <a:p>
            <a:pPr marL="0" indent="0">
              <a:buNone/>
            </a:pPr>
            <a:r>
              <a:rPr lang="en-US" b="1" dirty="0">
                <a:cs typeface="Calibri"/>
              </a:rPr>
              <a:t>Professional Development</a:t>
            </a:r>
          </a:p>
          <a:p>
            <a:pPr marL="342900" indent="-342900"/>
            <a:r>
              <a:rPr lang="en-US" dirty="0">
                <a:ea typeface="+mn-lt"/>
                <a:cs typeface="+mn-lt"/>
              </a:rPr>
              <a:t>Work closely with other Consortium committees on activities related to professional development</a:t>
            </a:r>
          </a:p>
          <a:p>
            <a:pPr marL="342900" indent="-342900"/>
            <a:r>
              <a:rPr lang="en-US" dirty="0">
                <a:ea typeface="+mn-lt"/>
                <a:cs typeface="+mn-lt"/>
              </a:rPr>
              <a:t>Careers in GIS panel discussion</a:t>
            </a:r>
          </a:p>
          <a:p>
            <a:pPr marL="342900" indent="-342900"/>
            <a:r>
              <a:rPr lang="en-US" dirty="0">
                <a:cs typeface="Calibri"/>
              </a:rPr>
              <a:t>Consortium mentorship program</a:t>
            </a:r>
          </a:p>
          <a:p>
            <a:pPr marL="342900" indent="-342900"/>
            <a:r>
              <a:rPr lang="en-US" dirty="0">
                <a:cs typeface="Calibri"/>
              </a:rPr>
              <a:t>Ad hoc resume reviews and job coaching</a:t>
            </a:r>
          </a:p>
          <a:p>
            <a:pPr marL="342900" indent="-342900"/>
            <a:r>
              <a:rPr lang="en-US" dirty="0">
                <a:cs typeface="Calibri"/>
              </a:rPr>
              <a:t>Consortium jobs posting page</a:t>
            </a:r>
          </a:p>
          <a:p>
            <a:pPr marL="342900" indent="-342900"/>
            <a:r>
              <a:rPr lang="en-US" dirty="0">
                <a:cs typeface="Calibri"/>
              </a:rPr>
              <a:t>Networking events</a:t>
            </a:r>
          </a:p>
          <a:p>
            <a:pPr marL="342900" indent="-342900"/>
            <a:r>
              <a:rPr lang="en-US" dirty="0">
                <a:cs typeface="Calibri"/>
              </a:rPr>
              <a:t>Coordinate with other regional professional development groups</a:t>
            </a:r>
          </a:p>
          <a:p>
            <a:pPr marL="342900" indent="-342900"/>
            <a:endParaRPr lang="en-US" dirty="0">
              <a:cs typeface="Calibri"/>
            </a:endParaRPr>
          </a:p>
          <a:p>
            <a:pPr marL="342900" indent="-342900"/>
            <a:endParaRPr lang="en-US" dirty="0">
              <a:cs typeface="Calibri"/>
            </a:endParaRPr>
          </a:p>
          <a:p>
            <a:pPr marL="342900" indent="-342900"/>
            <a:endParaRPr lang="en-US" dirty="0">
              <a:cs typeface="Calibri"/>
            </a:endParaRPr>
          </a:p>
          <a:p>
            <a:pPr marL="342900" indent="-342900"/>
            <a:endParaRPr lang="en-US" dirty="0">
              <a:cs typeface="Calibri"/>
            </a:endParaRPr>
          </a:p>
          <a:p>
            <a:pPr marL="342900" indent="-342900"/>
            <a:endParaRPr lang="en-US" dirty="0">
              <a:cs typeface="Calibri"/>
            </a:endParaRPr>
          </a:p>
          <a:p>
            <a:pPr marL="800100" lvl="1" indent="-342900"/>
            <a:endParaRPr lang="en-US" dirty="0">
              <a:cs typeface="Calibri"/>
            </a:endParaRPr>
          </a:p>
        </p:txBody>
      </p:sp>
    </p:spTree>
    <p:extLst>
      <p:ext uri="{BB962C8B-B14F-4D97-AF65-F5344CB8AC3E}">
        <p14:creationId xmlns:p14="http://schemas.microsoft.com/office/powerpoint/2010/main" val="2964930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p:txBody>
          <a:bodyPr vert="horz" lIns="91440" tIns="45720" rIns="91440" bIns="45720" rtlCol="0" anchor="t">
            <a:normAutofit fontScale="92500" lnSpcReduction="20000"/>
          </a:bodyPr>
          <a:lstStyle/>
          <a:p>
            <a:pPr marL="0" indent="0">
              <a:buNone/>
            </a:pPr>
            <a:r>
              <a:rPr lang="en-US" b="1">
                <a:cs typeface="Calibri"/>
              </a:rPr>
              <a:t>Equity Advocates</a:t>
            </a:r>
          </a:p>
          <a:p>
            <a:pPr marL="342900" indent="-342900"/>
            <a:r>
              <a:rPr lang="en-US">
                <a:ea typeface="+mn-lt"/>
                <a:cs typeface="+mn-lt"/>
              </a:rPr>
              <a:t>Projects</a:t>
            </a:r>
            <a:endParaRPr lang="en-US" dirty="0">
              <a:ea typeface="+mn-lt"/>
              <a:cs typeface="+mn-lt"/>
            </a:endParaRPr>
          </a:p>
          <a:p>
            <a:pPr marL="800100" lvl="1" indent="-342900"/>
            <a:r>
              <a:rPr lang="en-US">
                <a:ea typeface="+mn-lt"/>
                <a:cs typeface="+mn-lt"/>
              </a:rPr>
              <a:t>Polling</a:t>
            </a:r>
            <a:endParaRPr lang="en-US" dirty="0">
              <a:ea typeface="+mn-lt"/>
              <a:cs typeface="+mn-lt"/>
            </a:endParaRPr>
          </a:p>
          <a:p>
            <a:pPr marL="800100" lvl="1" indent="-342900"/>
            <a:r>
              <a:rPr lang="en-US">
                <a:ea typeface="+mn-lt"/>
                <a:cs typeface="+mn-lt"/>
              </a:rPr>
              <a:t>Toolkits</a:t>
            </a:r>
            <a:endParaRPr lang="en-US" dirty="0">
              <a:ea typeface="+mn-lt"/>
              <a:cs typeface="+mn-lt"/>
            </a:endParaRPr>
          </a:p>
          <a:p>
            <a:pPr marL="342900" indent="-342900"/>
            <a:r>
              <a:rPr lang="en-US">
                <a:ea typeface="+mn-lt"/>
                <a:cs typeface="+mn-lt"/>
              </a:rPr>
              <a:t>Equityadvocates.slack.com</a:t>
            </a:r>
            <a:endParaRPr lang="en-US"/>
          </a:p>
          <a:p>
            <a:pPr marL="800100" lvl="1" indent="-342900"/>
            <a:r>
              <a:rPr lang="en-US" dirty="0">
                <a:cs typeface="Calibri"/>
              </a:rPr>
              <a:t>Minnesota</a:t>
            </a:r>
          </a:p>
          <a:p>
            <a:pPr marL="800100" lvl="1" indent="-342900"/>
            <a:r>
              <a:rPr lang="en-US" dirty="0">
                <a:cs typeface="Calibri"/>
              </a:rPr>
              <a:t>Wisconsin</a:t>
            </a:r>
          </a:p>
          <a:p>
            <a:pPr marL="800100" lvl="1" indent="-342900"/>
            <a:r>
              <a:rPr lang="en-US" dirty="0">
                <a:cs typeface="Calibri"/>
              </a:rPr>
              <a:t>North Dakota</a:t>
            </a:r>
          </a:p>
          <a:p>
            <a:pPr marL="800100" lvl="1" indent="-342900"/>
            <a:r>
              <a:rPr lang="en-US" dirty="0">
                <a:cs typeface="Calibri"/>
              </a:rPr>
              <a:t>Adding more...</a:t>
            </a:r>
          </a:p>
          <a:p>
            <a:pPr marL="800100" lvl="1" indent="-342900"/>
            <a:endParaRPr lang="en-US" dirty="0">
              <a:cs typeface="Calibri"/>
            </a:endParaRPr>
          </a:p>
        </p:txBody>
      </p:sp>
    </p:spTree>
    <p:extLst>
      <p:ext uri="{BB962C8B-B14F-4D97-AF65-F5344CB8AC3E}">
        <p14:creationId xmlns:p14="http://schemas.microsoft.com/office/powerpoint/2010/main" val="3678368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cs typeface="Calibri"/>
              </a:rPr>
              <a:t>Education Committee update</a:t>
            </a:r>
          </a:p>
          <a:p>
            <a:pPr marL="342900" indent="-342900"/>
            <a:r>
              <a:rPr lang="en-US" dirty="0">
                <a:ea typeface="+mn-lt"/>
                <a:cs typeface="+mn-lt"/>
              </a:rPr>
              <a:t>Split into Higher Ed and K12</a:t>
            </a:r>
          </a:p>
          <a:p>
            <a:pPr marL="342900" indent="-342900"/>
            <a:r>
              <a:rPr lang="en-US" dirty="0">
                <a:ea typeface="+mn-lt"/>
                <a:cs typeface="+mn-lt"/>
              </a:rPr>
              <a:t>Scholarships &amp; mentoring</a:t>
            </a:r>
          </a:p>
          <a:p>
            <a:pPr marL="342900" indent="-342900"/>
            <a:r>
              <a:rPr lang="en-US" dirty="0">
                <a:ea typeface="+mn-lt"/>
                <a:cs typeface="+mn-lt"/>
              </a:rPr>
              <a:t>Coordinate Educators Day </a:t>
            </a:r>
            <a:endParaRPr lang="en-US" dirty="0">
              <a:cs typeface="Calibri"/>
            </a:endParaRPr>
          </a:p>
          <a:p>
            <a:pPr marL="342900" indent="-342900"/>
            <a:r>
              <a:rPr lang="en-US" dirty="0">
                <a:cs typeface="Calibri"/>
              </a:rPr>
              <a:t>Promote connections between the geospatial profession and educators</a:t>
            </a:r>
          </a:p>
          <a:p>
            <a:pPr marL="800100" lvl="1" indent="-342900"/>
            <a:endParaRPr lang="en-US" dirty="0">
              <a:cs typeface="Calibri"/>
            </a:endParaRPr>
          </a:p>
        </p:txBody>
      </p:sp>
    </p:spTree>
    <p:extLst>
      <p:ext uri="{BB962C8B-B14F-4D97-AF65-F5344CB8AC3E}">
        <p14:creationId xmlns:p14="http://schemas.microsoft.com/office/powerpoint/2010/main" val="670109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iver with grass and trees&#10;&#10;Description automatically generated">
            <a:extLst>
              <a:ext uri="{FF2B5EF4-FFF2-40B4-BE49-F238E27FC236}">
                <a16:creationId xmlns:a16="http://schemas.microsoft.com/office/drawing/2014/main" id="{401CF490-5CCF-4611-B75C-BA4B12D843F8}"/>
              </a:ext>
            </a:extLst>
          </p:cNvPr>
          <p:cNvPicPr>
            <a:picLocks noChangeAspect="1"/>
          </p:cNvPicPr>
          <p:nvPr/>
        </p:nvPicPr>
        <p:blipFill rotWithShape="1">
          <a:blip r:embed="rId3">
            <a:extLst>
              <a:ext uri="{28A0092B-C50C-407E-A947-70E740481C1C}">
                <a14:useLocalDpi xmlns:a14="http://schemas.microsoft.com/office/drawing/2010/main" val="0"/>
              </a:ext>
            </a:extLst>
          </a:blip>
          <a:srcRect l="22575" r="3203"/>
          <a:stretch/>
        </p:blipFill>
        <p:spPr>
          <a:xfrm>
            <a:off x="20" y="2"/>
            <a:ext cx="12191980" cy="6857999"/>
          </a:xfrm>
          <a:prstGeom prst="rect">
            <a:avLst/>
          </a:prstGeom>
          <a:noFill/>
        </p:spPr>
      </p:pic>
      <p:sp>
        <p:nvSpPr>
          <p:cNvPr id="10" name="Title 9"/>
          <p:cNvSpPr>
            <a:spLocks noGrp="1"/>
          </p:cNvSpPr>
          <p:nvPr>
            <p:ph type="title"/>
          </p:nvPr>
        </p:nvSpPr>
        <p:spPr>
          <a:xfrm>
            <a:off x="1" y="5638801"/>
            <a:ext cx="12192000" cy="1219200"/>
          </a:xfrm>
        </p:spPr>
        <p:txBody>
          <a:bodyPr anchor="ctr">
            <a:normAutofit/>
          </a:bodyPr>
          <a:lstStyle/>
          <a:p>
            <a:r>
              <a:rPr lang="en-US" dirty="0"/>
              <a:t>Break</a:t>
            </a:r>
          </a:p>
        </p:txBody>
      </p:sp>
    </p:spTree>
    <p:extLst>
      <p:ext uri="{BB962C8B-B14F-4D97-AF65-F5344CB8AC3E}">
        <p14:creationId xmlns:p14="http://schemas.microsoft.com/office/powerpoint/2010/main" val="64294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a:normAutofit/>
          </a:bodyPr>
          <a:lstStyle/>
          <a:p>
            <a:pPr marL="0" indent="0">
              <a:buNone/>
            </a:pPr>
            <a:r>
              <a:rPr lang="en-US" b="1" dirty="0"/>
              <a:t>Outreach Committee Chair</a:t>
            </a:r>
          </a:p>
          <a:p>
            <a:pPr marL="0" indent="0">
              <a:buNone/>
            </a:pPr>
            <a:r>
              <a:rPr lang="en-US" dirty="0"/>
              <a:t>Kari Geurts</a:t>
            </a:r>
          </a:p>
        </p:txBody>
      </p:sp>
    </p:spTree>
    <p:extLst>
      <p:ext uri="{BB962C8B-B14F-4D97-AF65-F5344CB8AC3E}">
        <p14:creationId xmlns:p14="http://schemas.microsoft.com/office/powerpoint/2010/main" val="1919264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5" name="Text Placeholder 1"/>
          <p:cNvSpPr>
            <a:spLocks noGrp="1"/>
          </p:cNvSpPr>
          <p:nvPr>
            <p:ph idx="1"/>
          </p:nvPr>
        </p:nvSpPr>
        <p:spPr>
          <a:xfrm>
            <a:off x="838200" y="1825625"/>
            <a:ext cx="7622406" cy="4351338"/>
          </a:xfrm>
        </p:spPr>
        <p:txBody>
          <a:bodyPr>
            <a:normAutofit/>
          </a:bodyPr>
          <a:lstStyle/>
          <a:p>
            <a:pPr marL="0" indent="0">
              <a:buNone/>
            </a:pPr>
            <a:r>
              <a:rPr lang="en-US" b="1" dirty="0"/>
              <a:t>Geospatial Commons Advisory Committee</a:t>
            </a:r>
          </a:p>
          <a:p>
            <a:pPr marL="0" indent="0">
              <a:buNone/>
            </a:pPr>
            <a:r>
              <a:rPr lang="en-US" dirty="0"/>
              <a:t>Mark Kotz</a:t>
            </a:r>
          </a:p>
          <a:p>
            <a:pPr marL="0" indent="0">
              <a:buNone/>
            </a:pPr>
            <a:endParaRPr lang="en-US" b="1" dirty="0"/>
          </a:p>
        </p:txBody>
      </p:sp>
    </p:spTree>
    <p:extLst>
      <p:ext uri="{BB962C8B-B14F-4D97-AF65-F5344CB8AC3E}">
        <p14:creationId xmlns:p14="http://schemas.microsoft.com/office/powerpoint/2010/main" val="3011284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3</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ea typeface="+mn-lt"/>
                <a:cs typeface="+mn-lt"/>
              </a:rPr>
              <a:t>Approve Damage Assessment Standard &amp; Standards Update</a:t>
            </a:r>
            <a:endParaRPr lang="en-US" b="1" dirty="0">
              <a:cs typeface="Calibri"/>
            </a:endParaRPr>
          </a:p>
          <a:p>
            <a:pPr marL="0" indent="0">
              <a:buNone/>
            </a:pPr>
            <a:r>
              <a:rPr lang="en-US" dirty="0"/>
              <a:t>Mark Kotz, Cory Richter</a:t>
            </a:r>
            <a:endParaRPr lang="en-US" dirty="0">
              <a:cs typeface="Calibri"/>
            </a:endParaRPr>
          </a:p>
          <a:p>
            <a:pPr marL="0" indent="0">
              <a:buNone/>
            </a:pPr>
            <a:endParaRPr lang="en-US" dirty="0"/>
          </a:p>
        </p:txBody>
      </p:sp>
    </p:spTree>
    <p:extLst>
      <p:ext uri="{BB962C8B-B14F-4D97-AF65-F5344CB8AC3E}">
        <p14:creationId xmlns:p14="http://schemas.microsoft.com/office/powerpoint/2010/main" val="2914572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E41B-41D6-42D6-B99D-4A1A6E524863}"/>
              </a:ext>
            </a:extLst>
          </p:cNvPr>
          <p:cNvSpPr>
            <a:spLocks noGrp="1"/>
          </p:cNvSpPr>
          <p:nvPr>
            <p:ph type="title"/>
          </p:nvPr>
        </p:nvSpPr>
        <p:spPr/>
        <p:txBody>
          <a:bodyPr/>
          <a:lstStyle/>
          <a:p>
            <a:r>
              <a:rPr lang="en-US" b="1">
                <a:ea typeface="+mj-lt"/>
                <a:cs typeface="+mj-lt"/>
              </a:rPr>
              <a:t>Geospatial Commons Advisory Committee</a:t>
            </a:r>
            <a:endParaRPr lang="en-US"/>
          </a:p>
        </p:txBody>
      </p:sp>
      <p:sp>
        <p:nvSpPr>
          <p:cNvPr id="3" name="Content Placeholder 2">
            <a:extLst>
              <a:ext uri="{FF2B5EF4-FFF2-40B4-BE49-F238E27FC236}">
                <a16:creationId xmlns:a16="http://schemas.microsoft.com/office/drawing/2014/main" id="{D45A3459-EC8E-4F03-8BC6-3A716F5572FD}"/>
              </a:ext>
            </a:extLst>
          </p:cNvPr>
          <p:cNvSpPr>
            <a:spLocks noGrp="1"/>
          </p:cNvSpPr>
          <p:nvPr>
            <p:ph idx="1"/>
          </p:nvPr>
        </p:nvSpPr>
        <p:spPr/>
        <p:txBody>
          <a:bodyPr vert="horz" lIns="91440" tIns="45720" rIns="91440" bIns="45720" rtlCol="0" anchor="t">
            <a:normAutofit/>
          </a:bodyPr>
          <a:lstStyle/>
          <a:p>
            <a:pPr>
              <a:buNone/>
            </a:pPr>
            <a:r>
              <a:rPr lang="en-US" b="1">
                <a:ea typeface="+mn-lt"/>
                <a:cs typeface="+mn-lt"/>
              </a:rPr>
              <a:t>Mission statement:</a:t>
            </a:r>
            <a:r>
              <a:rPr lang="en-US" dirty="0">
                <a:ea typeface="+mn-lt"/>
                <a:cs typeface="+mn-lt"/>
              </a:rPr>
              <a:t> </a:t>
            </a:r>
            <a:endParaRPr lang="en-US"/>
          </a:p>
          <a:p>
            <a:pPr marL="0" indent="0">
              <a:buNone/>
            </a:pPr>
            <a:r>
              <a:rPr lang="en-US">
                <a:ea typeface="+mn-lt"/>
                <a:cs typeface="+mn-lt"/>
              </a:rPr>
              <a:t>To provide advice, guidance and strategic direction for the Minnesota Geospatial Commons and Minnesota’s collaborative geospatial data sharing program, from the broad perspective of the Minnesota geospatial data stakeholder community. </a:t>
            </a:r>
            <a:endParaRPr lang="en-US"/>
          </a:p>
        </p:txBody>
      </p:sp>
    </p:spTree>
    <p:extLst>
      <p:ext uri="{BB962C8B-B14F-4D97-AF65-F5344CB8AC3E}">
        <p14:creationId xmlns:p14="http://schemas.microsoft.com/office/powerpoint/2010/main" val="2540787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BD143-DB87-4B88-9DE7-5E194F6CA4FC}"/>
              </a:ext>
            </a:extLst>
          </p:cNvPr>
          <p:cNvSpPr>
            <a:spLocks noGrp="1"/>
          </p:cNvSpPr>
          <p:nvPr>
            <p:ph type="title"/>
          </p:nvPr>
        </p:nvSpPr>
        <p:spPr/>
        <p:txBody>
          <a:bodyPr/>
          <a:lstStyle/>
          <a:p>
            <a:r>
              <a:rPr lang="en-US" b="1">
                <a:ea typeface="+mj-lt"/>
                <a:cs typeface="+mj-lt"/>
              </a:rPr>
              <a:t>Geospatial Commons Advisory Committee</a:t>
            </a:r>
            <a:endParaRPr lang="en-US"/>
          </a:p>
        </p:txBody>
      </p:sp>
      <p:sp>
        <p:nvSpPr>
          <p:cNvPr id="3" name="Content Placeholder 2">
            <a:extLst>
              <a:ext uri="{FF2B5EF4-FFF2-40B4-BE49-F238E27FC236}">
                <a16:creationId xmlns:a16="http://schemas.microsoft.com/office/drawing/2014/main" id="{4E1D8BA8-D5DE-4C94-AF65-25CDB756A64E}"/>
              </a:ext>
            </a:extLst>
          </p:cNvPr>
          <p:cNvSpPr>
            <a:spLocks noGrp="1"/>
          </p:cNvSpPr>
          <p:nvPr>
            <p:ph idx="1"/>
          </p:nvPr>
        </p:nvSpPr>
        <p:spPr/>
        <p:txBody>
          <a:bodyPr vert="horz" lIns="91440" tIns="45720" rIns="91440" bIns="45720" rtlCol="0" anchor="t">
            <a:normAutofit/>
          </a:bodyPr>
          <a:lstStyle/>
          <a:p>
            <a:pPr marL="0" indent="0">
              <a:buNone/>
            </a:pPr>
            <a:r>
              <a:rPr lang="en-US" b="1">
                <a:cs typeface="Calibri"/>
              </a:rPr>
              <a:t>Objectives and Deliverables</a:t>
            </a:r>
          </a:p>
          <a:p>
            <a:r>
              <a:rPr lang="en-US">
                <a:ea typeface="+mn-lt"/>
                <a:cs typeface="+mn-lt"/>
              </a:rPr>
              <a:t>Represent the MN geospatial data stakeholder community</a:t>
            </a:r>
            <a:endParaRPr lang="en-US">
              <a:cs typeface="Calibri"/>
            </a:endParaRPr>
          </a:p>
          <a:p>
            <a:r>
              <a:rPr lang="en-US">
                <a:ea typeface="+mn-lt"/>
                <a:cs typeface="+mn-lt"/>
              </a:rPr>
              <a:t>Define and advocate for needs of community</a:t>
            </a:r>
            <a:endParaRPr lang="en-US" dirty="0">
              <a:cs typeface="Calibri"/>
            </a:endParaRPr>
          </a:p>
          <a:p>
            <a:r>
              <a:rPr lang="en-US">
                <a:ea typeface="+mn-lt"/>
                <a:cs typeface="+mn-lt"/>
              </a:rPr>
              <a:t>Define enhancements to MN geospatial data sharing program</a:t>
            </a:r>
          </a:p>
          <a:p>
            <a:r>
              <a:rPr lang="en-US">
                <a:cs typeface="Calibri"/>
              </a:rPr>
              <a:t>Provide guidance and advice on governance, policy, support and usage</a:t>
            </a:r>
            <a:endParaRPr lang="en-US" dirty="0">
              <a:cs typeface="Calibri"/>
            </a:endParaRPr>
          </a:p>
          <a:p>
            <a:r>
              <a:rPr lang="en-US">
                <a:cs typeface="Calibri"/>
              </a:rPr>
              <a:t>Mechanism for outreach and feedback with community</a:t>
            </a:r>
            <a:endParaRPr lang="en-US" dirty="0">
              <a:cs typeface="Calibri"/>
            </a:endParaRPr>
          </a:p>
        </p:txBody>
      </p:sp>
    </p:spTree>
    <p:extLst>
      <p:ext uri="{BB962C8B-B14F-4D97-AF65-F5344CB8AC3E}">
        <p14:creationId xmlns:p14="http://schemas.microsoft.com/office/powerpoint/2010/main" val="857400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D22F-3C75-446D-A85A-14A57B3DD71C}"/>
              </a:ext>
            </a:extLst>
          </p:cNvPr>
          <p:cNvSpPr>
            <a:spLocks noGrp="1"/>
          </p:cNvSpPr>
          <p:nvPr>
            <p:ph type="title"/>
          </p:nvPr>
        </p:nvSpPr>
        <p:spPr/>
        <p:txBody>
          <a:bodyPr/>
          <a:lstStyle/>
          <a:p>
            <a:r>
              <a:rPr lang="en-US" b="1">
                <a:ea typeface="+mj-lt"/>
                <a:cs typeface="+mj-lt"/>
              </a:rPr>
              <a:t>Geospatial Commons Advisory Committee</a:t>
            </a:r>
            <a:endParaRPr lang="en-US"/>
          </a:p>
        </p:txBody>
      </p:sp>
      <p:sp>
        <p:nvSpPr>
          <p:cNvPr id="3" name="Content Placeholder 2">
            <a:extLst>
              <a:ext uri="{FF2B5EF4-FFF2-40B4-BE49-F238E27FC236}">
                <a16:creationId xmlns:a16="http://schemas.microsoft.com/office/drawing/2014/main" id="{6D248C85-5367-402C-B1B6-44A411ED09FC}"/>
              </a:ext>
            </a:extLst>
          </p:cNvPr>
          <p:cNvSpPr>
            <a:spLocks noGrp="1"/>
          </p:cNvSpPr>
          <p:nvPr>
            <p:ph idx="1"/>
          </p:nvPr>
        </p:nvSpPr>
        <p:spPr/>
        <p:txBody>
          <a:bodyPr vert="horz" lIns="91440" tIns="45720" rIns="91440" bIns="45720" rtlCol="0" anchor="t">
            <a:normAutofit lnSpcReduction="10000"/>
          </a:bodyPr>
          <a:lstStyle/>
          <a:p>
            <a:pPr>
              <a:buNone/>
            </a:pPr>
            <a:r>
              <a:rPr lang="en-US" b="1" dirty="0">
                <a:ea typeface="+mn-lt"/>
                <a:cs typeface="+mn-lt"/>
              </a:rPr>
              <a:t>Objectives and Deliverables:</a:t>
            </a:r>
            <a:r>
              <a:rPr lang="en-US" dirty="0">
                <a:ea typeface="+mn-lt"/>
                <a:cs typeface="+mn-lt"/>
              </a:rPr>
              <a:t> </a:t>
            </a:r>
            <a:endParaRPr lang="en-US" dirty="0"/>
          </a:p>
          <a:p>
            <a:pPr>
              <a:buFont typeface="Arial"/>
              <a:buChar char="•"/>
            </a:pPr>
            <a:r>
              <a:rPr lang="en-US" dirty="0">
                <a:ea typeface="+mn-lt"/>
                <a:cs typeface="+mn-lt"/>
              </a:rPr>
              <a:t>Help operating agency (</a:t>
            </a:r>
            <a:r>
              <a:rPr lang="en-US" dirty="0" err="1">
                <a:ea typeface="+mn-lt"/>
                <a:cs typeface="+mn-lt"/>
              </a:rPr>
              <a:t>MnGeo</a:t>
            </a:r>
            <a:r>
              <a:rPr lang="en-US" dirty="0">
                <a:ea typeface="+mn-lt"/>
                <a:cs typeface="+mn-lt"/>
              </a:rPr>
              <a:t>) and implementation team to communicate with the broader community about challenges and opportunities for the Commons</a:t>
            </a:r>
            <a:endParaRPr lang="en-US" dirty="0"/>
          </a:p>
          <a:p>
            <a:pPr>
              <a:buFont typeface="Arial"/>
              <a:buChar char="•"/>
            </a:pPr>
            <a:r>
              <a:rPr lang="en-US" dirty="0">
                <a:ea typeface="+mn-lt"/>
                <a:cs typeface="+mn-lt"/>
              </a:rPr>
              <a:t>Act as a sounding board for </a:t>
            </a:r>
            <a:r>
              <a:rPr lang="en-US" dirty="0" err="1">
                <a:ea typeface="+mn-lt"/>
                <a:cs typeface="+mn-lt"/>
              </a:rPr>
              <a:t>MnGeo</a:t>
            </a:r>
            <a:r>
              <a:rPr lang="en-US" dirty="0">
                <a:ea typeface="+mn-lt"/>
                <a:cs typeface="+mn-lt"/>
              </a:rPr>
              <a:t> and implementation team</a:t>
            </a:r>
            <a:endParaRPr lang="en-US" dirty="0"/>
          </a:p>
          <a:p>
            <a:pPr>
              <a:buFont typeface="Arial"/>
              <a:buChar char="•"/>
            </a:pPr>
            <a:r>
              <a:rPr lang="en-US" dirty="0">
                <a:ea typeface="+mn-lt"/>
                <a:cs typeface="+mn-lt"/>
              </a:rPr>
              <a:t>Help to envision next generation of the Commons</a:t>
            </a:r>
            <a:endParaRPr lang="en-US" dirty="0">
              <a:cs typeface="Calibri"/>
            </a:endParaRPr>
          </a:p>
          <a:p>
            <a:pPr>
              <a:buFont typeface="Arial"/>
              <a:buChar char="•"/>
            </a:pPr>
            <a:r>
              <a:rPr lang="en-US" dirty="0">
                <a:ea typeface="+mn-lt"/>
                <a:cs typeface="+mn-lt"/>
              </a:rPr>
              <a:t>Note: this committee is not a technical committee and does not provide technical implementation advice.  Some members of this committee may also participate in technical groups.</a:t>
            </a:r>
            <a:endParaRPr lang="en-US" dirty="0"/>
          </a:p>
          <a:p>
            <a:pPr marL="0" indent="0">
              <a:buNone/>
            </a:pPr>
            <a:endParaRPr lang="en-US" dirty="0">
              <a:cs typeface="Calibri"/>
            </a:endParaRPr>
          </a:p>
        </p:txBody>
      </p:sp>
    </p:spTree>
    <p:extLst>
      <p:ext uri="{BB962C8B-B14F-4D97-AF65-F5344CB8AC3E}">
        <p14:creationId xmlns:p14="http://schemas.microsoft.com/office/powerpoint/2010/main" val="1254177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8B2-95F7-40F1-84C7-9B0940FF4AC5}"/>
              </a:ext>
            </a:extLst>
          </p:cNvPr>
          <p:cNvSpPr>
            <a:spLocks noGrp="1"/>
          </p:cNvSpPr>
          <p:nvPr>
            <p:ph type="title"/>
          </p:nvPr>
        </p:nvSpPr>
        <p:spPr/>
        <p:txBody>
          <a:bodyPr/>
          <a:lstStyle/>
          <a:p>
            <a:r>
              <a:rPr lang="en-US" b="1">
                <a:cs typeface="Calibri"/>
              </a:rPr>
              <a:t>Geospatial Commons Advisory Committee</a:t>
            </a:r>
            <a:endParaRPr lang="en-US"/>
          </a:p>
        </p:txBody>
      </p:sp>
      <p:sp>
        <p:nvSpPr>
          <p:cNvPr id="3" name="Content Placeholder 2">
            <a:extLst>
              <a:ext uri="{FF2B5EF4-FFF2-40B4-BE49-F238E27FC236}">
                <a16:creationId xmlns:a16="http://schemas.microsoft.com/office/drawing/2014/main" id="{17EE1932-0B1A-46CD-A127-F979A38F2491}"/>
              </a:ext>
            </a:extLst>
          </p:cNvPr>
          <p:cNvSpPr>
            <a:spLocks noGrp="1"/>
          </p:cNvSpPr>
          <p:nvPr>
            <p:ph idx="1"/>
          </p:nvPr>
        </p:nvSpPr>
        <p:spPr/>
        <p:txBody>
          <a:bodyPr vert="horz" lIns="91440" tIns="45720" rIns="91440" bIns="45720" rtlCol="0" anchor="t">
            <a:normAutofit/>
          </a:bodyPr>
          <a:lstStyle/>
          <a:p>
            <a:pPr>
              <a:buNone/>
            </a:pPr>
            <a:r>
              <a:rPr lang="en-US" b="1" dirty="0">
                <a:ea typeface="+mn-lt"/>
                <a:cs typeface="+mn-lt"/>
              </a:rPr>
              <a:t>Resource requirements and timing:</a:t>
            </a:r>
            <a:r>
              <a:rPr lang="en-US" dirty="0">
                <a:ea typeface="+mn-lt"/>
                <a:cs typeface="+mn-lt"/>
              </a:rPr>
              <a:t> </a:t>
            </a:r>
            <a:endParaRPr lang="en-US" dirty="0"/>
          </a:p>
          <a:p>
            <a:pPr>
              <a:buFont typeface="Arial"/>
              <a:buChar char="•"/>
            </a:pPr>
            <a:r>
              <a:rPr lang="en-US" dirty="0">
                <a:ea typeface="+mn-lt"/>
                <a:cs typeface="+mn-lt"/>
              </a:rPr>
              <a:t>Committee will meet as needed, at least annually </a:t>
            </a:r>
            <a:endParaRPr lang="en-US" dirty="0"/>
          </a:p>
          <a:p>
            <a:pPr>
              <a:buFont typeface="Arial"/>
              <a:buChar char="•"/>
            </a:pPr>
            <a:r>
              <a:rPr lang="en-US" dirty="0">
                <a:ea typeface="+mn-lt"/>
                <a:cs typeface="+mn-lt"/>
              </a:rPr>
              <a:t>Should have a rep from </a:t>
            </a:r>
            <a:r>
              <a:rPr lang="en-US" dirty="0" err="1">
                <a:ea typeface="+mn-lt"/>
                <a:cs typeface="+mn-lt"/>
              </a:rPr>
              <a:t>MnGeo</a:t>
            </a:r>
            <a:r>
              <a:rPr lang="en-US" dirty="0">
                <a:ea typeface="+mn-lt"/>
                <a:cs typeface="+mn-lt"/>
              </a:rPr>
              <a:t> and a rep from implementation team </a:t>
            </a:r>
            <a:endParaRPr lang="en-US" dirty="0"/>
          </a:p>
          <a:p>
            <a:pPr>
              <a:buFont typeface="Arial"/>
              <a:buChar char="•"/>
            </a:pPr>
            <a:r>
              <a:rPr lang="en-US" dirty="0">
                <a:ea typeface="+mn-lt"/>
                <a:cs typeface="+mn-lt"/>
              </a:rPr>
              <a:t>Must have a strong, open and trusting relationship with </a:t>
            </a:r>
            <a:r>
              <a:rPr lang="en-US" dirty="0" err="1">
                <a:ea typeface="+mn-lt"/>
                <a:cs typeface="+mn-lt"/>
              </a:rPr>
              <a:t>MnGeo</a:t>
            </a:r>
            <a:r>
              <a:rPr lang="en-US" dirty="0">
                <a:ea typeface="+mn-lt"/>
                <a:cs typeface="+mn-lt"/>
              </a:rPr>
              <a:t> and the Commons implementation team</a:t>
            </a:r>
            <a:endParaRPr lang="en-US" dirty="0"/>
          </a:p>
          <a:p>
            <a:pPr>
              <a:buFont typeface="Arial"/>
              <a:buChar char="•"/>
            </a:pPr>
            <a:r>
              <a:rPr lang="en-US" dirty="0">
                <a:cs typeface="Calibri"/>
              </a:rPr>
              <a:t>No specific members identified</a:t>
            </a:r>
          </a:p>
          <a:p>
            <a:pPr marL="0" indent="0">
              <a:buNone/>
            </a:pPr>
            <a:endParaRPr lang="en-US" dirty="0">
              <a:cs typeface="Calibri"/>
            </a:endParaRPr>
          </a:p>
        </p:txBody>
      </p:sp>
    </p:spTree>
    <p:extLst>
      <p:ext uri="{BB962C8B-B14F-4D97-AF65-F5344CB8AC3E}">
        <p14:creationId xmlns:p14="http://schemas.microsoft.com/office/powerpoint/2010/main" val="4181481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11</a:t>
            </a:r>
          </a:p>
        </p:txBody>
      </p:sp>
      <p:sp>
        <p:nvSpPr>
          <p:cNvPr id="5" name="Text Placeholder 1"/>
          <p:cNvSpPr>
            <a:spLocks noGrp="1"/>
          </p:cNvSpPr>
          <p:nvPr>
            <p:ph idx="1"/>
          </p:nvPr>
        </p:nvSpPr>
        <p:spPr>
          <a:xfrm>
            <a:off x="838200" y="1825625"/>
            <a:ext cx="7622406" cy="4351338"/>
          </a:xfrm>
        </p:spPr>
        <p:txBody>
          <a:bodyPr>
            <a:normAutofit/>
          </a:bodyPr>
          <a:lstStyle/>
          <a:p>
            <a:pPr marL="0" indent="0">
              <a:buNone/>
            </a:pPr>
            <a:r>
              <a:rPr lang="en-US" b="1" dirty="0"/>
              <a:t>NSGIC Conference and GAC Participation - </a:t>
            </a:r>
            <a:r>
              <a:rPr lang="en-US" dirty="0"/>
              <a:t>Dan Ross</a:t>
            </a:r>
          </a:p>
          <a:p>
            <a:pPr marL="0" indent="0">
              <a:buNone/>
            </a:pPr>
            <a:r>
              <a:rPr lang="en-US" b="1" dirty="0"/>
              <a:t>Council of Councils</a:t>
            </a:r>
          </a:p>
          <a:p>
            <a:pPr lvl="1"/>
            <a:r>
              <a:rPr lang="en-US" b="1" dirty="0"/>
              <a:t>September 16</a:t>
            </a:r>
            <a:r>
              <a:rPr lang="en-US" b="1" baseline="30000" dirty="0"/>
              <a:t>th</a:t>
            </a:r>
            <a:r>
              <a:rPr lang="en-US" b="1" dirty="0"/>
              <a:t> 1-3 PM</a:t>
            </a:r>
          </a:p>
          <a:p>
            <a:pPr lvl="1"/>
            <a:r>
              <a:rPr lang="en-US" b="1" dirty="0"/>
              <a:t>Please attend and share thoughts and hear from Council members in other states</a:t>
            </a:r>
          </a:p>
          <a:p>
            <a:pPr lvl="1"/>
            <a:r>
              <a:rPr lang="en-US" b="1" dirty="0"/>
              <a:t>Cory will be serving on a panel – thank you Cory!</a:t>
            </a:r>
          </a:p>
          <a:p>
            <a:pPr marL="0" indent="0">
              <a:buNone/>
            </a:pPr>
            <a:endParaRPr lang="en-US" b="1" dirty="0"/>
          </a:p>
        </p:txBody>
      </p:sp>
    </p:spTree>
    <p:extLst>
      <p:ext uri="{BB962C8B-B14F-4D97-AF65-F5344CB8AC3E}">
        <p14:creationId xmlns:p14="http://schemas.microsoft.com/office/powerpoint/2010/main" val="2884249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NSGIC  Conference </a:t>
            </a:r>
          </a:p>
        </p:txBody>
      </p:sp>
      <p:sp>
        <p:nvSpPr>
          <p:cNvPr id="3" name="Content Placeholder 2"/>
          <p:cNvSpPr>
            <a:spLocks noGrp="1"/>
          </p:cNvSpPr>
          <p:nvPr>
            <p:ph idx="1"/>
          </p:nvPr>
        </p:nvSpPr>
        <p:spPr>
          <a:xfrm>
            <a:off x="838200" y="1825624"/>
            <a:ext cx="7710996" cy="4841505"/>
          </a:xfrm>
        </p:spPr>
        <p:txBody>
          <a:bodyPr>
            <a:normAutofit lnSpcReduction="10000"/>
          </a:bodyPr>
          <a:lstStyle/>
          <a:p>
            <a:r>
              <a:rPr lang="en-US" dirty="0"/>
              <a:t>September 21-25</a:t>
            </a:r>
          </a:p>
          <a:p>
            <a:r>
              <a:rPr lang="en-US" dirty="0"/>
              <a:t>Free to all Council members</a:t>
            </a:r>
          </a:p>
          <a:p>
            <a:r>
              <a:rPr lang="en-US" dirty="0"/>
              <a:t>Variety of live and on demand sessions</a:t>
            </a:r>
          </a:p>
          <a:p>
            <a:r>
              <a:rPr lang="en-US" dirty="0"/>
              <a:t>Agenda - https://nsgic.mclms.net/en/agenda</a:t>
            </a:r>
          </a:p>
          <a:p>
            <a:r>
              <a:rPr lang="en-US" dirty="0"/>
              <a:t>Great networking opportunity</a:t>
            </a:r>
          </a:p>
          <a:p>
            <a:r>
              <a:rPr lang="en-US" dirty="0"/>
              <a:t>Don’t forget to register for both events</a:t>
            </a:r>
          </a:p>
          <a:p>
            <a:pPr lvl="1"/>
            <a:r>
              <a:rPr lang="en-US" dirty="0"/>
              <a:t>C of C - </a:t>
            </a:r>
            <a:r>
              <a:rPr lang="en-US" dirty="0">
                <a:hlinkClick r:id="rId2"/>
              </a:rPr>
              <a:t>https://nsgic.memberclicks.net/2020-council-forum#/</a:t>
            </a:r>
            <a:endParaRPr lang="en-US" dirty="0"/>
          </a:p>
          <a:p>
            <a:pPr lvl="1"/>
            <a:r>
              <a:rPr lang="en-US" dirty="0"/>
              <a:t>Conference - </a:t>
            </a:r>
            <a:r>
              <a:rPr lang="en-US" dirty="0">
                <a:hlinkClick r:id="rId3"/>
              </a:rPr>
              <a:t>https://nsgic.memberclicks.net/2020ACReg?servId=7613#/</a:t>
            </a:r>
            <a:endParaRPr lang="en-US" dirty="0"/>
          </a:p>
        </p:txBody>
      </p:sp>
    </p:spTree>
    <p:extLst>
      <p:ext uri="{BB962C8B-B14F-4D97-AF65-F5344CB8AC3E}">
        <p14:creationId xmlns:p14="http://schemas.microsoft.com/office/powerpoint/2010/main" val="490181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12</a:t>
            </a:r>
          </a:p>
        </p:txBody>
      </p:sp>
      <p:sp>
        <p:nvSpPr>
          <p:cNvPr id="2" name="Text Placeholder 1"/>
          <p:cNvSpPr>
            <a:spLocks noGrp="1"/>
          </p:cNvSpPr>
          <p:nvPr>
            <p:ph idx="1"/>
          </p:nvPr>
        </p:nvSpPr>
        <p:spPr/>
        <p:txBody>
          <a:bodyPr>
            <a:normAutofit/>
          </a:bodyPr>
          <a:lstStyle/>
          <a:p>
            <a:pPr marL="0" indent="0">
              <a:buNone/>
            </a:pPr>
            <a:r>
              <a:rPr lang="en-US" b="1" dirty="0"/>
              <a:t>Sector Report</a:t>
            </a:r>
          </a:p>
          <a:p>
            <a:pPr marL="0" indent="0">
              <a:buNone/>
            </a:pPr>
            <a:r>
              <a:rPr lang="en-US" dirty="0"/>
              <a:t>Federal:  Kory Thurnau</a:t>
            </a:r>
          </a:p>
        </p:txBody>
      </p:sp>
    </p:spTree>
    <p:extLst>
      <p:ext uri="{BB962C8B-B14F-4D97-AF65-F5344CB8AC3E}">
        <p14:creationId xmlns:p14="http://schemas.microsoft.com/office/powerpoint/2010/main" val="4223768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12</a:t>
            </a:r>
          </a:p>
        </p:txBody>
      </p:sp>
      <p:sp>
        <p:nvSpPr>
          <p:cNvPr id="2" name="Text Placeholder 1"/>
          <p:cNvSpPr>
            <a:spLocks noGrp="1"/>
          </p:cNvSpPr>
          <p:nvPr>
            <p:ph idx="1"/>
          </p:nvPr>
        </p:nvSpPr>
        <p:spPr/>
        <p:txBody>
          <a:bodyPr>
            <a:normAutofit/>
          </a:bodyPr>
          <a:lstStyle/>
          <a:p>
            <a:pPr marL="0" indent="0">
              <a:buNone/>
            </a:pPr>
            <a:r>
              <a:rPr lang="en-US" b="1" dirty="0"/>
              <a:t>Greater Minnesota Counties Sector Report</a:t>
            </a:r>
          </a:p>
          <a:p>
            <a:pPr marL="0" indent="0">
              <a:buNone/>
            </a:pPr>
            <a:r>
              <a:rPr lang="en-US" b="1" dirty="0"/>
              <a:t>Minnesota PLSS Work</a:t>
            </a:r>
          </a:p>
          <a:p>
            <a:pPr marL="0" indent="0">
              <a:buNone/>
            </a:pPr>
            <a:r>
              <a:rPr lang="en-US" dirty="0"/>
              <a:t>Patrick D. Veraguth</a:t>
            </a:r>
          </a:p>
          <a:p>
            <a:pPr marL="0" indent="0">
              <a:buNone/>
            </a:pPr>
            <a:r>
              <a:rPr lang="en-US" dirty="0"/>
              <a:t>Douglas County Surveyor</a:t>
            </a:r>
          </a:p>
        </p:txBody>
      </p:sp>
    </p:spTree>
    <p:extLst>
      <p:ext uri="{BB962C8B-B14F-4D97-AF65-F5344CB8AC3E}">
        <p14:creationId xmlns:p14="http://schemas.microsoft.com/office/powerpoint/2010/main" val="303405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FD657-FF7A-44EC-B707-693EE77B0D02}"/>
              </a:ext>
            </a:extLst>
          </p:cNvPr>
          <p:cNvSpPr>
            <a:spLocks noGrp="1"/>
          </p:cNvSpPr>
          <p:nvPr>
            <p:ph type="title"/>
          </p:nvPr>
        </p:nvSpPr>
        <p:spPr/>
        <p:txBody>
          <a:bodyPr/>
          <a:lstStyle/>
          <a:p>
            <a:r>
              <a:rPr lang="en-US" dirty="0"/>
              <a:t>Geospatial Executive Summit	</a:t>
            </a:r>
          </a:p>
        </p:txBody>
      </p:sp>
      <p:sp>
        <p:nvSpPr>
          <p:cNvPr id="3" name="Content Placeholder 2">
            <a:extLst>
              <a:ext uri="{FF2B5EF4-FFF2-40B4-BE49-F238E27FC236}">
                <a16:creationId xmlns:a16="http://schemas.microsoft.com/office/drawing/2014/main" id="{2DA0C153-8C17-4193-AB93-AAE71ED7867D}"/>
              </a:ext>
            </a:extLst>
          </p:cNvPr>
          <p:cNvSpPr>
            <a:spLocks noGrp="1"/>
          </p:cNvSpPr>
          <p:nvPr>
            <p:ph idx="1"/>
          </p:nvPr>
        </p:nvSpPr>
        <p:spPr/>
        <p:txBody>
          <a:bodyPr/>
          <a:lstStyle/>
          <a:p>
            <a:r>
              <a:rPr lang="en-US" sz="2800" dirty="0"/>
              <a:t>MACS, MSPS and GIS/LIS Consortium</a:t>
            </a:r>
          </a:p>
          <a:p>
            <a:r>
              <a:rPr lang="en-US" sz="2800" dirty="0"/>
              <a:t>Virtual meeting sometime in October</a:t>
            </a:r>
          </a:p>
          <a:p>
            <a:r>
              <a:rPr lang="en-US" sz="2800" dirty="0"/>
              <a:t>Chris Mavis is setting meeting up</a:t>
            </a:r>
          </a:p>
          <a:p>
            <a:endParaRPr lang="en-US" dirty="0"/>
          </a:p>
        </p:txBody>
      </p:sp>
    </p:spTree>
    <p:extLst>
      <p:ext uri="{BB962C8B-B14F-4D97-AF65-F5344CB8AC3E}">
        <p14:creationId xmlns:p14="http://schemas.microsoft.com/office/powerpoint/2010/main" val="219507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B26F8-1A95-49DB-9D3D-D2E5CE0F02BB}"/>
              </a:ext>
            </a:extLst>
          </p:cNvPr>
          <p:cNvSpPr>
            <a:spLocks noGrp="1"/>
          </p:cNvSpPr>
          <p:nvPr>
            <p:ph type="title"/>
          </p:nvPr>
        </p:nvSpPr>
        <p:spPr>
          <a:xfrm>
            <a:off x="4419600" y="152401"/>
            <a:ext cx="3910012" cy="555625"/>
          </a:xfrm>
        </p:spPr>
        <p:txBody>
          <a:bodyPr>
            <a:normAutofit fontScale="90000"/>
          </a:bodyPr>
          <a:lstStyle/>
          <a:p>
            <a:r>
              <a:rPr lang="en-US" dirty="0"/>
              <a:t>Township Corners</a:t>
            </a:r>
          </a:p>
        </p:txBody>
      </p:sp>
      <p:pic>
        <p:nvPicPr>
          <p:cNvPr id="6" name="Content Placeholder 5" descr="A close up of a newspaper&#10;&#10;Description automatically generated">
            <a:extLst>
              <a:ext uri="{FF2B5EF4-FFF2-40B4-BE49-F238E27FC236}">
                <a16:creationId xmlns:a16="http://schemas.microsoft.com/office/drawing/2014/main" id="{409EBD92-F735-4798-BAC7-46D71831FD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793686"/>
            <a:ext cx="5715000" cy="6064314"/>
          </a:xfrm>
        </p:spPr>
      </p:pic>
      <p:pic>
        <p:nvPicPr>
          <p:cNvPr id="10" name="Picture 9">
            <a:extLst>
              <a:ext uri="{FF2B5EF4-FFF2-40B4-BE49-F238E27FC236}">
                <a16:creationId xmlns:a16="http://schemas.microsoft.com/office/drawing/2014/main" id="{F323494E-EDFD-4EF3-B627-D5A75279F8E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1752601"/>
            <a:ext cx="2743200" cy="1936115"/>
          </a:xfrm>
          <a:prstGeom prst="rect">
            <a:avLst/>
          </a:prstGeom>
          <a:noFill/>
          <a:ln>
            <a:noFill/>
          </a:ln>
        </p:spPr>
      </p:pic>
      <p:pic>
        <p:nvPicPr>
          <p:cNvPr id="11" name="Picture 10">
            <a:extLst>
              <a:ext uri="{FF2B5EF4-FFF2-40B4-BE49-F238E27FC236}">
                <a16:creationId xmlns:a16="http://schemas.microsoft.com/office/drawing/2014/main" id="{734553A2-58BF-4B10-AB7E-3F6B29AE1A5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8926" y="4647629"/>
            <a:ext cx="2759075" cy="1870710"/>
          </a:xfrm>
          <a:prstGeom prst="rect">
            <a:avLst/>
          </a:prstGeom>
          <a:noFill/>
        </p:spPr>
      </p:pic>
    </p:spTree>
    <p:extLst>
      <p:ext uri="{BB962C8B-B14F-4D97-AF65-F5344CB8AC3E}">
        <p14:creationId xmlns:p14="http://schemas.microsoft.com/office/powerpoint/2010/main" val="2531759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2B5C-D137-4F2C-AB0E-01F23096E7F6}"/>
              </a:ext>
            </a:extLst>
          </p:cNvPr>
          <p:cNvSpPr>
            <a:spLocks noGrp="1"/>
          </p:cNvSpPr>
          <p:nvPr>
            <p:ph type="title"/>
          </p:nvPr>
        </p:nvSpPr>
        <p:spPr/>
        <p:txBody>
          <a:bodyPr/>
          <a:lstStyle/>
          <a:p>
            <a:r>
              <a:rPr lang="en-US" dirty="0">
                <a:cs typeface="Calibri"/>
              </a:rPr>
              <a:t>Damage Assessment Data Standard</a:t>
            </a:r>
            <a:endParaRPr lang="en-US" dirty="0" err="1"/>
          </a:p>
        </p:txBody>
      </p:sp>
      <p:sp>
        <p:nvSpPr>
          <p:cNvPr id="3" name="Content Placeholder 2">
            <a:extLst>
              <a:ext uri="{FF2B5EF4-FFF2-40B4-BE49-F238E27FC236}">
                <a16:creationId xmlns:a16="http://schemas.microsoft.com/office/drawing/2014/main" id="{34A10FB0-79F5-47B6-B255-294C4DD1C60E}"/>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Purpose</a:t>
            </a:r>
          </a:p>
          <a:p>
            <a:r>
              <a:rPr lang="en-US" dirty="0">
                <a:cs typeface="Calibri"/>
              </a:rPr>
              <a:t>Single, commonly accepted set of attributes</a:t>
            </a:r>
          </a:p>
          <a:p>
            <a:r>
              <a:rPr lang="en-US" dirty="0">
                <a:cs typeface="Calibri"/>
              </a:rPr>
              <a:t>Guide local governments in data collection to support State/Federal disaster assistance</a:t>
            </a:r>
          </a:p>
        </p:txBody>
      </p:sp>
    </p:spTree>
    <p:extLst>
      <p:ext uri="{BB962C8B-B14F-4D97-AF65-F5344CB8AC3E}">
        <p14:creationId xmlns:p14="http://schemas.microsoft.com/office/powerpoint/2010/main" val="392783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3" name="Content Placeholder 2" descr="A close up of text on a white background&#10;&#10;Description automatically generated">
            <a:extLst>
              <a:ext uri="{FF2B5EF4-FFF2-40B4-BE49-F238E27FC236}">
                <a16:creationId xmlns:a16="http://schemas.microsoft.com/office/drawing/2014/main" id="{B2958C20-CD8F-4F99-B14A-0DD59C5BE36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11296" y="6750"/>
            <a:ext cx="4398264" cy="6797319"/>
          </a:xfrm>
        </p:spPr>
      </p:pic>
    </p:spTree>
    <p:extLst>
      <p:ext uri="{BB962C8B-B14F-4D97-AF65-F5344CB8AC3E}">
        <p14:creationId xmlns:p14="http://schemas.microsoft.com/office/powerpoint/2010/main" val="15170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3EFD-DAE2-4F85-93E3-E3D3D42696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3C7F228-6E83-470D-A5AF-6F5A4F24801F}"/>
              </a:ext>
            </a:extLst>
          </p:cNvPr>
          <p:cNvPicPr>
            <a:picLocks noGrp="1" noChangeAspect="1"/>
          </p:cNvPicPr>
          <p:nvPr>
            <p:ph idx="1"/>
          </p:nvPr>
        </p:nvPicPr>
        <p:blipFill>
          <a:blip r:embed="rId2"/>
          <a:stretch>
            <a:fillRect/>
          </a:stretch>
        </p:blipFill>
        <p:spPr>
          <a:xfrm>
            <a:off x="2962140" y="-34514"/>
            <a:ext cx="5325755" cy="6892513"/>
          </a:xfrm>
        </p:spPr>
      </p:pic>
    </p:spTree>
    <p:extLst>
      <p:ext uri="{BB962C8B-B14F-4D97-AF65-F5344CB8AC3E}">
        <p14:creationId xmlns:p14="http://schemas.microsoft.com/office/powerpoint/2010/main" val="438905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ECC68-67F6-4EA1-940D-749B9CC03C7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E225DD2-A2FC-4058-B1C3-5C2303B61639}"/>
              </a:ext>
            </a:extLst>
          </p:cNvPr>
          <p:cNvPicPr>
            <a:picLocks noGrp="1" noChangeAspect="1"/>
          </p:cNvPicPr>
          <p:nvPr>
            <p:ph idx="1"/>
          </p:nvPr>
        </p:nvPicPr>
        <p:blipFill>
          <a:blip r:embed="rId2"/>
          <a:stretch>
            <a:fillRect/>
          </a:stretch>
        </p:blipFill>
        <p:spPr>
          <a:xfrm>
            <a:off x="1316736" y="0"/>
            <a:ext cx="8988552" cy="6878250"/>
          </a:xfrm>
        </p:spPr>
      </p:pic>
    </p:spTree>
    <p:extLst>
      <p:ext uri="{BB962C8B-B14F-4D97-AF65-F5344CB8AC3E}">
        <p14:creationId xmlns:p14="http://schemas.microsoft.com/office/powerpoint/2010/main" val="720895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3758-8352-4BB1-80A4-099B180424AD}"/>
              </a:ext>
            </a:extLst>
          </p:cNvPr>
          <p:cNvSpPr>
            <a:spLocks noGrp="1"/>
          </p:cNvSpPr>
          <p:nvPr>
            <p:ph type="title"/>
          </p:nvPr>
        </p:nvSpPr>
        <p:spPr/>
        <p:txBody>
          <a:bodyPr>
            <a:normAutofit/>
          </a:bodyPr>
          <a:lstStyle/>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Arrowhead Collaboration in NE Minnesota Project</a:t>
            </a:r>
          </a:p>
        </p:txBody>
      </p:sp>
      <p:sp>
        <p:nvSpPr>
          <p:cNvPr id="3" name="Content Placeholder 2">
            <a:extLst>
              <a:ext uri="{FF2B5EF4-FFF2-40B4-BE49-F238E27FC236}">
                <a16:creationId xmlns:a16="http://schemas.microsoft.com/office/drawing/2014/main" id="{BB462A0C-6E71-4184-8002-D0123CF9CE1D}"/>
              </a:ext>
            </a:extLst>
          </p:cNvPr>
          <p:cNvSpPr>
            <a:spLocks noGrp="1"/>
          </p:cNvSpPr>
          <p:nvPr>
            <p:ph idx="1"/>
          </p:nvPr>
        </p:nvSpPr>
        <p:spPr/>
        <p:txBody>
          <a:bodyPr/>
          <a:lstStyle/>
          <a:p>
            <a:pPr marL="45720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Working on a standard</a:t>
            </a:r>
          </a:p>
          <a:p>
            <a:pPr marL="45720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Lake County is working on 1000 corner certificates</a:t>
            </a:r>
          </a:p>
          <a:p>
            <a:pPr marL="45720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St. Louis County is working on 300 miles of road (clearing trees and paving)</a:t>
            </a:r>
          </a:p>
          <a:p>
            <a:endParaRPr lang="en-US" dirty="0"/>
          </a:p>
        </p:txBody>
      </p:sp>
    </p:spTree>
    <p:extLst>
      <p:ext uri="{BB962C8B-B14F-4D97-AF65-F5344CB8AC3E}">
        <p14:creationId xmlns:p14="http://schemas.microsoft.com/office/powerpoint/2010/main" val="101190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0044-A68D-4F8E-A8CB-92A6A9F6CD06}"/>
              </a:ext>
            </a:extLst>
          </p:cNvPr>
          <p:cNvSpPr>
            <a:spLocks noGrp="1"/>
          </p:cNvSpPr>
          <p:nvPr>
            <p:ph type="title"/>
          </p:nvPr>
        </p:nvSpPr>
        <p:spPr/>
        <p:txBody>
          <a:bodyPr>
            <a:normAutofit/>
          </a:bodyPr>
          <a:lstStyle/>
          <a:p>
            <a:r>
              <a:rPr lang="en-US" sz="4000" dirty="0" err="1">
                <a:latin typeface="Calibri" panose="020F0502020204030204" pitchFamily="34" charset="0"/>
                <a:ea typeface="Calibri" panose="020F0502020204030204" pitchFamily="34" charset="0"/>
                <a:cs typeface="Times New Roman" panose="02020603050405020304" pitchFamily="18" charset="0"/>
              </a:rPr>
              <a:t>MnGeo</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a:effectLst/>
                <a:latin typeface="Calibri" panose="020F0502020204030204" pitchFamily="34" charset="0"/>
                <a:ea typeface="Calibri" panose="020F0502020204030204" pitchFamily="34" charset="0"/>
                <a:cs typeface="Times New Roman" panose="02020603050405020304" pitchFamily="18" charset="0"/>
              </a:rPr>
              <a:t>Survey Coordinator</a:t>
            </a:r>
            <a:endParaRPr lang="en-US" sz="4000" dirty="0"/>
          </a:p>
        </p:txBody>
      </p:sp>
      <p:pic>
        <p:nvPicPr>
          <p:cNvPr id="5" name="Content Placeholder 4" descr="A screenshot of text&#10;&#10;Description automatically generated">
            <a:extLst>
              <a:ext uri="{FF2B5EF4-FFF2-40B4-BE49-F238E27FC236}">
                <a16:creationId xmlns:a16="http://schemas.microsoft.com/office/drawing/2014/main" id="{49EF4875-CE7E-4F75-B13E-343F0B48F56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5299363" cy="6858000"/>
          </a:xfrm>
        </p:spPr>
      </p:pic>
    </p:spTree>
    <p:extLst>
      <p:ext uri="{BB962C8B-B14F-4D97-AF65-F5344CB8AC3E}">
        <p14:creationId xmlns:p14="http://schemas.microsoft.com/office/powerpoint/2010/main" val="33461705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850D-53A9-4CF4-AF85-9640E52E19F1}"/>
              </a:ext>
            </a:extLst>
          </p:cNvPr>
          <p:cNvSpPr>
            <a:spLocks noGrp="1"/>
          </p:cNvSpPr>
          <p:nvPr>
            <p:ph type="title"/>
          </p:nvPr>
        </p:nvSpPr>
        <p:spPr/>
        <p:txBody>
          <a:bodyPr>
            <a:normAutofit fontScale="90000"/>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Why do we need a Survey Coordinator</a:t>
            </a:r>
            <a:r>
              <a:rPr lang="en-US" sz="4400" dirty="0">
                <a:effectLst/>
                <a:latin typeface="Calibri" panose="020F0502020204030204" pitchFamily="34" charset="0"/>
                <a:ea typeface="Calibri" panose="020F0502020204030204" pitchFamily="34"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EB73D34-0741-4E08-920F-338568172E19}"/>
              </a:ext>
            </a:extLst>
          </p:cNvPr>
          <p:cNvSpPr>
            <a:spLocks noGrp="1"/>
          </p:cNvSpPr>
          <p:nvPr>
            <p:ph idx="1"/>
          </p:nvPr>
        </p:nvSpPr>
        <p:spPr/>
        <p:txBody>
          <a:bodyPr/>
          <a:lstStyle/>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Statewide parcel map</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Each County is different</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Each County’s data is different</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1/3 have a full time County Surveyor</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1/3 have a part time County Surveyor</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1/3 have no County Surveyor</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Some Counties are fully remonumented with a maintenance program</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Some have little to no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remonumentation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24959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797E0EC-D0DD-467D-A927-C7BDE190D8A1}"/>
              </a:ext>
            </a:extLst>
          </p:cNvPr>
          <p:cNvPicPr>
            <a:picLocks noGrp="1" noChangeAspect="1"/>
          </p:cNvPicPr>
          <p:nvPr>
            <p:ph idx="1"/>
          </p:nvPr>
        </p:nvPicPr>
        <p:blipFill>
          <a:blip r:embed="rId2"/>
          <a:stretch>
            <a:fillRect/>
          </a:stretch>
        </p:blipFill>
        <p:spPr>
          <a:xfrm>
            <a:off x="2514600" y="0"/>
            <a:ext cx="7772400" cy="6878086"/>
          </a:xfrm>
          <a:prstGeom prst="rect">
            <a:avLst/>
          </a:prstGeom>
        </p:spPr>
      </p:pic>
    </p:spTree>
    <p:extLst>
      <p:ext uri="{BB962C8B-B14F-4D97-AF65-F5344CB8AC3E}">
        <p14:creationId xmlns:p14="http://schemas.microsoft.com/office/powerpoint/2010/main" val="3603472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1601-0DD7-432A-B05D-5802D8D69C24}"/>
              </a:ext>
            </a:extLst>
          </p:cNvPr>
          <p:cNvSpPr>
            <a:spLocks noGrp="1"/>
          </p:cNvSpPr>
          <p:nvPr>
            <p:ph type="title"/>
          </p:nvPr>
        </p:nvSpPr>
        <p:spPr>
          <a:xfrm>
            <a:off x="2514601" y="228600"/>
            <a:ext cx="7705725" cy="627822"/>
          </a:xfrm>
        </p:spPr>
        <p:txBody>
          <a:bodyPr/>
          <a:lstStyle/>
          <a:p>
            <a:pPr algn="ctr"/>
            <a:r>
              <a:rPr lang="en-US" dirty="0"/>
              <a:t>Wisconsin PLSS Finder</a:t>
            </a:r>
          </a:p>
        </p:txBody>
      </p:sp>
      <p:pic>
        <p:nvPicPr>
          <p:cNvPr id="4" name="Content Placeholder 3">
            <a:extLst>
              <a:ext uri="{FF2B5EF4-FFF2-40B4-BE49-F238E27FC236}">
                <a16:creationId xmlns:a16="http://schemas.microsoft.com/office/drawing/2014/main" id="{AD32BBD7-6819-436C-8B60-FF85EC05A21C}"/>
              </a:ext>
            </a:extLst>
          </p:cNvPr>
          <p:cNvPicPr>
            <a:picLocks noGrp="1" noChangeAspect="1"/>
          </p:cNvPicPr>
          <p:nvPr>
            <p:ph idx="1"/>
          </p:nvPr>
        </p:nvPicPr>
        <p:blipFill>
          <a:blip r:embed="rId2"/>
          <a:stretch>
            <a:fillRect/>
          </a:stretch>
        </p:blipFill>
        <p:spPr>
          <a:xfrm>
            <a:off x="1524000" y="856422"/>
            <a:ext cx="9131334" cy="5307772"/>
          </a:xfrm>
          <a:prstGeom prst="rect">
            <a:avLst/>
          </a:prstGeom>
        </p:spPr>
      </p:pic>
      <p:sp>
        <p:nvSpPr>
          <p:cNvPr id="3" name="TextBox 2">
            <a:extLst>
              <a:ext uri="{FF2B5EF4-FFF2-40B4-BE49-F238E27FC236}">
                <a16:creationId xmlns:a16="http://schemas.microsoft.com/office/drawing/2014/main" id="{2B2600FA-D9F5-4906-84AD-5975B7F52175}"/>
              </a:ext>
            </a:extLst>
          </p:cNvPr>
          <p:cNvSpPr txBox="1"/>
          <p:nvPr/>
        </p:nvSpPr>
        <p:spPr>
          <a:xfrm>
            <a:off x="1981200" y="6260069"/>
            <a:ext cx="8153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https://maps.sco.wisc.edu/surveycontrolfinder/#7/44.730/-90.143/PLSS/terrain</a:t>
            </a: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6889437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70B7-75A6-4FDA-8715-836A0C685476}"/>
              </a:ext>
            </a:extLst>
          </p:cNvPr>
          <p:cNvSpPr>
            <a:spLocks noGrp="1"/>
          </p:cNvSpPr>
          <p:nvPr>
            <p:ph type="title"/>
          </p:nvPr>
        </p:nvSpPr>
        <p:spPr>
          <a:xfrm>
            <a:off x="2367916" y="228601"/>
            <a:ext cx="7705725" cy="479425"/>
          </a:xfrm>
        </p:spPr>
        <p:txBody>
          <a:bodyPr>
            <a:normAutofit fontScale="90000"/>
          </a:bodyPr>
          <a:lstStyle/>
          <a:p>
            <a:pPr algn="ctr"/>
            <a:r>
              <a:rPr lang="en-US" dirty="0"/>
              <a:t>MACS GIS PLSS SITE</a:t>
            </a:r>
          </a:p>
        </p:txBody>
      </p:sp>
      <p:pic>
        <p:nvPicPr>
          <p:cNvPr id="4" name="Content Placeholder 3">
            <a:extLst>
              <a:ext uri="{FF2B5EF4-FFF2-40B4-BE49-F238E27FC236}">
                <a16:creationId xmlns:a16="http://schemas.microsoft.com/office/drawing/2014/main" id="{B1285444-F2E5-4A1A-8AD6-AD02BC7374EE}"/>
              </a:ext>
            </a:extLst>
          </p:cNvPr>
          <p:cNvPicPr>
            <a:picLocks noGrp="1" noChangeAspect="1"/>
          </p:cNvPicPr>
          <p:nvPr>
            <p:ph idx="1"/>
          </p:nvPr>
        </p:nvPicPr>
        <p:blipFill>
          <a:blip r:embed="rId3"/>
          <a:stretch>
            <a:fillRect/>
          </a:stretch>
        </p:blipFill>
        <p:spPr>
          <a:xfrm>
            <a:off x="1524000" y="1119506"/>
            <a:ext cx="9144000" cy="4903511"/>
          </a:xfrm>
          <a:prstGeom prst="rect">
            <a:avLst/>
          </a:prstGeom>
        </p:spPr>
      </p:pic>
      <p:sp>
        <p:nvSpPr>
          <p:cNvPr id="5" name="TextBox 4">
            <a:extLst>
              <a:ext uri="{FF2B5EF4-FFF2-40B4-BE49-F238E27FC236}">
                <a16:creationId xmlns:a16="http://schemas.microsoft.com/office/drawing/2014/main" id="{66A5790F-0646-4EE6-B590-C0AA95FB695A}"/>
              </a:ext>
            </a:extLst>
          </p:cNvPr>
          <p:cNvSpPr txBox="1"/>
          <p:nvPr/>
        </p:nvSpPr>
        <p:spPr>
          <a:xfrm>
            <a:off x="1752600" y="6286326"/>
            <a:ext cx="83058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http://slcgis.maps.arcgis.com/apps/MapSeries/index.html?appid=2755f3c5c1d043198c069d95d4544f37</a:t>
            </a:r>
            <a:endParaRPr kumimoji="0" lang="en-US" sz="15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3010391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92C4-5D6B-49DA-9CC0-CC00F5A54736}"/>
              </a:ext>
            </a:extLst>
          </p:cNvPr>
          <p:cNvSpPr>
            <a:spLocks noGrp="1"/>
          </p:cNvSpPr>
          <p:nvPr>
            <p:ph type="title"/>
          </p:nvPr>
        </p:nvSpPr>
        <p:spPr/>
        <p:txBody>
          <a:bodyPr>
            <a:normAutofit fontScale="90000"/>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Need to spread word about Surveyor Coordinator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8244920-79FE-4281-9939-9862AEEC82C5}"/>
              </a:ext>
            </a:extLst>
          </p:cNvPr>
          <p:cNvSpPr>
            <a:spLocks noGrp="1"/>
          </p:cNvSpPr>
          <p:nvPr>
            <p:ph idx="1"/>
          </p:nvPr>
        </p:nvSpPr>
        <p:spPr/>
        <p:txBody>
          <a:bodyPr/>
          <a:lstStyle/>
          <a:p>
            <a:pPr marL="0" marR="0" indent="45720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County Engineers, County Surveyors, County Recorders </a:t>
            </a:r>
          </a:p>
          <a:p>
            <a:pPr marL="0" marR="0" indent="45720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MnDOT, MN DNR, US Corps of Engineers, USFWS, USFS </a:t>
            </a:r>
          </a:p>
          <a:p>
            <a:pPr marL="0" marR="0" indent="45720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Title companies, GIS Professionals</a:t>
            </a:r>
          </a:p>
          <a:p>
            <a:pPr marL="0" marR="0" indent="45720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AMC, County Boards and State legislators</a:t>
            </a:r>
          </a:p>
          <a:p>
            <a:endParaRPr lang="en-US" dirty="0"/>
          </a:p>
        </p:txBody>
      </p:sp>
    </p:spTree>
    <p:extLst>
      <p:ext uri="{BB962C8B-B14F-4D97-AF65-F5344CB8AC3E}">
        <p14:creationId xmlns:p14="http://schemas.microsoft.com/office/powerpoint/2010/main" val="3560442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C931-4267-488E-A755-D2F496D6F548}"/>
              </a:ext>
            </a:extLst>
          </p:cNvPr>
          <p:cNvSpPr>
            <a:spLocks noGrp="1"/>
          </p:cNvSpPr>
          <p:nvPr>
            <p:ph type="title"/>
          </p:nvPr>
        </p:nvSpPr>
        <p:spPr/>
        <p:txBody>
          <a:bodyPr/>
          <a:lstStyle/>
          <a:p>
            <a:r>
              <a:rPr lang="en-US" dirty="0">
                <a:ea typeface="+mj-lt"/>
                <a:cs typeface="+mj-lt"/>
              </a:rPr>
              <a:t>Damage Assessment Data Standard</a:t>
            </a:r>
            <a:endParaRPr lang="en-US" dirty="0"/>
          </a:p>
        </p:txBody>
      </p:sp>
      <p:sp>
        <p:nvSpPr>
          <p:cNvPr id="3" name="Content Placeholder 2">
            <a:extLst>
              <a:ext uri="{FF2B5EF4-FFF2-40B4-BE49-F238E27FC236}">
                <a16:creationId xmlns:a16="http://schemas.microsoft.com/office/drawing/2014/main" id="{24AAC06F-731F-48D9-B6A3-64399FDAA418}"/>
              </a:ext>
            </a:extLst>
          </p:cNvPr>
          <p:cNvSpPr>
            <a:spLocks noGrp="1"/>
          </p:cNvSpPr>
          <p:nvPr>
            <p:ph idx="1"/>
          </p:nvPr>
        </p:nvSpPr>
        <p:spPr/>
        <p:txBody>
          <a:bodyPr vert="horz" lIns="91440" tIns="45720" rIns="91440" bIns="45720" rtlCol="0" anchor="t">
            <a:normAutofit/>
          </a:bodyPr>
          <a:lstStyle/>
          <a:p>
            <a:r>
              <a:rPr lang="en-US" dirty="0">
                <a:cs typeface="Calibri"/>
              </a:rPr>
              <a:t>Proposed by Damage Assessment Data Standard Project Team of EPC</a:t>
            </a:r>
          </a:p>
          <a:p>
            <a:r>
              <a:rPr lang="en-US" dirty="0">
                <a:cs typeface="Calibri"/>
              </a:rPr>
              <a:t>Leaders: Brad Anderson, Cory Richter</a:t>
            </a:r>
          </a:p>
          <a:p>
            <a:r>
              <a:rPr lang="en-US" dirty="0">
                <a:cs typeface="Calibri"/>
              </a:rPr>
              <a:t>Earlier key stakeholder review</a:t>
            </a:r>
          </a:p>
          <a:p>
            <a:r>
              <a:rPr lang="en-US" dirty="0">
                <a:cs typeface="Calibri"/>
              </a:rPr>
              <a:t>Formal 90-day GAC public review (ended 8/19/20)</a:t>
            </a:r>
          </a:p>
          <a:p>
            <a:r>
              <a:rPr lang="en-US" dirty="0">
                <a:cs typeface="Calibri"/>
              </a:rPr>
              <a:t>Few comments - Minor tweaks</a:t>
            </a:r>
          </a:p>
          <a:p>
            <a:r>
              <a:rPr lang="en-US" dirty="0">
                <a:cs typeface="Calibri"/>
              </a:rPr>
              <a:t>Approved by Standards Committee 9/2/20 - </a:t>
            </a:r>
            <a:r>
              <a:rPr lang="en-US" b="1" dirty="0">
                <a:solidFill>
                  <a:srgbClr val="003865"/>
                </a:solidFill>
                <a:cs typeface="Calibri"/>
              </a:rPr>
              <a:t>Request GAC approval</a:t>
            </a:r>
          </a:p>
        </p:txBody>
      </p:sp>
    </p:spTree>
    <p:extLst>
      <p:ext uri="{BB962C8B-B14F-4D97-AF65-F5344CB8AC3E}">
        <p14:creationId xmlns:p14="http://schemas.microsoft.com/office/powerpoint/2010/main" val="17761879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dy of water surrounded by trees&#10;&#10;Description automatically generated">
            <a:extLst>
              <a:ext uri="{FF2B5EF4-FFF2-40B4-BE49-F238E27FC236}">
                <a16:creationId xmlns:a16="http://schemas.microsoft.com/office/drawing/2014/main" id="{47E08442-F32E-4888-B106-F6A832C8726A}"/>
              </a:ext>
            </a:extLst>
          </p:cNvPr>
          <p:cNvPicPr>
            <a:picLocks noChangeAspect="1"/>
          </p:cNvPicPr>
          <p:nvPr/>
        </p:nvPicPr>
        <p:blipFill rotWithShape="1">
          <a:blip r:embed="rId3">
            <a:extLst>
              <a:ext uri="{28A0092B-C50C-407E-A947-70E740481C1C}">
                <a14:useLocalDpi xmlns:a14="http://schemas.microsoft.com/office/drawing/2010/main" val="0"/>
              </a:ext>
            </a:extLst>
          </a:blip>
          <a:srcRect l="19659" r="6119"/>
          <a:stretch/>
        </p:blipFill>
        <p:spPr>
          <a:xfrm>
            <a:off x="20" y="2"/>
            <a:ext cx="12191980" cy="6857999"/>
          </a:xfrm>
          <a:prstGeom prst="rect">
            <a:avLst/>
          </a:prstGeom>
          <a:noFill/>
        </p:spPr>
      </p:pic>
      <p:sp>
        <p:nvSpPr>
          <p:cNvPr id="10" name="Title 9"/>
          <p:cNvSpPr>
            <a:spLocks noGrp="1"/>
          </p:cNvSpPr>
          <p:nvPr>
            <p:ph type="title"/>
          </p:nvPr>
        </p:nvSpPr>
        <p:spPr>
          <a:xfrm>
            <a:off x="1" y="5638801"/>
            <a:ext cx="12192000" cy="1219200"/>
          </a:xfrm>
        </p:spPr>
        <p:txBody>
          <a:bodyPr anchor="ctr">
            <a:normAutofit/>
          </a:bodyPr>
          <a:lstStyle/>
          <a:p>
            <a:r>
              <a:rPr lang="en-US" dirty="0"/>
              <a:t>Break</a:t>
            </a:r>
          </a:p>
        </p:txBody>
      </p:sp>
    </p:spTree>
    <p:extLst>
      <p:ext uri="{BB962C8B-B14F-4D97-AF65-F5344CB8AC3E}">
        <p14:creationId xmlns:p14="http://schemas.microsoft.com/office/powerpoint/2010/main" val="300608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14</a:t>
            </a:r>
          </a:p>
        </p:txBody>
      </p:sp>
      <p:sp>
        <p:nvSpPr>
          <p:cNvPr id="2" name="Text Placeholder 1"/>
          <p:cNvSpPr>
            <a:spLocks noGrp="1"/>
          </p:cNvSpPr>
          <p:nvPr>
            <p:ph idx="1"/>
          </p:nvPr>
        </p:nvSpPr>
        <p:spPr/>
        <p:txBody>
          <a:bodyPr>
            <a:normAutofit/>
          </a:bodyPr>
          <a:lstStyle/>
          <a:p>
            <a:pPr marL="0" indent="0">
              <a:buNone/>
            </a:pPr>
            <a:r>
              <a:rPr lang="en-US" b="1" dirty="0"/>
              <a:t>Updates on GAC priority projects and initiatives</a:t>
            </a:r>
          </a:p>
          <a:p>
            <a:pPr marL="0" indent="0">
              <a:buNone/>
            </a:pPr>
            <a:r>
              <a:rPr lang="en-US" dirty="0"/>
              <a:t>Cory Richter</a:t>
            </a:r>
          </a:p>
        </p:txBody>
      </p:sp>
    </p:spTree>
    <p:extLst>
      <p:ext uri="{BB962C8B-B14F-4D97-AF65-F5344CB8AC3E}">
        <p14:creationId xmlns:p14="http://schemas.microsoft.com/office/powerpoint/2010/main" val="94614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p:cNvGraphicFramePr>
            <a:graphicFrameLocks noGrp="1"/>
          </p:cNvGraphicFramePr>
          <p:nvPr>
            <p:extLst>
              <p:ext uri="{D42A27DB-BD31-4B8C-83A1-F6EECF244321}">
                <p14:modId xmlns:p14="http://schemas.microsoft.com/office/powerpoint/2010/main" val="1342695361"/>
              </p:ext>
            </p:extLst>
          </p:nvPr>
        </p:nvGraphicFramePr>
        <p:xfrm>
          <a:off x="660231" y="1336791"/>
          <a:ext cx="10609593" cy="5353211"/>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val="1837296339"/>
                    </a:ext>
                  </a:extLst>
                </a:gridCol>
                <a:gridCol w="4054031">
                  <a:extLst>
                    <a:ext uri="{9D8B030D-6E8A-4147-A177-3AD203B41FA5}">
                      <a16:colId xmlns:a16="http://schemas.microsoft.com/office/drawing/2014/main" val="1836324951"/>
                    </a:ext>
                  </a:extLst>
                </a:gridCol>
                <a:gridCol w="1333500">
                  <a:extLst>
                    <a:ext uri="{9D8B030D-6E8A-4147-A177-3AD203B41FA5}">
                      <a16:colId xmlns:a16="http://schemas.microsoft.com/office/drawing/2014/main" val="2608705875"/>
                    </a:ext>
                  </a:extLst>
                </a:gridCol>
                <a:gridCol w="2647950">
                  <a:extLst>
                    <a:ext uri="{9D8B030D-6E8A-4147-A177-3AD203B41FA5}">
                      <a16:colId xmlns:a16="http://schemas.microsoft.com/office/drawing/2014/main" val="887950405"/>
                    </a:ext>
                  </a:extLst>
                </a:gridCol>
                <a:gridCol w="1725774">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algn="ctr" fontAlgn="b"/>
                      <a:r>
                        <a:rPr lang="en-US" sz="2000" u="none" strike="noStrike">
                          <a:effectLst/>
                        </a:rPr>
                        <a:t>1</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All Data Free and Open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652842675"/>
                  </a:ext>
                </a:extLst>
              </a:tr>
              <a:tr h="357367">
                <a:tc>
                  <a:txBody>
                    <a:bodyPr/>
                    <a:lstStyle/>
                    <a:p>
                      <a:pPr algn="ctr" fontAlgn="b"/>
                      <a:r>
                        <a:rPr lang="en-US" sz="2000" u="none" strike="noStrike">
                          <a:effectLst/>
                        </a:rPr>
                        <a:t>2</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Updated and Aligned Boundary Data</a:t>
                      </a: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Preston Dowell</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973844051"/>
                  </a:ext>
                </a:extLst>
              </a:tr>
              <a:tr h="357367">
                <a:tc>
                  <a:txBody>
                    <a:bodyPr/>
                    <a:lstStyle/>
                    <a:p>
                      <a:pPr algn="ctr" fontAlgn="b"/>
                      <a:r>
                        <a:rPr lang="en-US" sz="2000" u="none" strike="noStrike">
                          <a:effectLst/>
                        </a:rPr>
                        <a:t>3</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Archiving</a:t>
                      </a:r>
                      <a:r>
                        <a:rPr lang="en-US" sz="2000" u="none" strike="noStrike" baseline="0" dirty="0">
                          <a:effectLst/>
                        </a:rPr>
                        <a:t> Implementation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Ryan Mattke</a:t>
                      </a: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a:effectLst/>
                        </a:rPr>
                        <a:t>4</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Parcel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a:solidFill>
                            <a:schemeClr val="dk1"/>
                          </a:solidFill>
                          <a:effectLst/>
                          <a:latin typeface="+mn-lt"/>
                        </a:rPr>
                        <a:t>Mark</a:t>
                      </a:r>
                      <a:r>
                        <a:rPr lang="en-US" sz="2000" b="0" i="0" u="none" strike="noStrike" baseline="0" dirty="0">
                          <a:solidFill>
                            <a:schemeClr val="dk1"/>
                          </a:solidFill>
                          <a:effectLst/>
                          <a:latin typeface="+mn-lt"/>
                        </a:rPr>
                        <a:t> Kotz</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a:effectLst/>
                        </a:rPr>
                        <a:t>5</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Image Service Improvements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kumimoji="0" lang="en-US" sz="2000" b="0" i="0" u="none" strike="noStrike" kern="1200" cap="none" spc="0" normalizeH="0" baseline="0" noProof="0" dirty="0">
                          <a:ln>
                            <a:noFill/>
                          </a:ln>
                          <a:solidFill>
                            <a:srgbClr val="003865"/>
                          </a:solidFill>
                          <a:effectLst/>
                          <a:uLnTx/>
                          <a:uFillTx/>
                          <a:latin typeface="+mn-lt"/>
                          <a:ea typeface="+mn-ea"/>
                          <a:cs typeface="+mn-cs"/>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algn="ctr" fontAlgn="b"/>
                      <a:r>
                        <a:rPr lang="en-US" sz="2000" u="none" strike="noStrike">
                          <a:effectLst/>
                        </a:rPr>
                        <a:t>6</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Accurate Hydro-DEMs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Sean Vaughn</a:t>
                      </a: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algn="ctr" fontAlgn="b"/>
                      <a:r>
                        <a:rPr lang="en-US" sz="2000" u="none" strike="noStrike" dirty="0">
                          <a:effectLst/>
                        </a:rPr>
                        <a:t>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974934633"/>
                  </a:ext>
                </a:extLst>
              </a:tr>
              <a:tr h="357367">
                <a:tc>
                  <a:txBody>
                    <a:bodyPr/>
                    <a:lstStyle/>
                    <a:p>
                      <a:pPr algn="ctr" fontAlgn="b"/>
                      <a:r>
                        <a:rPr lang="en-US" sz="2000" u="none" strike="noStrike" dirty="0">
                          <a:effectLst/>
                        </a:rPr>
                        <a:t>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Gerry Sjerven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5454513"/>
                  </a:ext>
                </a:extLst>
              </a:tr>
              <a:tr h="357367">
                <a:tc>
                  <a:txBody>
                    <a:bodyPr/>
                    <a:lstStyle/>
                    <a:p>
                      <a:pPr algn="ctr" fontAlgn="b"/>
                      <a:r>
                        <a:rPr lang="en-US" sz="2000" u="none" strike="noStrike" dirty="0">
                          <a:effectLst/>
                        </a:rPr>
                        <a:t>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EM Damage Assess Data Standard</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Brad Anderson, Cory Richter</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01172505"/>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10</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1"/>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11</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U.S. National Grid Materials</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Randy Knippel</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Randy Knippel</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2"/>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12</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Parks and Trails Data Standard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3"/>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13</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NG9-1-1 Forum</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704542669"/>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p:cNvGraphicFramePr>
            <a:graphicFrameLocks noGrp="1"/>
          </p:cNvGraphicFramePr>
          <p:nvPr>
            <p:extLst>
              <p:ext uri="{D42A27DB-BD31-4B8C-83A1-F6EECF244321}">
                <p14:modId xmlns:p14="http://schemas.microsoft.com/office/powerpoint/2010/main" val="815198839"/>
              </p:ext>
            </p:extLst>
          </p:nvPr>
        </p:nvGraphicFramePr>
        <p:xfrm>
          <a:off x="660231" y="1336791"/>
          <a:ext cx="10609593" cy="2851642"/>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val="1837296339"/>
                    </a:ext>
                  </a:extLst>
                </a:gridCol>
                <a:gridCol w="4054031">
                  <a:extLst>
                    <a:ext uri="{9D8B030D-6E8A-4147-A177-3AD203B41FA5}">
                      <a16:colId xmlns:a16="http://schemas.microsoft.com/office/drawing/2014/main" val="1836324951"/>
                    </a:ext>
                  </a:extLst>
                </a:gridCol>
                <a:gridCol w="1333500">
                  <a:extLst>
                    <a:ext uri="{9D8B030D-6E8A-4147-A177-3AD203B41FA5}">
                      <a16:colId xmlns:a16="http://schemas.microsoft.com/office/drawing/2014/main" val="2608705875"/>
                    </a:ext>
                  </a:extLst>
                </a:gridCol>
                <a:gridCol w="2647950">
                  <a:extLst>
                    <a:ext uri="{9D8B030D-6E8A-4147-A177-3AD203B41FA5}">
                      <a16:colId xmlns:a16="http://schemas.microsoft.com/office/drawing/2014/main" val="887950405"/>
                    </a:ext>
                  </a:extLst>
                </a:gridCol>
                <a:gridCol w="1725774">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algn="ctr" fontAlgn="b"/>
                      <a:r>
                        <a:rPr lang="en-US" sz="2000" u="none" strike="noStrike" dirty="0">
                          <a:effectLst/>
                        </a:rPr>
                        <a:t>14</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Underground Utilities Forum</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lvl="0" algn="l">
                        <a:buNone/>
                      </a:pPr>
                      <a:r>
                        <a:rPr lang="en-US" sz="2000" b="0" i="0" u="none" strike="noStrike" noProof="0" dirty="0">
                          <a:effectLst/>
                        </a:rPr>
                        <a:t>Steve </a:t>
                      </a:r>
                      <a:r>
                        <a:rPr lang="en-US" sz="2000" b="0" i="0" u="none" strike="noStrike" noProof="0" dirty="0" err="1">
                          <a:effectLst/>
                        </a:rPr>
                        <a:t>Swazee</a:t>
                      </a: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652842675"/>
                  </a:ext>
                </a:extLst>
              </a:tr>
              <a:tr h="357367">
                <a:tc>
                  <a:txBody>
                    <a:bodyPr/>
                    <a:lstStyle/>
                    <a:p>
                      <a:pPr algn="ctr" fontAlgn="b"/>
                      <a:r>
                        <a:rPr lang="en-US" sz="2000" u="none" strike="noStrike" dirty="0">
                          <a:effectLst/>
                        </a:rPr>
                        <a:t>15</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Basemap Services</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973844051"/>
                  </a:ext>
                </a:extLst>
              </a:tr>
              <a:tr h="357367">
                <a:tc>
                  <a:txBody>
                    <a:bodyPr/>
                    <a:lstStyle/>
                    <a:p>
                      <a:pPr algn="ctr" fontAlgn="b"/>
                      <a:r>
                        <a:rPr lang="en-US" sz="2000" u="none" strike="noStrike" dirty="0">
                          <a:effectLst/>
                        </a:rPr>
                        <a:t>16</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Unmanned Vehicle Metadata Guide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dirty="0">
                          <a:effectLst/>
                        </a:rPr>
                        <a:t>17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Data Asset Inventory</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dirty="0">
                          <a:effectLst/>
                        </a:rPr>
                        <a:t>18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Custodian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algn="ctr" fontAlgn="b"/>
                      <a:r>
                        <a:rPr lang="en-US" sz="2000" u="none" strike="noStrike" dirty="0">
                          <a:effectLst/>
                        </a:rPr>
                        <a:t>19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Culvert Data Standard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Rick Moore</a:t>
                      </a:r>
                    </a:p>
                  </a:txBody>
                  <a:tcPr marL="7620" marR="7620" marT="7620" marB="0" anchor="b">
                    <a:solidFill>
                      <a:schemeClr val="accent2">
                        <a:lumMod val="40000"/>
                        <a:lumOff val="60000"/>
                      </a:schemeClr>
                    </a:solidFill>
                  </a:tcPr>
                </a:tc>
                <a:tc>
                  <a:txBody>
                    <a:bodyPr/>
                    <a:lstStyle/>
                    <a:p>
                      <a:pPr lvl="0" algn="l">
                        <a:buNone/>
                      </a:pPr>
                      <a:r>
                        <a:rPr lang="en-US" sz="2000" b="0" i="0" u="none" strike="noStrike" noProof="0" dirty="0">
                          <a:effectLst/>
                        </a:rPr>
                        <a:t>Rick Lorenzen</a:t>
                      </a:r>
                      <a:endParaRPr lang="en-US" sz="2000" b="0" i="0" u="none" strike="noStrike" noProof="0" dirty="0" err="1">
                        <a:effectLst/>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288398579"/>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15</a:t>
            </a:r>
          </a:p>
        </p:txBody>
      </p:sp>
      <p:sp>
        <p:nvSpPr>
          <p:cNvPr id="2" name="Text Placeholder 1"/>
          <p:cNvSpPr>
            <a:spLocks noGrp="1"/>
          </p:cNvSpPr>
          <p:nvPr>
            <p:ph idx="1"/>
          </p:nvPr>
        </p:nvSpPr>
        <p:spPr/>
        <p:txBody>
          <a:bodyPr>
            <a:normAutofit/>
          </a:bodyPr>
          <a:lstStyle/>
          <a:p>
            <a:pPr marL="0" indent="0">
              <a:buNone/>
            </a:pPr>
            <a:r>
              <a:rPr lang="en-US" b="1" dirty="0"/>
              <a:t>Legislative Updates</a:t>
            </a:r>
          </a:p>
          <a:p>
            <a:pPr marL="0" indent="0">
              <a:buNone/>
            </a:pPr>
            <a:r>
              <a:rPr lang="en-US" dirty="0"/>
              <a:t>Dan Ross</a:t>
            </a:r>
          </a:p>
        </p:txBody>
      </p:sp>
    </p:spTree>
    <p:extLst>
      <p:ext uri="{BB962C8B-B14F-4D97-AF65-F5344CB8AC3E}">
        <p14:creationId xmlns:p14="http://schemas.microsoft.com/office/powerpoint/2010/main" val="17680288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Legislative Update</a:t>
            </a:r>
          </a:p>
        </p:txBody>
      </p:sp>
      <p:sp>
        <p:nvSpPr>
          <p:cNvPr id="5" name="Content Placeholder 4"/>
          <p:cNvSpPr>
            <a:spLocks noGrp="1"/>
          </p:cNvSpPr>
          <p:nvPr>
            <p:ph idx="1"/>
          </p:nvPr>
        </p:nvSpPr>
        <p:spPr>
          <a:xfrm>
            <a:off x="838200" y="1825624"/>
            <a:ext cx="10515600" cy="4701299"/>
          </a:xfrm>
        </p:spPr>
        <p:txBody>
          <a:bodyPr>
            <a:normAutofit/>
          </a:bodyPr>
          <a:lstStyle/>
          <a:p>
            <a:r>
              <a:rPr lang="en-US" dirty="0"/>
              <a:t>Lidar project request to LCCMR</a:t>
            </a:r>
          </a:p>
          <a:p>
            <a:pPr lvl="1"/>
            <a:r>
              <a:rPr lang="en-US" dirty="0"/>
              <a:t>Hydro modified DEM, forest research and assessment, data storage and dissemination, education</a:t>
            </a:r>
          </a:p>
          <a:p>
            <a:pPr lvl="1"/>
            <a:r>
              <a:rPr lang="en-US" dirty="0"/>
              <a:t>Were not successful in this effort</a:t>
            </a:r>
          </a:p>
          <a:p>
            <a:pPr lvl="1"/>
            <a:endParaRPr lang="en-US" dirty="0"/>
          </a:p>
          <a:p>
            <a:r>
              <a:rPr lang="en-US" dirty="0"/>
              <a:t>Still in the planning - 2 budget change items for MnGeo</a:t>
            </a:r>
          </a:p>
          <a:p>
            <a:pPr lvl="1"/>
            <a:r>
              <a:rPr lang="en-US" dirty="0"/>
              <a:t>Survey Coordinator position</a:t>
            </a:r>
          </a:p>
          <a:p>
            <a:pPr lvl="1"/>
            <a:r>
              <a:rPr lang="en-US" dirty="0"/>
              <a:t>$18 M for lidar cost share</a:t>
            </a:r>
          </a:p>
          <a:p>
            <a:pPr lvl="1"/>
            <a:r>
              <a:rPr lang="en-US" dirty="0"/>
              <a:t>Chances are small given the current state budget</a:t>
            </a:r>
          </a:p>
        </p:txBody>
      </p:sp>
    </p:spTree>
    <p:extLst>
      <p:ext uri="{BB962C8B-B14F-4D97-AF65-F5344CB8AC3E}">
        <p14:creationId xmlns:p14="http://schemas.microsoft.com/office/powerpoint/2010/main" val="10594634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16</a:t>
            </a:r>
          </a:p>
        </p:txBody>
      </p:sp>
      <p:sp>
        <p:nvSpPr>
          <p:cNvPr id="2" name="Text Placeholder 1"/>
          <p:cNvSpPr>
            <a:spLocks noGrp="1"/>
          </p:cNvSpPr>
          <p:nvPr>
            <p:ph idx="1"/>
          </p:nvPr>
        </p:nvSpPr>
        <p:spPr/>
        <p:txBody>
          <a:bodyPr>
            <a:normAutofit/>
          </a:bodyPr>
          <a:lstStyle/>
          <a:p>
            <a:pPr marL="0" indent="0">
              <a:buNone/>
            </a:pPr>
            <a:r>
              <a:rPr lang="en-US" b="1" dirty="0"/>
              <a:t>Announcements or other business</a:t>
            </a:r>
          </a:p>
        </p:txBody>
      </p:sp>
    </p:spTree>
    <p:extLst>
      <p:ext uri="{BB962C8B-B14F-4D97-AF65-F5344CB8AC3E}">
        <p14:creationId xmlns:p14="http://schemas.microsoft.com/office/powerpoint/2010/main" val="9275440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Adjourn</a:t>
            </a:r>
          </a:p>
        </p:txBody>
      </p:sp>
      <p:sp>
        <p:nvSpPr>
          <p:cNvPr id="9" name="Content Placeholder 8"/>
          <p:cNvSpPr>
            <a:spLocks noGrp="1"/>
          </p:cNvSpPr>
          <p:nvPr>
            <p:ph idx="1"/>
          </p:nvPr>
        </p:nvSpPr>
        <p:spPr/>
        <p:txBody>
          <a:bodyPr/>
          <a:lstStyle/>
          <a:p>
            <a:pPr marL="0" indent="0">
              <a:buNone/>
            </a:pPr>
            <a:endParaRPr lang="en-US" sz="2400" b="1" dirty="0"/>
          </a:p>
          <a:p>
            <a:pPr marL="0" indent="0" algn="ctr">
              <a:buNone/>
            </a:pPr>
            <a:r>
              <a:rPr lang="en-US" sz="2400" b="1" dirty="0"/>
              <a:t>Next meeting is Wednesday, December 9, 2020</a:t>
            </a:r>
          </a:p>
        </p:txBody>
      </p:sp>
    </p:spTree>
    <p:extLst>
      <p:ext uri="{BB962C8B-B14F-4D97-AF65-F5344CB8AC3E}">
        <p14:creationId xmlns:p14="http://schemas.microsoft.com/office/powerpoint/2010/main" val="1657179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248-CE7F-407E-99FC-F9B49480467A}"/>
              </a:ext>
            </a:extLst>
          </p:cNvPr>
          <p:cNvSpPr>
            <a:spLocks noGrp="1"/>
          </p:cNvSpPr>
          <p:nvPr>
            <p:ph type="title"/>
          </p:nvPr>
        </p:nvSpPr>
        <p:spPr/>
        <p:txBody>
          <a:bodyPr/>
          <a:lstStyle/>
          <a:p>
            <a:r>
              <a:rPr lang="en-US" dirty="0">
                <a:cs typeface="Calibri"/>
              </a:rPr>
              <a:t>Standards Update</a:t>
            </a:r>
            <a:endParaRPr lang="en-US" dirty="0"/>
          </a:p>
        </p:txBody>
      </p:sp>
      <p:sp>
        <p:nvSpPr>
          <p:cNvPr id="3" name="Content Placeholder 2">
            <a:extLst>
              <a:ext uri="{FF2B5EF4-FFF2-40B4-BE49-F238E27FC236}">
                <a16:creationId xmlns:a16="http://schemas.microsoft.com/office/drawing/2014/main" id="{66015B65-97D4-47D3-A5D7-C2A0678FE080}"/>
              </a:ext>
            </a:extLst>
          </p:cNvPr>
          <p:cNvSpPr>
            <a:spLocks noGrp="1"/>
          </p:cNvSpPr>
          <p:nvPr>
            <p:ph idx="1"/>
          </p:nvPr>
        </p:nvSpPr>
        <p:spPr/>
        <p:txBody>
          <a:bodyPr vert="horz" lIns="91440" tIns="45720" rIns="91440" bIns="45720" rtlCol="0" anchor="t">
            <a:normAutofit/>
          </a:bodyPr>
          <a:lstStyle/>
          <a:p>
            <a:pPr marL="0" indent="0">
              <a:buNone/>
            </a:pPr>
            <a:r>
              <a:rPr lang="en-US" b="1">
                <a:ea typeface="+mn-lt"/>
                <a:cs typeface="+mn-lt"/>
              </a:rPr>
              <a:t>Address Point Data Standard and Road Centerline Data Standard</a:t>
            </a:r>
            <a:r>
              <a:rPr lang="en-US" dirty="0">
                <a:ea typeface="+mn-lt"/>
                <a:cs typeface="+mn-lt"/>
              </a:rPr>
              <a:t> </a:t>
            </a:r>
            <a:endParaRPr lang="en-US"/>
          </a:p>
          <a:p>
            <a:r>
              <a:rPr lang="en-US">
                <a:cs typeface="Calibri"/>
              </a:rPr>
              <a:t>Minor modifications for compatibility for NG 9-1-1</a:t>
            </a:r>
            <a:endParaRPr lang="en-US" dirty="0">
              <a:cs typeface="Calibri"/>
            </a:endParaRPr>
          </a:p>
          <a:p>
            <a:r>
              <a:rPr lang="en-US">
                <a:cs typeface="Calibri"/>
              </a:rPr>
              <a:t>Public review ending 10/12/20</a:t>
            </a:r>
            <a:endParaRPr lang="en-US" dirty="0">
              <a:cs typeface="Calibri"/>
            </a:endParaRPr>
          </a:p>
          <a:p>
            <a:endParaRPr lang="en-US" dirty="0">
              <a:cs typeface="Calibri"/>
            </a:endParaRPr>
          </a:p>
          <a:p>
            <a:pPr marL="0" indent="0">
              <a:buNone/>
            </a:pPr>
            <a:r>
              <a:rPr lang="en-US" b="1">
                <a:cs typeface="Calibri"/>
              </a:rPr>
              <a:t>Trails and Bikeways Data Standard</a:t>
            </a:r>
          </a:p>
          <a:p>
            <a:r>
              <a:rPr lang="en-US">
                <a:cs typeface="Calibri"/>
              </a:rPr>
              <a:t>Standards Committee approved for 90-day public review</a:t>
            </a:r>
            <a:endParaRPr lang="en-US" dirty="0">
              <a:cs typeface="Calibri"/>
            </a:endParaRPr>
          </a:p>
          <a:p>
            <a:endParaRPr lang="en-US" dirty="0">
              <a:cs typeface="Calibri"/>
            </a:endParaRPr>
          </a:p>
        </p:txBody>
      </p:sp>
    </p:spTree>
    <p:extLst>
      <p:ext uri="{BB962C8B-B14F-4D97-AF65-F5344CB8AC3E}">
        <p14:creationId xmlns:p14="http://schemas.microsoft.com/office/powerpoint/2010/main" val="258462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4</a:t>
            </a:r>
          </a:p>
        </p:txBody>
      </p:sp>
      <p:sp>
        <p:nvSpPr>
          <p:cNvPr id="2"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err="1"/>
              <a:t>Remonumentation</a:t>
            </a:r>
            <a:r>
              <a:rPr lang="en-US" b="1" dirty="0"/>
              <a:t> Update</a:t>
            </a:r>
          </a:p>
          <a:p>
            <a:pPr marL="0" indent="0">
              <a:buNone/>
            </a:pPr>
            <a:r>
              <a:rPr lang="en-US" dirty="0"/>
              <a:t>Patrick Veraguth</a:t>
            </a:r>
            <a:endParaRPr lang="en-US" dirty="0">
              <a:cs typeface="Calibri"/>
            </a:endParaRPr>
          </a:p>
          <a:p>
            <a:pPr marL="0" indent="0">
              <a:buNone/>
            </a:pPr>
            <a:endParaRPr lang="en-US" b="1" dirty="0"/>
          </a:p>
        </p:txBody>
      </p:sp>
    </p:spTree>
    <p:extLst>
      <p:ext uri="{BB962C8B-B14F-4D97-AF65-F5344CB8AC3E}">
        <p14:creationId xmlns:p14="http://schemas.microsoft.com/office/powerpoint/2010/main" val="44187537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esentation for report on country">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Century Schoolbook"/>
        <a:ea typeface=""/>
        <a:cs typeface="Times New Roman"/>
      </a:majorFont>
      <a:minorFont>
        <a:latin typeface="Century Schoolbook"/>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2" ma:contentTypeDescription="Create a new document." ma:contentTypeScope="" ma:versionID="a33bedf2373486a6234f968e153ba960">
  <xsd:schema xmlns:xsd="http://www.w3.org/2001/XMLSchema" xmlns:xs="http://www.w3.org/2001/XMLSchema" xmlns:p="http://schemas.microsoft.com/office/2006/metadata/properties" xmlns:ns2="affaad78-b1e1-469e-b10e-4b7567490b0e" targetNamespace="http://schemas.microsoft.com/office/2006/metadata/properties" ma:root="true" ma:fieldsID="5c0554056a946de50cc54d0694fb9896" ns2:_="">
    <xsd:import namespace="affaad78-b1e1-469e-b10e-4b7567490b0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0A1614-972F-4A67-A9F6-32A9C3B08B00}">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affaad78-b1e1-469e-b10e-4b7567490b0e"/>
    <ds:schemaRef ds:uri="http://www.w3.org/XML/1998/namespace"/>
    <ds:schemaRef ds:uri="http://purl.org/dc/dcmitype/"/>
  </ds:schemaRefs>
</ds:datastoreItem>
</file>

<file path=customXml/itemProps2.xml><?xml version="1.0" encoding="utf-8"?>
<ds:datastoreItem xmlns:ds="http://schemas.openxmlformats.org/officeDocument/2006/customXml" ds:itemID="{578B43DA-1617-4CC5-A266-24EE0D4991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FC3EB5-FC22-4196-BCE6-EC70ECAB6E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2833</Words>
  <Application>Microsoft Office PowerPoint</Application>
  <PresentationFormat>Widescreen</PresentationFormat>
  <Paragraphs>566</Paragraphs>
  <Slides>77</Slides>
  <Notes>37</Notes>
  <HiddenSlides>0</HiddenSlides>
  <MMClips>0</MMClips>
  <ScaleCrop>false</ScaleCrop>
  <HeadingPairs>
    <vt:vector size="4" baseType="variant">
      <vt:variant>
        <vt:lpstr>Theme</vt:lpstr>
      </vt:variant>
      <vt:variant>
        <vt:i4>5</vt:i4>
      </vt:variant>
      <vt:variant>
        <vt:lpstr>Slide Titles</vt:lpstr>
      </vt:variant>
      <vt:variant>
        <vt:i4>77</vt:i4>
      </vt:variant>
    </vt:vector>
  </HeadingPairs>
  <TitlesOfParts>
    <vt:vector size="82" baseType="lpstr">
      <vt:lpstr>MN.IT</vt:lpstr>
      <vt:lpstr>Section Break</vt:lpstr>
      <vt:lpstr>Bulleted Lists - Body</vt:lpstr>
      <vt:lpstr>1_Office Theme</vt:lpstr>
      <vt:lpstr>Presentation for report on country</vt:lpstr>
      <vt:lpstr>Minnesota Geospatial Advisory Council</vt:lpstr>
      <vt:lpstr>Welcome</vt:lpstr>
      <vt:lpstr>Agenda</vt:lpstr>
      <vt:lpstr>Agenda Item 2</vt:lpstr>
      <vt:lpstr>Agenda Item 3</vt:lpstr>
      <vt:lpstr>Damage Assessment Data Standard</vt:lpstr>
      <vt:lpstr>Damage Assessment Data Standard</vt:lpstr>
      <vt:lpstr>Standards Update</vt:lpstr>
      <vt:lpstr>Agenda Item 4</vt:lpstr>
      <vt:lpstr>MACS PLSS Pilot Project Update</vt:lpstr>
      <vt:lpstr>What are the two most important GIS Layers?</vt:lpstr>
      <vt:lpstr>Why do we need to Remonument Minnesota?</vt:lpstr>
      <vt:lpstr>PowerPoint Presentation</vt:lpstr>
      <vt:lpstr>PowerPoint Presentation</vt:lpstr>
      <vt:lpstr>PowerPoint Presentation</vt:lpstr>
      <vt:lpstr>Legacy Funds and Trust Funds</vt:lpstr>
      <vt:lpstr>PowerPoint Presentation</vt:lpstr>
      <vt:lpstr>LCCMR Grant County Project</vt:lpstr>
      <vt:lpstr>PowerPoint Presentation</vt:lpstr>
      <vt:lpstr>Excavations</vt:lpstr>
      <vt:lpstr>Monuments</vt:lpstr>
      <vt:lpstr>Signage and monuments</vt:lpstr>
      <vt:lpstr>PowerPoint Presentation</vt:lpstr>
      <vt:lpstr>So what have we learned</vt:lpstr>
      <vt:lpstr>PowerPoint Presentation</vt:lpstr>
      <vt:lpstr>Agenda Item 5</vt:lpstr>
      <vt:lpstr>PowerPoint Presentation</vt:lpstr>
      <vt:lpstr>Agenda Item 6</vt:lpstr>
      <vt:lpstr>PowerPoint Presentation</vt:lpstr>
      <vt:lpstr>Emergency Preparedness Committee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 Item 7</vt:lpstr>
      <vt:lpstr>Agenda Item 7</vt:lpstr>
      <vt:lpstr>Agenda Item 7</vt:lpstr>
      <vt:lpstr>Agenda Item 7</vt:lpstr>
      <vt:lpstr>Break</vt:lpstr>
      <vt:lpstr>Agenda Item 9</vt:lpstr>
      <vt:lpstr>Agenda Item 10</vt:lpstr>
      <vt:lpstr>Geospatial Commons Advisory Committee</vt:lpstr>
      <vt:lpstr>Geospatial Commons Advisory Committee</vt:lpstr>
      <vt:lpstr>Geospatial Commons Advisory Committee</vt:lpstr>
      <vt:lpstr>Geospatial Commons Advisory Committee</vt:lpstr>
      <vt:lpstr>Agenda Item 11</vt:lpstr>
      <vt:lpstr>NSGIC  Conference </vt:lpstr>
      <vt:lpstr>Agenda Item 12</vt:lpstr>
      <vt:lpstr>Agenda Item 12</vt:lpstr>
      <vt:lpstr>Geospatial Executive Summit </vt:lpstr>
      <vt:lpstr>Township Corners</vt:lpstr>
      <vt:lpstr>PowerPoint Presentation</vt:lpstr>
      <vt:lpstr>PowerPoint Presentation</vt:lpstr>
      <vt:lpstr>PowerPoint Presentation</vt:lpstr>
      <vt:lpstr>Arrowhead Collaboration in NE Minnesota Project</vt:lpstr>
      <vt:lpstr>MnGeo Survey Coordinator</vt:lpstr>
      <vt:lpstr>Why do we need a Survey Coordinator? </vt:lpstr>
      <vt:lpstr>PowerPoint Presentation</vt:lpstr>
      <vt:lpstr>Wisconsin PLSS Finder</vt:lpstr>
      <vt:lpstr>MACS GIS PLSS SITE</vt:lpstr>
      <vt:lpstr>Need to spread word about Surveyor Coordinator </vt:lpstr>
      <vt:lpstr>Break</vt:lpstr>
      <vt:lpstr>Agenda Item 14</vt:lpstr>
      <vt:lpstr>GAC Priorities</vt:lpstr>
      <vt:lpstr>GAC Priorities</vt:lpstr>
      <vt:lpstr>Agenda Item 15</vt:lpstr>
      <vt:lpstr>Legislative Update</vt:lpstr>
      <vt:lpstr>Agenda Item 16</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Minnesota Geospatial Advisory Council</dc:title>
  <dc:creator/>
  <cp:lastModifiedBy/>
  <cp:revision>357</cp:revision>
  <dcterms:created xsi:type="dcterms:W3CDTF">2020-09-01T18:06:52Z</dcterms:created>
  <dcterms:modified xsi:type="dcterms:W3CDTF">2020-09-09T12:15:50Z</dcterms:modified>
</cp:coreProperties>
</file>