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22" r:id="rId3"/>
    <p:sldId id="436" r:id="rId4"/>
    <p:sldId id="442" r:id="rId5"/>
    <p:sldId id="440" r:id="rId6"/>
    <p:sldId id="443" r:id="rId7"/>
    <p:sldId id="437" r:id="rId8"/>
    <p:sldId id="444" r:id="rId9"/>
    <p:sldId id="447" r:id="rId10"/>
    <p:sldId id="441" r:id="rId11"/>
    <p:sldId id="445" r:id="rId12"/>
    <p:sldId id="446" r:id="rId13"/>
    <p:sldId id="452" r:id="rId14"/>
    <p:sldId id="426" r:id="rId15"/>
    <p:sldId id="427" r:id="rId16"/>
    <p:sldId id="429" r:id="rId17"/>
    <p:sldId id="430" r:id="rId18"/>
    <p:sldId id="453" r:id="rId19"/>
    <p:sldId id="431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7" r:id="rId32"/>
    <p:sldId id="418" r:id="rId33"/>
    <p:sldId id="419" r:id="rId34"/>
    <p:sldId id="360" r:id="rId35"/>
    <p:sldId id="432" r:id="rId36"/>
    <p:sldId id="449" r:id="rId37"/>
    <p:sldId id="450" r:id="rId38"/>
    <p:sldId id="448" r:id="rId39"/>
    <p:sldId id="451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0"/>
    <a:srgbClr val="820000"/>
    <a:srgbClr val="0070C0"/>
    <a:srgbClr val="BA06BA"/>
    <a:srgbClr val="660066"/>
    <a:srgbClr val="680000"/>
    <a:srgbClr val="006600"/>
    <a:srgbClr val="9A0000"/>
    <a:srgbClr val="339933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5354" autoAdjust="0"/>
  </p:normalViewPr>
  <p:slideViewPr>
    <p:cSldViewPr>
      <p:cViewPr>
        <p:scale>
          <a:sx n="125" d="100"/>
          <a:sy n="125" d="100"/>
        </p:scale>
        <p:origin x="-3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0CC5E-5F2B-4DE6-9183-5142077D5B0C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D3515-6A03-434F-9033-BB6BF4263F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4774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CE2B-CA65-4E56-86DA-CAB21E618B23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8128A-DFEE-48BD-B6FE-E7D6725E8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738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28CA-8734-4548-A52A-3AAC92B56ED6}" type="datetimeFigureOut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11D28-2B0A-4BD2-BF46-042FDDF98E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metrogis.org/teams/workgroups/free_open_data/index.shtml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667000"/>
            <a:ext cx="71333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/>
              <a:t>Free &amp; Open Geospatial Data</a:t>
            </a:r>
            <a:endParaRPr lang="en-US" sz="4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5943600"/>
            <a:ext cx="4813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Presentation to Statewide Geospatial Advisory Council</a:t>
            </a:r>
          </a:p>
          <a:p>
            <a:r>
              <a:rPr lang="en-US" sz="1300" i="1" dirty="0" smtClean="0">
                <a:solidFill>
                  <a:srgbClr val="002060"/>
                </a:solidFill>
              </a:rPr>
              <a:t>Geoff Maas, MetroGIS Coordinator</a:t>
            </a:r>
          </a:p>
          <a:p>
            <a:r>
              <a:rPr lang="en-US" sz="1300" i="1" dirty="0" smtClean="0">
                <a:solidFill>
                  <a:srgbClr val="002060"/>
                </a:solidFill>
              </a:rPr>
              <a:t>January 10, 2014</a:t>
            </a:r>
            <a:endParaRPr lang="en-US" sz="1300" dirty="0" smtClean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6937" y="3429000"/>
            <a:ext cx="6535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002060"/>
                </a:solidFill>
              </a:rPr>
              <a:t>Realizing the Benefits to Governments, Businesses and</a:t>
            </a:r>
          </a:p>
          <a:p>
            <a:r>
              <a:rPr lang="en-US" sz="2200" b="1" i="1" dirty="0" smtClean="0">
                <a:solidFill>
                  <a:srgbClr val="002060"/>
                </a:solidFill>
              </a:rPr>
              <a:t>Citizens in Expanding Data Availability</a:t>
            </a:r>
            <a:endParaRPr lang="en-US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667000"/>
            <a:ext cx="7162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i="1" dirty="0" smtClean="0">
                <a:solidFill>
                  <a:schemeClr val="bg1">
                    <a:lumMod val="50000"/>
                  </a:schemeClr>
                </a:solidFill>
              </a:rPr>
              <a:t>What does </a:t>
            </a:r>
            <a:r>
              <a:rPr lang="en-US" sz="3300" b="1" i="1" dirty="0" smtClean="0">
                <a:solidFill>
                  <a:srgbClr val="002060"/>
                </a:solidFill>
              </a:rPr>
              <a:t>“free and open” </a:t>
            </a:r>
            <a:r>
              <a:rPr lang="en-US" sz="3300" b="1" i="1" dirty="0" smtClean="0">
                <a:solidFill>
                  <a:schemeClr val="bg1">
                    <a:lumMod val="50000"/>
                  </a:schemeClr>
                </a:solidFill>
              </a:rPr>
              <a:t>data mean?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99"/>
            <a:ext cx="9144000" cy="6847301"/>
          </a:xfrm>
          <a:prstGeom prst="rect">
            <a:avLst/>
          </a:prstGeom>
        </p:spPr>
      </p:pic>
      <p:sp>
        <p:nvSpPr>
          <p:cNvPr id="13" name="Snip Single Corner Rectangle 12"/>
          <p:cNvSpPr/>
          <p:nvPr/>
        </p:nvSpPr>
        <p:spPr>
          <a:xfrm>
            <a:off x="1752600" y="3810000"/>
            <a:ext cx="6934200" cy="1447800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Single Corner Rectangle 8"/>
          <p:cNvSpPr/>
          <p:nvPr/>
        </p:nvSpPr>
        <p:spPr>
          <a:xfrm>
            <a:off x="1752600" y="1295400"/>
            <a:ext cx="6934200" cy="777121"/>
          </a:xfrm>
          <a:prstGeom prst="snip1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8775" y="428625"/>
            <a:ext cx="454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Terminology: </a:t>
            </a:r>
            <a:r>
              <a:rPr lang="en-US" sz="3200" b="1" dirty="0" smtClean="0">
                <a:solidFill>
                  <a:srgbClr val="006600"/>
                </a:solidFill>
              </a:rPr>
              <a:t>“Free”</a:t>
            </a:r>
            <a:endParaRPr lang="en-US" sz="3200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3716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No charges or fees would be assessed to data consumers for </a:t>
            </a:r>
            <a:r>
              <a:rPr lang="en-US" b="1" i="1" dirty="0" smtClean="0">
                <a:solidFill>
                  <a:srgbClr val="FFFF00"/>
                </a:solidFill>
              </a:rPr>
              <a:t>public geospatial data </a:t>
            </a:r>
            <a:r>
              <a:rPr lang="en-US" b="1" i="1" dirty="0" smtClean="0">
                <a:solidFill>
                  <a:schemeClr val="bg1"/>
                </a:solidFill>
              </a:rPr>
              <a:t>in its </a:t>
            </a:r>
            <a:r>
              <a:rPr lang="en-US" b="1" i="1" dirty="0" smtClean="0">
                <a:solidFill>
                  <a:srgbClr val="FFFF00"/>
                </a:solidFill>
              </a:rPr>
              <a:t>native electronic format;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5486400"/>
            <a:ext cx="6858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2060"/>
                </a:solidFill>
              </a:rPr>
              <a:t>MN Stat. Chapter 13, a.k.a. Data Practices Act</a:t>
            </a:r>
          </a:p>
          <a:p>
            <a:r>
              <a:rPr lang="en-US" sz="1700" i="1" dirty="0" smtClean="0">
                <a:solidFill>
                  <a:srgbClr val="002060"/>
                </a:solidFill>
              </a:rPr>
              <a:t>Legal language hasn’t fully </a:t>
            </a:r>
            <a:r>
              <a:rPr lang="en-US" sz="1700" b="1" i="1" dirty="0" smtClean="0">
                <a:solidFill>
                  <a:srgbClr val="002060"/>
                </a:solidFill>
              </a:rPr>
              <a:t>‘kept pace’  </a:t>
            </a:r>
            <a:r>
              <a:rPr lang="en-US" sz="1700" i="1" dirty="0" smtClean="0">
                <a:solidFill>
                  <a:srgbClr val="002060"/>
                </a:solidFill>
              </a:rPr>
              <a:t>with the technology that it governs;</a:t>
            </a:r>
            <a:endParaRPr lang="en-US" sz="1700" i="1" dirty="0" smtClean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maasgm\Desktop\fre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228600"/>
            <a:ext cx="894291" cy="9906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828800" y="3886200"/>
            <a:ext cx="5257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MN Stat. Chapter 13, Section 3, Subd. 3(d)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4258270"/>
            <a:ext cx="6324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or county data producers </a:t>
            </a:r>
            <a:r>
              <a:rPr lang="en-US" sz="1700" b="1" i="1" dirty="0" smtClean="0">
                <a:solidFill>
                  <a:srgbClr val="002060"/>
                </a:solidFill>
              </a:rPr>
              <a:t>retain the ability to charge for the cost of making and certifying copies or for providing custom work </a:t>
            </a:r>
            <a:r>
              <a:rPr lang="en-US" sz="1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(requested maps, custom ‘cuts’ of the data, etc.)</a:t>
            </a: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Snip Single Corner Rectangle 15"/>
          <p:cNvSpPr/>
          <p:nvPr/>
        </p:nvSpPr>
        <p:spPr>
          <a:xfrm>
            <a:off x="1752600" y="2362200"/>
            <a:ext cx="6934200" cy="1134070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28800" y="2438401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“Public Geospatial Data”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81047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2060"/>
                </a:solidFill>
              </a:rPr>
              <a:t>Electronic geospatial data: 	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MN Stat. Chapter 16E, Section 30, Subd. 10</a:t>
            </a:r>
          </a:p>
          <a:p>
            <a:r>
              <a:rPr lang="en-US" sz="1600" b="1" i="1" dirty="0" smtClean="0">
                <a:solidFill>
                  <a:srgbClr val="002060"/>
                </a:solidFill>
              </a:rPr>
              <a:t>Public data: 		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MN Stat. Chapter 13, Section 2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pic>
        <p:nvPicPr>
          <p:cNvPr id="4098" name="Picture 2" descr="C:\Users\maasgm\Desktop\open_door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33400"/>
            <a:ext cx="1905000" cy="2057400"/>
          </a:xfrm>
          <a:prstGeom prst="rect">
            <a:avLst/>
          </a:prstGeom>
          <a:noFill/>
        </p:spPr>
      </p:pic>
      <p:sp>
        <p:nvSpPr>
          <p:cNvPr id="11" name="Snip Single Corner Rectangle 10"/>
          <p:cNvSpPr/>
          <p:nvPr/>
        </p:nvSpPr>
        <p:spPr>
          <a:xfrm>
            <a:off x="1752600" y="1143000"/>
            <a:ext cx="5181600" cy="777121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8775" y="428625"/>
            <a:ext cx="454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Terminology: </a:t>
            </a:r>
            <a:r>
              <a:rPr lang="en-US" sz="3200" b="1" dirty="0" smtClean="0">
                <a:solidFill>
                  <a:srgbClr val="0070C0"/>
                </a:solidFill>
              </a:rPr>
              <a:t>“Open”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219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Data consumers would </a:t>
            </a:r>
            <a:r>
              <a:rPr lang="en-US" b="1" i="1" dirty="0" smtClean="0">
                <a:solidFill>
                  <a:srgbClr val="FFFF00"/>
                </a:solidFill>
              </a:rPr>
              <a:t>not be required to sign a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license agreement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to access and use the data;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1752600" y="2286000"/>
            <a:ext cx="5181600" cy="777121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28800" y="2362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Data consumers would be </a:t>
            </a:r>
            <a:r>
              <a:rPr lang="en-US" b="1" i="1" dirty="0" smtClean="0">
                <a:solidFill>
                  <a:srgbClr val="FFFF00"/>
                </a:solidFill>
              </a:rPr>
              <a:t>able to share the data with other parties; </a:t>
            </a:r>
            <a:r>
              <a:rPr lang="en-US" i="1" dirty="0" smtClean="0">
                <a:solidFill>
                  <a:schemeClr val="bg1"/>
                </a:solidFill>
              </a:rPr>
              <a:t>notify of authoritative source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nip Single Corner Rectangle 9"/>
          <p:cNvSpPr/>
          <p:nvPr/>
        </p:nvSpPr>
        <p:spPr>
          <a:xfrm>
            <a:off x="1752600" y="3429000"/>
            <a:ext cx="5181600" cy="777121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8800" y="362086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No restrictions on the use of the data;</a:t>
            </a:r>
          </a:p>
        </p:txBody>
      </p:sp>
      <p:sp>
        <p:nvSpPr>
          <p:cNvPr id="13" name="Snip Single Corner Rectangle 12"/>
          <p:cNvSpPr/>
          <p:nvPr/>
        </p:nvSpPr>
        <p:spPr>
          <a:xfrm>
            <a:off x="1752600" y="4572000"/>
            <a:ext cx="6858000" cy="1828800"/>
          </a:xfrm>
          <a:prstGeom prst="snip1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28800" y="472440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A disclaimer </a:t>
            </a:r>
            <a:r>
              <a:rPr lang="en-US" i="1" dirty="0" smtClean="0">
                <a:solidFill>
                  <a:schemeClr val="bg1"/>
                </a:solidFill>
              </a:rPr>
              <a:t>describing the accuracy and original initial intended use </a:t>
            </a:r>
            <a:r>
              <a:rPr lang="en-US" b="1" i="1" dirty="0" smtClean="0">
                <a:solidFill>
                  <a:srgbClr val="FFFF00"/>
                </a:solidFill>
              </a:rPr>
              <a:t>would run with the data;</a:t>
            </a:r>
          </a:p>
          <a:p>
            <a:endParaRPr lang="en-US" b="1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MN Stat. Chapter 466, Section 3, Subd. 21 </a:t>
            </a:r>
            <a:r>
              <a:rPr lang="en-US" b="1" i="1" dirty="0" smtClean="0">
                <a:solidFill>
                  <a:srgbClr val="FFFF00"/>
                </a:solidFill>
              </a:rPr>
              <a:t>exempts municipalities from tort liability </a:t>
            </a:r>
            <a:r>
              <a:rPr lang="en-US" i="1" dirty="0" smtClean="0">
                <a:solidFill>
                  <a:schemeClr val="bg1"/>
                </a:solidFill>
              </a:rPr>
              <a:t>for GIS data they produce and release;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pic>
        <p:nvPicPr>
          <p:cNvPr id="4098" name="Picture 2" descr="C:\Users\maasgm\Desktop\open_door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33400"/>
            <a:ext cx="1905000" cy="2057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28775" y="428625"/>
            <a:ext cx="454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Terminology: </a:t>
            </a:r>
            <a:r>
              <a:rPr lang="en-US" sz="3200" b="1" dirty="0" smtClean="0">
                <a:solidFill>
                  <a:srgbClr val="0070C0"/>
                </a:solidFill>
              </a:rPr>
              <a:t>“Open”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447800"/>
            <a:ext cx="6019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</a:rPr>
              <a:t>‘Open’ refers to public data only, </a:t>
            </a:r>
            <a:r>
              <a:rPr lang="en-US" sz="2400" i="1" dirty="0" smtClean="0">
                <a:solidFill>
                  <a:srgbClr val="0070C0"/>
                </a:solidFill>
              </a:rPr>
              <a:t>it </a:t>
            </a:r>
            <a:r>
              <a:rPr lang="en-US" sz="2400" b="1" i="1" dirty="0" smtClean="0">
                <a:solidFill>
                  <a:srgbClr val="FF0000"/>
                </a:solidFill>
              </a:rPr>
              <a:t>does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not include </a:t>
            </a:r>
            <a:r>
              <a:rPr lang="en-US" sz="2400" i="1" dirty="0" smtClean="0">
                <a:solidFill>
                  <a:srgbClr val="0070C0"/>
                </a:solidFill>
              </a:rPr>
              <a:t>data produced or maintained</a:t>
            </a:r>
          </a:p>
          <a:p>
            <a:r>
              <a:rPr lang="en-US" sz="2400" i="1" dirty="0" smtClean="0">
                <a:solidFill>
                  <a:srgbClr val="0070C0"/>
                </a:solidFill>
              </a:rPr>
              <a:t>by government agencies that are:</a:t>
            </a:r>
          </a:p>
          <a:p>
            <a:endParaRPr lang="en-US" sz="2400" i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70C0"/>
                </a:solidFill>
              </a:rPr>
              <a:t> Not Public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70C0"/>
                </a:solidFill>
              </a:rPr>
              <a:t> Confidential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70C0"/>
                </a:solidFill>
              </a:rPr>
              <a:t> Private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70C0"/>
                </a:solidFill>
              </a:rPr>
              <a:t> Nonpublic</a:t>
            </a:r>
          </a:p>
          <a:p>
            <a:pPr>
              <a:buFont typeface="Arial" pitchFamily="34" charset="0"/>
              <a:buChar char="•"/>
            </a:pPr>
            <a:r>
              <a:rPr lang="en-US" sz="2400" b="1" i="1" dirty="0" smtClean="0">
                <a:solidFill>
                  <a:srgbClr val="0070C0"/>
                </a:solidFill>
              </a:rPr>
              <a:t> Protected Nonpublic</a:t>
            </a:r>
          </a:p>
          <a:p>
            <a:endParaRPr lang="en-US" sz="2400" b="1" i="1" dirty="0" smtClean="0">
              <a:solidFill>
                <a:srgbClr val="0070C0"/>
              </a:solidFill>
            </a:endParaRPr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…as defined in MN Stat. Chapter 13, Section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9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452" y="304800"/>
            <a:ext cx="6430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Free &amp; Open Data: </a:t>
            </a:r>
            <a:r>
              <a:rPr lang="en-US" sz="4000" b="1" dirty="0" smtClean="0">
                <a:solidFill>
                  <a:srgbClr val="820000"/>
                </a:solidFill>
              </a:rPr>
              <a:t>Four Tasks</a:t>
            </a:r>
            <a:endParaRPr lang="en-US" sz="4000" b="1" dirty="0">
              <a:solidFill>
                <a:srgbClr val="82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371600"/>
            <a:ext cx="332986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820000"/>
                </a:solidFill>
              </a:rPr>
              <a:t>#1 </a:t>
            </a:r>
            <a:r>
              <a:rPr lang="en-US" sz="2500" b="1" dirty="0" smtClean="0">
                <a:solidFill>
                  <a:srgbClr val="002060"/>
                </a:solidFill>
              </a:rPr>
              <a:t>- Demonstrate the</a:t>
            </a:r>
          </a:p>
          <a:p>
            <a:r>
              <a:rPr lang="en-US" sz="2500" b="1" dirty="0" smtClean="0">
                <a:solidFill>
                  <a:srgbClr val="002060"/>
                </a:solidFill>
              </a:rPr>
              <a:t>Benefits Of Making</a:t>
            </a:r>
          </a:p>
          <a:p>
            <a:r>
              <a:rPr lang="en-US" sz="2500" b="1" dirty="0" smtClean="0">
                <a:solidFill>
                  <a:srgbClr val="002060"/>
                </a:solidFill>
              </a:rPr>
              <a:t>Data Freely Available</a:t>
            </a:r>
          </a:p>
          <a:p>
            <a:endParaRPr lang="en-US" sz="2700" b="1" dirty="0" smtClean="0">
              <a:solidFill>
                <a:srgbClr val="0070C0"/>
              </a:solidFill>
            </a:endParaRPr>
          </a:p>
          <a:p>
            <a:r>
              <a:rPr lang="en-US" sz="1900" i="1" dirty="0" smtClean="0">
                <a:solidFill>
                  <a:srgbClr val="0070C0"/>
                </a:solidFill>
              </a:rPr>
              <a:t>MetroGIS has assembled a body of </a:t>
            </a:r>
            <a:r>
              <a:rPr lang="en-US" sz="1900" b="1" i="1" dirty="0" smtClean="0">
                <a:solidFill>
                  <a:srgbClr val="003BB0"/>
                </a:solidFill>
              </a:rPr>
              <a:t>research and resources </a:t>
            </a:r>
            <a:r>
              <a:rPr lang="en-US" sz="1900" i="1" dirty="0" smtClean="0">
                <a:solidFill>
                  <a:srgbClr val="0070C0"/>
                </a:solidFill>
              </a:rPr>
              <a:t>demonstrating the benefits;</a:t>
            </a:r>
          </a:p>
          <a:p>
            <a:endParaRPr lang="en-US" sz="1900" b="1" i="1" dirty="0" smtClean="0">
              <a:solidFill>
                <a:srgbClr val="0070C0"/>
              </a:solidFill>
            </a:endParaRPr>
          </a:p>
          <a:p>
            <a:r>
              <a:rPr lang="en-US" sz="1900" i="1" dirty="0" smtClean="0">
                <a:solidFill>
                  <a:srgbClr val="0070C0"/>
                </a:solidFill>
              </a:rPr>
              <a:t>Working to communicate the value of free and open data to our </a:t>
            </a:r>
            <a:r>
              <a:rPr lang="en-US" sz="1900" b="1" i="1" dirty="0" smtClean="0">
                <a:solidFill>
                  <a:srgbClr val="003BB0"/>
                </a:solidFill>
              </a:rPr>
              <a:t>senior management and elected officials;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0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hlinkClick r:id="rId3"/>
              </a:rPr>
              <a:t>http://www.metrogis.org/teams/workgroups/free_open_data/index.shtml</a:t>
            </a:r>
            <a:endParaRPr lang="en-US" i="1" dirty="0"/>
          </a:p>
        </p:txBody>
      </p:sp>
      <p:pic>
        <p:nvPicPr>
          <p:cNvPr id="13" name="Picture 12" descr="Captur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1447800"/>
            <a:ext cx="1819275" cy="2425700"/>
          </a:xfrm>
          <a:prstGeom prst="rect">
            <a:avLst/>
          </a:prstGeom>
        </p:spPr>
      </p:pic>
      <p:pic>
        <p:nvPicPr>
          <p:cNvPr id="12" name="Picture 11" descr="Cap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720000">
            <a:off x="6223636" y="1210028"/>
            <a:ext cx="1601548" cy="2129116"/>
          </a:xfrm>
          <a:prstGeom prst="rect">
            <a:avLst/>
          </a:prstGeom>
        </p:spPr>
      </p:pic>
      <p:pic>
        <p:nvPicPr>
          <p:cNvPr id="6" name="Picture 5" descr="BlueSheet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800000">
            <a:off x="5529338" y="3522250"/>
            <a:ext cx="1697289" cy="2198876"/>
          </a:xfrm>
          <a:prstGeom prst="rect">
            <a:avLst/>
          </a:prstGeom>
        </p:spPr>
      </p:pic>
      <p:pic>
        <p:nvPicPr>
          <p:cNvPr id="9" name="Picture 8" descr="Image_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-1380000">
            <a:off x="5606557" y="1983950"/>
            <a:ext cx="1614207" cy="2113566"/>
          </a:xfrm>
          <a:prstGeom prst="rect">
            <a:avLst/>
          </a:prstGeom>
        </p:spPr>
      </p:pic>
      <p:pic>
        <p:nvPicPr>
          <p:cNvPr id="10" name="Picture 9" descr="CoverSho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2200" y="2598947"/>
            <a:ext cx="2694814" cy="3497054"/>
          </a:xfrm>
          <a:prstGeom prst="rect">
            <a:avLst/>
          </a:prstGeom>
          <a:ln w="19050" cmpd="sng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452" y="304800"/>
            <a:ext cx="39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Free &amp; Open Data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maasgm\Desktop\Gavel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791200" y="1066800"/>
            <a:ext cx="2540175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76400" y="2667000"/>
            <a:ext cx="7086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chemeClr val="bg2">
                    <a:lumMod val="10000"/>
                  </a:schemeClr>
                </a:solidFill>
              </a:rPr>
              <a:t>Case law examples;</a:t>
            </a:r>
          </a:p>
          <a:p>
            <a:r>
              <a:rPr lang="en-US" sz="2200" i="1" dirty="0" smtClean="0">
                <a:solidFill>
                  <a:schemeClr val="bg2">
                    <a:lumMod val="25000"/>
                  </a:schemeClr>
                </a:solidFill>
              </a:rPr>
              <a:t>Lack of applicable state-level case law examples in MN;</a:t>
            </a:r>
          </a:p>
          <a:p>
            <a:r>
              <a:rPr lang="en-US" sz="2200" i="1" dirty="0" smtClean="0">
                <a:solidFill>
                  <a:schemeClr val="bg2">
                    <a:lumMod val="25000"/>
                  </a:schemeClr>
                </a:solidFill>
              </a:rPr>
              <a:t>Examining case law examples from other states.</a:t>
            </a:r>
          </a:p>
          <a:p>
            <a:endParaRPr lang="en-US" sz="2400" b="1" i="1" dirty="0" smtClean="0">
              <a:solidFill>
                <a:srgbClr val="0070C0"/>
              </a:solidFill>
            </a:endParaRPr>
          </a:p>
          <a:p>
            <a:r>
              <a:rPr lang="en-US" sz="2400" b="1" i="1" u="sng" dirty="0" smtClean="0">
                <a:solidFill>
                  <a:schemeClr val="bg2">
                    <a:lumMod val="10000"/>
                  </a:schemeClr>
                </a:solidFill>
              </a:rPr>
              <a:t>Existing statute language governing data access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Chapter 13 (Data Practices Act);</a:t>
            </a:r>
          </a:p>
          <a:p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Chapter 16E, Section 30, Subd. 11 (Gov-To-Gov);</a:t>
            </a:r>
          </a:p>
          <a:p>
            <a:endParaRPr lang="en-US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b="1" i="1" u="sng" dirty="0" smtClean="0">
                <a:solidFill>
                  <a:srgbClr val="FF0000"/>
                </a:solidFill>
              </a:rPr>
              <a:t>Trying to avoid…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Numerous different  (possibly conflicting) interpretations of state statues to apply locally; wide variation in practices and data availability;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3137" y="1295400"/>
            <a:ext cx="515866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820000"/>
                </a:solidFill>
              </a:rPr>
              <a:t>#2 </a:t>
            </a:r>
            <a:r>
              <a:rPr lang="en-US" sz="2500" b="1" dirty="0" smtClean="0">
                <a:solidFill>
                  <a:srgbClr val="002060"/>
                </a:solidFill>
              </a:rPr>
              <a:t>- Understanding the Legal Framework Governing</a:t>
            </a:r>
          </a:p>
          <a:p>
            <a:r>
              <a:rPr lang="en-US" sz="2500" b="1" dirty="0" smtClean="0">
                <a:solidFill>
                  <a:srgbClr val="002060"/>
                </a:solidFill>
              </a:rPr>
              <a:t>Data Availability;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452" y="304800"/>
            <a:ext cx="39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Free &amp; Open Data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3137" y="1295400"/>
            <a:ext cx="41680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820000"/>
                </a:solidFill>
              </a:rPr>
              <a:t>#3 </a:t>
            </a:r>
            <a:r>
              <a:rPr lang="en-US" sz="2500" b="1" dirty="0" smtClean="0">
                <a:solidFill>
                  <a:srgbClr val="002060"/>
                </a:solidFill>
              </a:rPr>
              <a:t>- Covering the Issues of Liability to Data Producers;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2667000"/>
            <a:ext cx="7086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u="sng" dirty="0" smtClean="0"/>
              <a:t>Clarity for Data Producers</a:t>
            </a:r>
          </a:p>
          <a:p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Ensure that data producers are </a:t>
            </a:r>
            <a:r>
              <a:rPr lang="en-US" sz="2000" b="1" i="1" dirty="0" smtClean="0">
                <a:solidFill>
                  <a:srgbClr val="003BB0"/>
                </a:solidFill>
              </a:rPr>
              <a:t>covered from liability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when responding to requests, voluntary publishing of the data, etc.;</a:t>
            </a:r>
          </a:p>
          <a:p>
            <a:endParaRPr lang="en-US" sz="2400" b="1" i="1" u="sng" dirty="0" smtClean="0"/>
          </a:p>
          <a:p>
            <a:r>
              <a:rPr lang="en-US" sz="2200" b="1" i="1" u="sng" dirty="0" smtClean="0"/>
              <a:t>Specific exemption from liability for GIS data in statute:</a:t>
            </a:r>
          </a:p>
          <a:p>
            <a:r>
              <a:rPr lang="en-US" sz="2000" b="1" i="1" dirty="0" smtClean="0">
                <a:solidFill>
                  <a:srgbClr val="003BB0"/>
                </a:solidFill>
              </a:rPr>
              <a:t>Chapter 466, Section 3, Subd. 21(a)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Exempts a municipality from claims to the alleged or actual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inaccuracies in its data;</a:t>
            </a:r>
          </a:p>
          <a:p>
            <a:endParaRPr lang="en-US" sz="2000" b="1" i="1" dirty="0" smtClean="0"/>
          </a:p>
          <a:p>
            <a:r>
              <a:rPr lang="en-US" sz="2000" b="1" i="1" dirty="0" smtClean="0">
                <a:solidFill>
                  <a:srgbClr val="003BB0"/>
                </a:solidFill>
              </a:rPr>
              <a:t>Chapter 466, Section 3, Subd. 21(b)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GIS data is subject to the presumption of Chapter 13, Section 1, Subd. 3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 data are public data;</a:t>
            </a:r>
          </a:p>
        </p:txBody>
      </p:sp>
      <p:pic>
        <p:nvPicPr>
          <p:cNvPr id="10" name="Picture 9" descr="Image_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1143000"/>
            <a:ext cx="2182614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452" y="304800"/>
            <a:ext cx="39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Free &amp; Open Data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3137" y="1219200"/>
            <a:ext cx="4168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820000"/>
                </a:solidFill>
              </a:rPr>
              <a:t>#4 </a:t>
            </a:r>
            <a:r>
              <a:rPr lang="en-US" sz="2500" b="1" dirty="0" smtClean="0">
                <a:solidFill>
                  <a:srgbClr val="002060"/>
                </a:solidFill>
              </a:rPr>
              <a:t>- </a:t>
            </a:r>
            <a:r>
              <a:rPr lang="en-US" sz="2400" b="1" dirty="0" smtClean="0">
                <a:solidFill>
                  <a:srgbClr val="002060"/>
                </a:solidFill>
              </a:rPr>
              <a:t>Change to Existing Policies;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3048000"/>
            <a:ext cx="7162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chemeClr val="bg2">
                    <a:lumMod val="10000"/>
                  </a:schemeClr>
                </a:solidFill>
              </a:rPr>
              <a:t>If a county or municipality wishes to</a:t>
            </a:r>
            <a:r>
              <a:rPr lang="en-US" sz="2200" b="1" i="1" dirty="0" smtClean="0">
                <a:solidFill>
                  <a:srgbClr val="0070C0"/>
                </a:solidFill>
              </a:rPr>
              <a:t> pro-actively </a:t>
            </a:r>
            <a:r>
              <a:rPr lang="en-US" sz="2200" b="1" i="1" dirty="0" smtClean="0">
                <a:solidFill>
                  <a:schemeClr val="bg2">
                    <a:lumMod val="10000"/>
                  </a:schemeClr>
                </a:solidFill>
              </a:rPr>
              <a:t>and voluntarily make its data freely available…</a:t>
            </a:r>
          </a:p>
          <a:p>
            <a:endParaRPr lang="en-US" sz="17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13, Section 1, Subd. 3;	    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‘Gov data are public and accessible…’</a:t>
            </a: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13, Section 3, Subd 1; 	    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‘All data shall be public…’</a:t>
            </a: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13, Section 3, Subd 2(a); 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‘Establish procedures…’</a:t>
            </a: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16E, Section 30, Subd 11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‘Government to government…’</a:t>
            </a: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466, Section 3, Subd. 21(a)    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‘GIS data exempt from tort liability…’</a:t>
            </a:r>
            <a:endParaRPr lang="en-US" sz="17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1700" b="1" i="1" dirty="0" smtClean="0">
                <a:solidFill>
                  <a:schemeClr val="bg2">
                    <a:lumMod val="25000"/>
                  </a:schemeClr>
                </a:solidFill>
              </a:rPr>
              <a:t>Chapter 466, Section 3, Subd. 21(b)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sz="1700" i="1" dirty="0" smtClean="0">
                <a:solidFill>
                  <a:schemeClr val="bg2">
                    <a:lumMod val="25000"/>
                  </a:schemeClr>
                </a:solidFill>
              </a:rPr>
              <a:t>‘GIS data subject to ‘13.01.Subd 3’…</a:t>
            </a:r>
            <a:endParaRPr lang="en-US" sz="1700" b="1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Picture 11" descr="Image_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685800"/>
            <a:ext cx="2340670" cy="1667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2600" y="19050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chemeClr val="bg2">
                    <a:lumMod val="10000"/>
                  </a:schemeClr>
                </a:solidFill>
              </a:rPr>
              <a:t>Trend is moving away from the </a:t>
            </a:r>
            <a:r>
              <a:rPr lang="en-US" sz="2200" b="1" i="1" dirty="0" smtClean="0">
                <a:solidFill>
                  <a:srgbClr val="FF0000"/>
                </a:solidFill>
              </a:rPr>
              <a:t>sale</a:t>
            </a:r>
            <a:r>
              <a:rPr lang="en-US" sz="2200" b="1" i="1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2200" b="1" i="1" dirty="0" smtClean="0">
                <a:solidFill>
                  <a:srgbClr val="FF0000"/>
                </a:solidFill>
              </a:rPr>
              <a:t>licensing</a:t>
            </a:r>
            <a:r>
              <a:rPr lang="en-US" sz="2200" b="1" i="1" dirty="0" smtClean="0">
                <a:solidFill>
                  <a:schemeClr val="bg2">
                    <a:lumMod val="10000"/>
                  </a:schemeClr>
                </a:solidFill>
              </a:rPr>
              <a:t> of GIS data</a:t>
            </a:r>
            <a:endParaRPr lang="en-US" sz="1700" b="1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452" y="304800"/>
            <a:ext cx="497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MetroGIS Policy Board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3581400"/>
            <a:ext cx="2644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002060"/>
                </a:solidFill>
              </a:rPr>
              <a:t>October 23, 2013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1910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Adopted a </a:t>
            </a:r>
            <a:r>
              <a:rPr lang="en-US" sz="2000" b="1" i="1" dirty="0" smtClean="0">
                <a:solidFill>
                  <a:srgbClr val="002060"/>
                </a:solidFill>
              </a:rPr>
              <a:t>Resolution of Support </a:t>
            </a:r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for free and open public geospatial data;</a:t>
            </a:r>
          </a:p>
          <a:p>
            <a:endParaRPr lang="en-US" sz="200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Directed a </a:t>
            </a:r>
            <a:r>
              <a:rPr lang="en-US" sz="2000" b="1" i="1" dirty="0" smtClean="0">
                <a:solidFill>
                  <a:srgbClr val="002060"/>
                </a:solidFill>
              </a:rPr>
              <a:t>Letter of Support </a:t>
            </a:r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and research materials to each </a:t>
            </a:r>
            <a:r>
              <a:rPr lang="en-US" sz="2000" b="1" i="1" dirty="0" smtClean="0">
                <a:solidFill>
                  <a:srgbClr val="0070C0"/>
                </a:solidFill>
              </a:rPr>
              <a:t>County Board Chair </a:t>
            </a:r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i="1" dirty="0" smtClean="0">
                <a:solidFill>
                  <a:srgbClr val="0070C0"/>
                </a:solidFill>
              </a:rPr>
              <a:t>County Administrator </a:t>
            </a:r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</a:rPr>
              <a:t>of the Seven Metropolitan Counties</a:t>
            </a:r>
          </a:p>
        </p:txBody>
      </p:sp>
      <p:pic>
        <p:nvPicPr>
          <p:cNvPr id="11" name="Picture 10" descr="Policy 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295400"/>
            <a:ext cx="3352572" cy="1908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5400" y="1371600"/>
            <a:ext cx="3733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u="sng" dirty="0" smtClean="0">
                <a:solidFill>
                  <a:srgbClr val="0070C0"/>
                </a:solidFill>
              </a:rPr>
              <a:t>Comprised of:</a:t>
            </a:r>
          </a:p>
          <a:p>
            <a:r>
              <a:rPr lang="en-US" sz="1700" b="1" i="1" dirty="0" smtClean="0">
                <a:solidFill>
                  <a:srgbClr val="0070C0"/>
                </a:solidFill>
              </a:rPr>
              <a:t>6 County Commissioners</a:t>
            </a:r>
          </a:p>
          <a:p>
            <a:r>
              <a:rPr lang="en-US" sz="1700" b="1" i="1" dirty="0" smtClean="0">
                <a:solidFill>
                  <a:srgbClr val="0070C0"/>
                </a:solidFill>
              </a:rPr>
              <a:t>1 County IT Director</a:t>
            </a:r>
          </a:p>
          <a:p>
            <a:r>
              <a:rPr lang="en-US" sz="1700" b="1" i="1" dirty="0" smtClean="0">
                <a:solidFill>
                  <a:srgbClr val="0070C0"/>
                </a:solidFill>
              </a:rPr>
              <a:t>1 Metropolitan Council representative</a:t>
            </a:r>
          </a:p>
          <a:p>
            <a:r>
              <a:rPr lang="en-US" sz="1700" b="1" i="1" dirty="0" smtClean="0">
                <a:solidFill>
                  <a:srgbClr val="0070C0"/>
                </a:solidFill>
              </a:rPr>
              <a:t>2 Metro City mayors</a:t>
            </a:r>
          </a:p>
          <a:p>
            <a:r>
              <a:rPr lang="en-US" sz="1700" b="1" i="1" dirty="0" smtClean="0">
                <a:solidFill>
                  <a:srgbClr val="0070C0"/>
                </a:solidFill>
              </a:rPr>
              <a:t>1 Watershed District Board Chair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pic>
        <p:nvPicPr>
          <p:cNvPr id="5" name="Picture 4" descr="Image_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8419" y="990600"/>
            <a:ext cx="6855981" cy="4345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2219" y="381000"/>
            <a:ext cx="679134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i="1" dirty="0" smtClean="0">
                <a:solidFill>
                  <a:srgbClr val="003BB0"/>
                </a:solidFill>
              </a:rPr>
              <a:t>So what does ‘Free &amp; Open Data’ </a:t>
            </a:r>
            <a:r>
              <a:rPr lang="en-US" sz="2900" b="1" i="1" u="sng" dirty="0" smtClean="0">
                <a:solidFill>
                  <a:srgbClr val="FF0000"/>
                </a:solidFill>
              </a:rPr>
              <a:t>look</a:t>
            </a:r>
            <a:r>
              <a:rPr lang="en-US" sz="2900" b="1" i="1" dirty="0" smtClean="0">
                <a:solidFill>
                  <a:srgbClr val="003BB0"/>
                </a:solidFill>
              </a:rPr>
              <a:t> like?</a:t>
            </a:r>
            <a:endParaRPr lang="en-US" sz="2900" b="1" i="1" dirty="0">
              <a:solidFill>
                <a:srgbClr val="003BB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0319" y="5400675"/>
            <a:ext cx="68328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i="1" dirty="0" smtClean="0">
                <a:solidFill>
                  <a:srgbClr val="006600"/>
                </a:solidFill>
              </a:rPr>
              <a:t>Case Example:</a:t>
            </a:r>
          </a:p>
          <a:p>
            <a:r>
              <a:rPr lang="en-US" sz="2900" b="1" i="1" dirty="0" smtClean="0">
                <a:solidFill>
                  <a:srgbClr val="006600"/>
                </a:solidFill>
              </a:rPr>
              <a:t>City of Superior/Douglas County, Wisconsin</a:t>
            </a:r>
            <a:endParaRPr lang="en-US" sz="2900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6670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</a:rPr>
              <a:t>What is </a:t>
            </a:r>
            <a:r>
              <a:rPr lang="en-US" sz="3200" b="1" dirty="0" smtClean="0">
                <a:solidFill>
                  <a:srgbClr val="002060"/>
                </a:solidFill>
              </a:rPr>
              <a:t>MetroGIS?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</a:rPr>
              <a:t>What does </a:t>
            </a:r>
            <a:r>
              <a:rPr lang="en-US" sz="3200" b="1" dirty="0" smtClean="0">
                <a:solidFill>
                  <a:srgbClr val="002060"/>
                </a:solidFill>
              </a:rPr>
              <a:t>“free and open” </a:t>
            </a:r>
            <a:r>
              <a:rPr lang="en-US" sz="3200" b="1" i="1" dirty="0" smtClean="0">
                <a:solidFill>
                  <a:schemeClr val="bg1">
                    <a:lumMod val="50000"/>
                  </a:schemeClr>
                </a:solidFill>
              </a:rPr>
              <a:t>data mean?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 Examples and benefits</a:t>
            </a:r>
            <a:endParaRPr lang="en-US" sz="3200" b="1" dirty="0">
              <a:solidFill>
                <a:srgbClr val="003BB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676400"/>
            <a:ext cx="716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/>
              <a:t>Three Things:</a:t>
            </a:r>
            <a:endParaRPr lang="en-US" sz="5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asgm\Desktop\DC Images\Imag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3654"/>
            <a:ext cx="9145140" cy="58399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asgm\Desktop\DC Images\Image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1"/>
            <a:ext cx="9127510" cy="58197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/>
              <a:t>Railroads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Road Network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asgm\Desktop\DC Images\Image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0525"/>
            <a:ext cx="9147054" cy="5838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asgm\Desktop\DC Images\Image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0"/>
            <a:ext cx="9143323" cy="5838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asgm\Desktop\DC Images\Image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0999"/>
            <a:ext cx="9149905" cy="5838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asgm\Desktop\DC Images\Image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53644" cy="5838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57200"/>
            <a:ext cx="23622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91300" y="533400"/>
            <a:ext cx="20993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asgm\Desktop\DC Images\Image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381000"/>
            <a:ext cx="9144000" cy="582847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200"/>
            <a:ext cx="236220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3124200"/>
            <a:ext cx="9144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0"/>
            <a:ext cx="2099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Right of Way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asgm\Desktop\DC Images\Image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" y="381000"/>
            <a:ext cx="9134475" cy="58289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200"/>
            <a:ext cx="23622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0"/>
            <a:ext cx="20993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  <a:endParaRPr lang="en-US" sz="1200" b="1" dirty="0" smtClean="0">
              <a:solidFill>
                <a:srgbClr val="6A0C0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asgm\Desktop\DC Images\Image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999"/>
            <a:ext cx="9143999" cy="584295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200"/>
            <a:ext cx="2362200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0"/>
            <a:ext cx="20993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Impervious Surfaces</a:t>
            </a:r>
          </a:p>
          <a:p>
            <a:r>
              <a:rPr lang="en-US" sz="1200" b="1" dirty="0" smtClean="0"/>
              <a:t>All Building Footprints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Cemeteries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Public Buildings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asgm\Desktop\DC Images\Image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35888" cy="583882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74762"/>
            <a:ext cx="236220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50962"/>
            <a:ext cx="20993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Impervious Surfaces</a:t>
            </a:r>
          </a:p>
          <a:p>
            <a:r>
              <a:rPr lang="en-US" sz="1200" b="1" dirty="0" smtClean="0"/>
              <a:t>All Building Footprints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Cemeteries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Public Buildings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Sanitary Sewer</a:t>
            </a:r>
          </a:p>
          <a:p>
            <a:r>
              <a:rPr lang="en-US" sz="1200" b="1" dirty="0" err="1" smtClean="0">
                <a:solidFill>
                  <a:srgbClr val="33CC33"/>
                </a:solidFill>
              </a:rPr>
              <a:t>Sewersheds</a:t>
            </a:r>
            <a:r>
              <a:rPr lang="en-US" sz="1200" b="1" dirty="0" smtClean="0">
                <a:solidFill>
                  <a:srgbClr val="33CC33"/>
                </a:solidFill>
              </a:rPr>
              <a:t> + Service Districts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81000"/>
            <a:ext cx="3800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What Is MetroGIS?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1143000"/>
            <a:ext cx="7162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US" sz="2200" b="1" i="1" dirty="0" smtClean="0">
                <a:solidFill>
                  <a:srgbClr val="006600"/>
                </a:solidFill>
              </a:rPr>
              <a:t>voluntary collaborative </a:t>
            </a:r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interests… </a:t>
            </a:r>
          </a:p>
          <a:p>
            <a:endParaRPr lang="en-US" sz="2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Governments at all levels</a:t>
            </a: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Academia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Non-Profits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Private Sector </a:t>
            </a: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(utilities, real estate, etc.)</a:t>
            </a:r>
            <a:endParaRPr lang="en-US" sz="19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…who </a:t>
            </a:r>
            <a:r>
              <a:rPr lang="en-US" sz="2200" b="1" i="1" dirty="0" smtClean="0">
                <a:solidFill>
                  <a:srgbClr val="006600"/>
                </a:solidFill>
              </a:rPr>
              <a:t>produce, consume and share </a:t>
            </a:r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GIS data in the metro;</a:t>
            </a:r>
          </a:p>
          <a:p>
            <a:endParaRPr lang="en-US" sz="2200" b="1" i="1" dirty="0" smtClean="0">
              <a:solidFill>
                <a:srgbClr val="002060"/>
              </a:solidFill>
            </a:endParaRPr>
          </a:p>
          <a:p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Since 1996, the </a:t>
            </a:r>
            <a:r>
              <a:rPr lang="en-US" sz="2200" b="1" dirty="0" smtClean="0">
                <a:solidFill>
                  <a:srgbClr val="002060"/>
                </a:solidFill>
              </a:rPr>
              <a:t>Metropolitan Council </a:t>
            </a:r>
            <a:r>
              <a:rPr lang="en-US" sz="2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has provided:</a:t>
            </a:r>
          </a:p>
          <a:p>
            <a:endParaRPr lang="en-US" sz="22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Financial backing for the collaborative;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Administrative oversight of its operation;</a:t>
            </a: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 Stability and guidance;</a:t>
            </a:r>
          </a:p>
        </p:txBody>
      </p:sp>
      <p:pic>
        <p:nvPicPr>
          <p:cNvPr id="8" name="Picture 7" descr="lay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57199"/>
            <a:ext cx="1752600" cy="305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etcLogo4C-360x2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4800600"/>
            <a:ext cx="1552754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asgm\Desktop\DC Images\Image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64831" cy="58483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199"/>
            <a:ext cx="2362200" cy="53340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0"/>
            <a:ext cx="2099357" cy="525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Impervious Surfaces</a:t>
            </a:r>
          </a:p>
          <a:p>
            <a:r>
              <a:rPr lang="en-US" sz="1200" b="1" dirty="0" smtClean="0"/>
              <a:t>All Building Footprints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Cemeteries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Public Buildings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Sanitary Sewer</a:t>
            </a:r>
          </a:p>
          <a:p>
            <a:r>
              <a:rPr lang="en-US" sz="1200" b="1" dirty="0" err="1" smtClean="0">
                <a:solidFill>
                  <a:srgbClr val="33CC33"/>
                </a:solidFill>
              </a:rPr>
              <a:t>Sewersheds</a:t>
            </a:r>
            <a:r>
              <a:rPr lang="en-US" sz="1200" b="1" dirty="0" smtClean="0">
                <a:solidFill>
                  <a:srgbClr val="33CC33"/>
                </a:solidFill>
              </a:rPr>
              <a:t> + Service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Stormsewer Network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Stormwater Outfalls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asgm\Desktop\DC Images\Imag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10" y="381000"/>
            <a:ext cx="9159610" cy="58384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200"/>
            <a:ext cx="2362200" cy="55626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1"/>
            <a:ext cx="209935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Impervious Surfaces</a:t>
            </a:r>
          </a:p>
          <a:p>
            <a:r>
              <a:rPr lang="en-US" sz="1200" b="1" dirty="0" smtClean="0"/>
              <a:t>All Building Footprints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Cemeteries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Public Buildings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Sanitary Sewer</a:t>
            </a:r>
          </a:p>
          <a:p>
            <a:r>
              <a:rPr lang="en-US" sz="1200" b="1" dirty="0" err="1" smtClean="0">
                <a:solidFill>
                  <a:srgbClr val="33CC33"/>
                </a:solidFill>
              </a:rPr>
              <a:t>Sewersheds</a:t>
            </a:r>
            <a:r>
              <a:rPr lang="en-US" sz="1200" b="1" dirty="0" smtClean="0">
                <a:solidFill>
                  <a:srgbClr val="33CC33"/>
                </a:solidFill>
              </a:rPr>
              <a:t> + Service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Stormsewer Network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Stormwater Outfalls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Fire Hydrants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asgm\Desktop\DC Images\Image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0999"/>
            <a:ext cx="9153525" cy="58369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477000" y="457200"/>
            <a:ext cx="23622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87443" y="533401"/>
            <a:ext cx="20993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Hydrography</a:t>
            </a:r>
          </a:p>
          <a:p>
            <a:r>
              <a:rPr lang="en-US" sz="1200" b="1" dirty="0" smtClean="0"/>
              <a:t>Aerial Imagery: 1948 to 2013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Railroads</a:t>
            </a:r>
          </a:p>
          <a:p>
            <a:r>
              <a:rPr lang="en-US" sz="1200" b="1" dirty="0" smtClean="0"/>
              <a:t>Road Network</a:t>
            </a:r>
          </a:p>
          <a:p>
            <a:r>
              <a:rPr lang="en-US" sz="1200" b="1" dirty="0" smtClean="0">
                <a:solidFill>
                  <a:srgbClr val="BA06BA"/>
                </a:solidFill>
              </a:rPr>
              <a:t>Municipal Boundaries</a:t>
            </a:r>
          </a:p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Administrative Districts</a:t>
            </a:r>
          </a:p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</a:rPr>
              <a:t>Special (TIF, etc.)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Planning &amp; Zoning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Environmental Data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Special Protection Areas</a:t>
            </a:r>
          </a:p>
          <a:p>
            <a:r>
              <a:rPr lang="en-US" sz="1200" b="1" dirty="0" smtClean="0"/>
              <a:t>PLSS &amp; Survey Data</a:t>
            </a:r>
          </a:p>
          <a:p>
            <a:r>
              <a:rPr lang="en-US" sz="1200" b="1" dirty="0" smtClean="0">
                <a:solidFill>
                  <a:schemeClr val="bg2">
                    <a:lumMod val="25000"/>
                  </a:schemeClr>
                </a:solidFill>
              </a:rPr>
              <a:t>1’, 5’ &amp; 10’ Contours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Bathymetric Soundings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Tax Parcels</a:t>
            </a:r>
          </a:p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Right of Way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Park and Recreation Data</a:t>
            </a:r>
          </a:p>
          <a:p>
            <a:r>
              <a:rPr lang="en-US" sz="1200" b="1" dirty="0" smtClean="0">
                <a:solidFill>
                  <a:srgbClr val="6A0C02"/>
                </a:solidFill>
              </a:rPr>
              <a:t>Trail Networks</a:t>
            </a:r>
          </a:p>
          <a:p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</a:rPr>
              <a:t>Historic Sites</a:t>
            </a:r>
          </a:p>
          <a:p>
            <a:r>
              <a:rPr lang="en-US" sz="1200" b="1" dirty="0" smtClean="0"/>
              <a:t>Cultural Points of Interest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Natural Points of Interest</a:t>
            </a:r>
          </a:p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Impervious Surfaces</a:t>
            </a:r>
          </a:p>
          <a:p>
            <a:r>
              <a:rPr lang="en-US" sz="1200" b="1" dirty="0" smtClean="0"/>
              <a:t>All Building Footprints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Cemeteries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Public Buildings</a:t>
            </a:r>
          </a:p>
          <a:p>
            <a:r>
              <a:rPr lang="en-US" sz="1200" b="1" dirty="0" smtClean="0">
                <a:solidFill>
                  <a:srgbClr val="006600"/>
                </a:solidFill>
              </a:rPr>
              <a:t>Sanitary Sewer</a:t>
            </a:r>
          </a:p>
          <a:p>
            <a:r>
              <a:rPr lang="en-US" sz="1200" b="1" dirty="0" err="1" smtClean="0">
                <a:solidFill>
                  <a:srgbClr val="339933"/>
                </a:solidFill>
              </a:rPr>
              <a:t>Sewersheds</a:t>
            </a:r>
            <a:r>
              <a:rPr lang="en-US" sz="1200" b="1" dirty="0" smtClean="0">
                <a:solidFill>
                  <a:srgbClr val="339933"/>
                </a:solidFill>
              </a:rPr>
              <a:t> + Service Districts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Stormsewer Network</a:t>
            </a:r>
          </a:p>
          <a:p>
            <a:r>
              <a:rPr lang="en-US" sz="1200" b="1" dirty="0" smtClean="0">
                <a:solidFill>
                  <a:srgbClr val="7030A0"/>
                </a:solidFill>
              </a:rPr>
              <a:t>Stormwater Outfalls</a:t>
            </a:r>
          </a:p>
          <a:p>
            <a:r>
              <a:rPr lang="en-US" sz="1200" b="1" dirty="0" smtClean="0">
                <a:solidFill>
                  <a:srgbClr val="C00000"/>
                </a:solidFill>
              </a:rPr>
              <a:t>Fire Hydrants</a:t>
            </a:r>
          </a:p>
          <a:p>
            <a:r>
              <a:rPr lang="en-US" sz="1200" b="1" dirty="0" smtClean="0">
                <a:solidFill>
                  <a:srgbClr val="339933"/>
                </a:solidFill>
              </a:rPr>
              <a:t>Streetlights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asgm\Desktop\DC Images\Imag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84346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685800"/>
            <a:ext cx="7772400" cy="51816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24840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City of Superior &amp; Northern Douglas County, Wisconsin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685800"/>
            <a:ext cx="7772400" cy="5181600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1143000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Free &amp; Open Data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practices </a:t>
            </a:r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encouraged and supported by the legal counsel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both the</a:t>
            </a:r>
          </a:p>
          <a:p>
            <a:r>
              <a:rPr lang="en-US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City of Superior </a:t>
            </a:r>
            <a:r>
              <a:rPr lang="en-US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US" sz="1500" dirty="0" smtClean="0"/>
              <a:t> </a:t>
            </a:r>
            <a:r>
              <a:rPr lang="en-US" sz="1500" b="1" dirty="0" smtClean="0">
                <a:solidFill>
                  <a:srgbClr val="002060"/>
                </a:solidFill>
              </a:rPr>
              <a:t>Douglas County, Wisconsin</a:t>
            </a:r>
            <a:endParaRPr lang="en-US" sz="1500" b="1" dirty="0" smtClean="0"/>
          </a:p>
        </p:txBody>
      </p:sp>
      <p:pic>
        <p:nvPicPr>
          <p:cNvPr id="15364" name="Picture 4" descr="C:\Users\maasgm\Desktop\REDPINES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380" y="2565407"/>
            <a:ext cx="1285808" cy="1922407"/>
          </a:xfrm>
          <a:prstGeom prst="rect">
            <a:avLst/>
          </a:prstGeom>
          <a:noFill/>
        </p:spPr>
      </p:pic>
      <p:pic>
        <p:nvPicPr>
          <p:cNvPr id="15365" name="Picture 5" descr="C:\Users\maasgm\Desktop\superiorwntr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4379" y="914400"/>
            <a:ext cx="1286603" cy="1559759"/>
          </a:xfrm>
          <a:prstGeom prst="rect">
            <a:avLst/>
          </a:prstGeom>
          <a:noFill/>
        </p:spPr>
      </p:pic>
      <p:pic>
        <p:nvPicPr>
          <p:cNvPr id="2051" name="Picture 3" descr="C:\Users\maasgm\Desktop\power_lines_w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4379" y="4575329"/>
            <a:ext cx="1363947" cy="987271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4770120" y="927212"/>
            <a:ext cx="2125436" cy="4650274"/>
            <a:chOff x="5029200" y="927212"/>
            <a:chExt cx="1866356" cy="4083429"/>
          </a:xfrm>
        </p:grpSpPr>
        <p:pic>
          <p:nvPicPr>
            <p:cNvPr id="2050" name="Picture 2" descr="C:\Users\maasgm\Desktop\pipeline_instal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9200" y="4013878"/>
              <a:ext cx="1851133" cy="996763"/>
            </a:xfrm>
            <a:prstGeom prst="rect">
              <a:avLst/>
            </a:prstGeom>
            <a:noFill/>
          </p:spPr>
        </p:pic>
        <p:pic>
          <p:nvPicPr>
            <p:cNvPr id="2052" name="Picture 4" descr="C:\Users\maasgm\Desktop\6191_135569483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2434653"/>
              <a:ext cx="1863848" cy="1468965"/>
            </a:xfrm>
            <a:prstGeom prst="rect">
              <a:avLst/>
            </a:prstGeom>
            <a:noFill/>
          </p:spPr>
        </p:pic>
        <p:pic>
          <p:nvPicPr>
            <p:cNvPr id="2053" name="Picture 5" descr="C:\Users\maasgm\Desktop\cell-towe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29200" y="927212"/>
              <a:ext cx="1866356" cy="1406800"/>
            </a:xfrm>
            <a:prstGeom prst="rect">
              <a:avLst/>
            </a:prstGeom>
            <a:noFill/>
          </p:spPr>
        </p:pic>
      </p:grpSp>
      <p:sp>
        <p:nvSpPr>
          <p:cNvPr id="15" name="TextBox 14"/>
          <p:cNvSpPr txBox="1"/>
          <p:nvPr/>
        </p:nvSpPr>
        <p:spPr>
          <a:xfrm>
            <a:off x="838200" y="2057400"/>
            <a:ext cx="381000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i="1" u="sng" dirty="0" smtClean="0"/>
              <a:t>Significant benefits to a wide consumer base: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/>
              <a:t> Railroads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660066"/>
                </a:solidFill>
              </a:rPr>
              <a:t> Telecommunications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chemeClr val="bg2">
                    <a:lumMod val="25000"/>
                  </a:schemeClr>
                </a:solidFill>
              </a:rPr>
              <a:t> Pipelines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0070C0"/>
                </a:solidFill>
              </a:rPr>
              <a:t> Real Estate and Development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7030A0"/>
                </a:solidFill>
              </a:rPr>
              <a:t> Electric and Gas Utilities</a:t>
            </a:r>
            <a:endParaRPr lang="en-US" sz="1450" b="1" i="1" dirty="0" smtClean="0"/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C00000"/>
                </a:solidFill>
              </a:rPr>
              <a:t> Insurance/Risk Assessment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chemeClr val="accent5">
                    <a:lumMod val="50000"/>
                  </a:schemeClr>
                </a:solidFill>
              </a:rPr>
              <a:t> Duluth Seaway Port Authority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003BB0"/>
                </a:solidFill>
              </a:rPr>
              <a:t> Port Authority of Superior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FF0000"/>
                </a:solidFill>
              </a:rPr>
              <a:t> U. S. Army Corps of Engineers (Vessel Yard)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002060"/>
                </a:solidFill>
              </a:rPr>
              <a:t> U. S. Coast Guard (Duluth Marine Safety Unit)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Historical Societies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chemeClr val="accent6">
                    <a:lumMod val="50000"/>
                  </a:schemeClr>
                </a:solidFill>
              </a:rPr>
              <a:t> Colleges &amp;  Universities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006600"/>
                </a:solidFill>
              </a:rPr>
              <a:t> Commercial &amp; Industrial Forest businesses</a:t>
            </a:r>
          </a:p>
          <a:p>
            <a:pPr>
              <a:buFont typeface="Arial" pitchFamily="34" charset="0"/>
              <a:buChar char="•"/>
            </a:pPr>
            <a:r>
              <a:rPr lang="en-US" sz="1450" b="1" i="1" dirty="0" smtClean="0">
                <a:solidFill>
                  <a:srgbClr val="002060"/>
                </a:solidFill>
              </a:rPr>
              <a:t> Federal, state and regional governments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381000"/>
            <a:ext cx="5136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“Data Is Infrastructure”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5" name="Picture 14" descr="Infrastructure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676400"/>
            <a:ext cx="3284838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29200" y="125724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680000"/>
                </a:solidFill>
              </a:rPr>
              <a:t>Virtual Representations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1276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Real World Features</a:t>
            </a:r>
          </a:p>
        </p:txBody>
      </p:sp>
      <p:pic>
        <p:nvPicPr>
          <p:cNvPr id="18" name="Picture 17" descr="Image_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1676400"/>
            <a:ext cx="3276600" cy="2184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86350" y="4064675"/>
            <a:ext cx="3295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80000"/>
                </a:solidFill>
              </a:rPr>
              <a:t>The virtual representations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(and the data that accompanies them) </a:t>
            </a:r>
            <a:r>
              <a:rPr lang="en-US" b="1" i="1" dirty="0" smtClean="0">
                <a:solidFill>
                  <a:srgbClr val="006600"/>
                </a:solidFill>
              </a:rPr>
              <a:t>are a form of infrastructure themselves </a:t>
            </a:r>
            <a:r>
              <a:rPr lang="en-US" i="1" dirty="0" smtClean="0">
                <a:solidFill>
                  <a:srgbClr val="680000"/>
                </a:solidFill>
              </a:rPr>
              <a:t>used for tracking, mapping, modeling, applications  development, routing, analysis, mapping, etc.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0200" y="4038600"/>
            <a:ext cx="3295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Roads, pipes, buildings, parcels, manholes, sidewalks, hydrants, etc.</a:t>
            </a: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r>
              <a:rPr lang="en-US" i="1" dirty="0" smtClean="0">
                <a:solidFill>
                  <a:srgbClr val="002060"/>
                </a:solidFill>
              </a:rPr>
              <a:t>All the physical assets of a the city, county, agency or jurisdiction;</a:t>
            </a:r>
          </a:p>
        </p:txBody>
      </p:sp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381000"/>
            <a:ext cx="5527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Creating a “Data Rich Minnesota”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1143000"/>
            <a:ext cx="44728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002060"/>
                </a:solidFill>
              </a:rPr>
              <a:t>Benefits to Government:</a:t>
            </a:r>
          </a:p>
          <a:p>
            <a:endParaRPr lang="en-US" sz="2700" b="1" u="sng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Transparency of operations;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Increased level of public service;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Pro-actively (vs. reactively) meeting</a:t>
            </a:r>
          </a:p>
          <a:p>
            <a:r>
              <a:rPr lang="en-US" sz="2000" b="1" i="1" dirty="0" smtClean="0">
                <a:solidFill>
                  <a:srgbClr val="003BB0"/>
                </a:solidFill>
              </a:rPr>
              <a:t>  the demand for data;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The authoritative data being available is the norm;</a:t>
            </a:r>
          </a:p>
          <a:p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Less staff time handling licenses,</a:t>
            </a:r>
          </a:p>
          <a:p>
            <a:r>
              <a:rPr lang="en-US" sz="2000" b="1" i="1" dirty="0" smtClean="0">
                <a:solidFill>
                  <a:srgbClr val="003BB0"/>
                </a:solidFill>
              </a:rPr>
              <a:t> fees, data transfer, etc.;</a:t>
            </a:r>
          </a:p>
          <a:p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“Return” value</a:t>
            </a:r>
          </a:p>
        </p:txBody>
      </p:sp>
      <p:pic>
        <p:nvPicPr>
          <p:cNvPr id="5122" name="Picture 2" descr="C:\Users\maasgm\Desktop\Minnesot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824211" cy="1252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381000"/>
            <a:ext cx="5527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Creating a “Data Rich Minnesota”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1143000"/>
            <a:ext cx="44728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002060"/>
                </a:solidFill>
              </a:rPr>
              <a:t>Benefits to Government:</a:t>
            </a:r>
          </a:p>
          <a:p>
            <a:endParaRPr lang="en-US" sz="2700" b="1" u="sng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Transparency of operations;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Increased level of public service;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Pro-actively (vs. reactively) meeting</a:t>
            </a:r>
          </a:p>
          <a:p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 the demand for data;</a:t>
            </a:r>
          </a:p>
          <a:p>
            <a:pPr>
              <a:buFont typeface="Arial" pitchFamily="34" charset="0"/>
              <a:buChar char="•"/>
            </a:pPr>
            <a:endParaRPr lang="en-US" sz="20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The authoritative data being available is the norm;</a:t>
            </a:r>
          </a:p>
          <a:p>
            <a:endParaRPr lang="en-US" sz="2000" b="1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Less staff time handling licenses,</a:t>
            </a:r>
          </a:p>
          <a:p>
            <a:r>
              <a:rPr lang="en-US" sz="2000" b="1" i="1" dirty="0" smtClean="0">
                <a:solidFill>
                  <a:schemeClr val="bg1">
                    <a:lumMod val="65000"/>
                  </a:schemeClr>
                </a:solidFill>
              </a:rPr>
              <a:t> fees, data transfer, etc.;</a:t>
            </a:r>
          </a:p>
          <a:p>
            <a:endParaRPr lang="en-US" sz="2000" b="1" i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solidFill>
                  <a:srgbClr val="003BB0"/>
                </a:solidFill>
              </a:rPr>
              <a:t> “Return” value</a:t>
            </a:r>
          </a:p>
        </p:txBody>
      </p:sp>
      <p:pic>
        <p:nvPicPr>
          <p:cNvPr id="5122" name="Picture 2" descr="C:\Users\maasgm\Desktop\Minnesot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824211" cy="1252717"/>
          </a:xfrm>
          <a:prstGeom prst="rect">
            <a:avLst/>
          </a:prstGeom>
          <a:noFill/>
        </p:spPr>
      </p:pic>
      <p:pic>
        <p:nvPicPr>
          <p:cNvPr id="6" name="Picture 5" descr="Returned Value Graph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1676400"/>
            <a:ext cx="2819400" cy="45619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467100" y="6096000"/>
            <a:ext cx="2362200" cy="0"/>
          </a:xfrm>
          <a:prstGeom prst="line">
            <a:avLst/>
          </a:prstGeom>
          <a:ln w="19050" cmpd="sng">
            <a:solidFill>
              <a:srgbClr val="003B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1" name="Snip Single Corner Rectangle 10"/>
          <p:cNvSpPr/>
          <p:nvPr/>
        </p:nvSpPr>
        <p:spPr>
          <a:xfrm>
            <a:off x="1524000" y="4191000"/>
            <a:ext cx="4953000" cy="914400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381000"/>
            <a:ext cx="5527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</a:rPr>
              <a:t>Creating a “Data Rich Minnesota”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1143000"/>
            <a:ext cx="51054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002060"/>
                </a:solidFill>
              </a:rPr>
              <a:t>Benefits to the Business Community:</a:t>
            </a:r>
          </a:p>
          <a:p>
            <a:endParaRPr lang="en-US" sz="2000" b="1" u="sng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Facilitates and stimulates the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“Information economy”/ “App economy”</a:t>
            </a:r>
          </a:p>
          <a:p>
            <a:pPr>
              <a:buFont typeface="Arial" pitchFamily="34" charset="0"/>
              <a:buChar char="•"/>
            </a:pP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Data consuming industries can operate more </a:t>
            </a:r>
            <a:r>
              <a:rPr lang="en-US" sz="2000" b="1" dirty="0" smtClean="0">
                <a:solidFill>
                  <a:srgbClr val="0070C0"/>
                </a:solidFill>
              </a:rPr>
              <a:t>reliably, efficiently and cost-effectively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when they can immediately acquire data and services they need;</a:t>
            </a:r>
          </a:p>
          <a:p>
            <a:endParaRPr lang="en-US" sz="2000" dirty="0" smtClean="0">
              <a:solidFill>
                <a:srgbClr val="003BB0"/>
              </a:solidFill>
            </a:endParaRPr>
          </a:p>
          <a:p>
            <a:r>
              <a:rPr lang="en-US" sz="2000" b="1" i="1" dirty="0" smtClean="0">
                <a:solidFill>
                  <a:srgbClr val="C00000"/>
                </a:solidFill>
              </a:rPr>
              <a:t>Insurance, </a:t>
            </a:r>
            <a:r>
              <a:rPr lang="en-US" sz="2000" b="1" i="1" dirty="0" smtClean="0">
                <a:solidFill>
                  <a:srgbClr val="339933"/>
                </a:solidFill>
              </a:rPr>
              <a:t>real estate, </a:t>
            </a: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telecom,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utilities, </a:t>
            </a:r>
            <a:r>
              <a:rPr lang="en-US" sz="2000" b="1" i="1" dirty="0" smtClean="0">
                <a:solidFill>
                  <a:srgbClr val="7030A0"/>
                </a:solidFill>
              </a:rPr>
              <a:t>pipelines, </a:t>
            </a:r>
            <a:r>
              <a:rPr lang="en-US" sz="2000" b="1" i="1" dirty="0" smtClean="0">
                <a:solidFill>
                  <a:schemeClr val="accent5">
                    <a:lumMod val="75000"/>
                  </a:schemeClr>
                </a:solidFill>
              </a:rPr>
              <a:t>railroads,  </a:t>
            </a:r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etc.</a:t>
            </a:r>
          </a:p>
          <a:p>
            <a:endParaRPr lang="en-US" sz="2000" b="1" dirty="0" smtClean="0">
              <a:solidFill>
                <a:srgbClr val="003BB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A data-rich environment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enables our region and our state to be more </a:t>
            </a:r>
            <a:r>
              <a:rPr lang="en-US" sz="2000" b="1" dirty="0" smtClean="0">
                <a:solidFill>
                  <a:srgbClr val="0070C0"/>
                </a:solidFill>
              </a:rPr>
              <a:t>economically competitive;</a:t>
            </a:r>
          </a:p>
        </p:txBody>
      </p:sp>
      <p:pic>
        <p:nvPicPr>
          <p:cNvPr id="5122" name="Picture 2" descr="C:\Users\maasgm\Desktop\Minnesot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04800"/>
            <a:ext cx="1824211" cy="1252717"/>
          </a:xfrm>
          <a:prstGeom prst="rect">
            <a:avLst/>
          </a:prstGeom>
          <a:noFill/>
        </p:spPr>
      </p:pic>
      <p:pic>
        <p:nvPicPr>
          <p:cNvPr id="6146" name="Picture 2" descr="C:\Users\maasgm\Desktop\Samsung-captivate-android-smartphone-hand-holding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752600"/>
            <a:ext cx="1822174" cy="1828800"/>
          </a:xfrm>
          <a:prstGeom prst="rect">
            <a:avLst/>
          </a:prstGeom>
          <a:noFill/>
        </p:spPr>
      </p:pic>
      <p:pic>
        <p:nvPicPr>
          <p:cNvPr id="6147" name="Picture 3" descr="C:\Users\maasgm\Desktop\05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657600"/>
            <a:ext cx="1848783" cy="1028700"/>
          </a:xfrm>
          <a:prstGeom prst="rect">
            <a:avLst/>
          </a:prstGeom>
          <a:noFill/>
        </p:spPr>
      </p:pic>
      <p:pic>
        <p:nvPicPr>
          <p:cNvPr id="6148" name="Picture 4" descr="C:\Users\maasgm\Desktop\laying-of-transmission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800600"/>
            <a:ext cx="1841500" cy="138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3452" y="457200"/>
            <a:ext cx="26224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</a:rPr>
              <a:t>Final Thoughts: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1" y="1143000"/>
            <a:ext cx="502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006600"/>
                </a:solidFill>
              </a:rPr>
              <a:t>GIS data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a </a:t>
            </a:r>
            <a:r>
              <a:rPr lang="en-US" sz="2200" b="1" dirty="0" smtClean="0">
                <a:solidFill>
                  <a:srgbClr val="002060"/>
                </a:solidFill>
              </a:rPr>
              <a:t>public investment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benefit of all; enhancing access maximizes that investment.</a:t>
            </a:r>
          </a:p>
          <a:p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on-going investment in developing and maintaining </a:t>
            </a:r>
            <a:r>
              <a:rPr lang="en-US" sz="2200" b="1" u="sng" dirty="0" smtClean="0">
                <a:solidFill>
                  <a:srgbClr val="006600"/>
                </a:solidFill>
              </a:rPr>
              <a:t>GIS data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</a:t>
            </a:r>
            <a:r>
              <a:rPr lang="en-US" sz="2200" b="1" dirty="0" smtClean="0">
                <a:solidFill>
                  <a:srgbClr val="002060"/>
                </a:solidFill>
              </a:rPr>
              <a:t>justified by government business processes;</a:t>
            </a:r>
          </a:p>
          <a:p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 entities can proactively collaborate to distribute the costs of</a:t>
            </a:r>
          </a:p>
          <a:p>
            <a:r>
              <a:rPr lang="en-US" sz="2200" b="1" u="sng" dirty="0" smtClean="0">
                <a:solidFill>
                  <a:srgbClr val="006600"/>
                </a:solidFill>
              </a:rPr>
              <a:t>GIS data;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(e.g. data development, maintenance of data clearinghouses)</a:t>
            </a:r>
          </a:p>
        </p:txBody>
      </p:sp>
      <p:pic>
        <p:nvPicPr>
          <p:cNvPr id="7170" name="Picture 2" descr="C:\Users\maasgm\Desktop\Big-Data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607" y="1066800"/>
            <a:ext cx="1828800" cy="1371601"/>
          </a:xfrm>
          <a:prstGeom prst="rect">
            <a:avLst/>
          </a:prstGeom>
          <a:noFill/>
        </p:spPr>
      </p:pic>
      <p:pic>
        <p:nvPicPr>
          <p:cNvPr id="7171" name="Picture 3" descr="C:\Users\maasgm\Desktop\China_Going_Global_landing_page_imag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5606" y="2743200"/>
            <a:ext cx="1835917" cy="1371600"/>
          </a:xfrm>
          <a:prstGeom prst="rect">
            <a:avLst/>
          </a:prstGeom>
          <a:noFill/>
        </p:spPr>
      </p:pic>
      <p:pic>
        <p:nvPicPr>
          <p:cNvPr id="7172" name="Picture 4" descr="C:\Users\maasgm\Desktop\online-work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5607" y="4572000"/>
            <a:ext cx="1855793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7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1219200"/>
            <a:ext cx="3508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b="1" dirty="0" smtClean="0">
                <a:solidFill>
                  <a:srgbClr val="002060"/>
                </a:solidFill>
              </a:rPr>
              <a:t>Thank you!</a:t>
            </a:r>
            <a:endParaRPr lang="en-US" sz="5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0829" y="2743200"/>
            <a:ext cx="43358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002060"/>
                </a:solidFill>
              </a:rPr>
              <a:t>Questions? Comments?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110" y="4572000"/>
            <a:ext cx="3044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Geoff Maas, GISP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MetroGIS Coordinator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651.602.1638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geoffrey.maas@metc.state.mn.us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7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troGIS_OrgCh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498" y="215899"/>
            <a:ext cx="8727324" cy="641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8775" y="428625"/>
            <a:ext cx="454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What Does MetroGIS do?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9105" y="1219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Core Maintenance Functions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9105" y="47244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Advocacy &amp; Outreach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8155" y="3352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Projects &amp; Research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5305" y="3843874"/>
            <a:ext cx="537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Development of </a:t>
            </a:r>
            <a:r>
              <a:rPr lang="en-US" b="1" dirty="0" smtClean="0">
                <a:solidFill>
                  <a:srgbClr val="002060"/>
                </a:solidFill>
              </a:rPr>
              <a:t>data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b="1" dirty="0" smtClean="0">
                <a:solidFill>
                  <a:srgbClr val="002060"/>
                </a:solidFill>
              </a:rPr>
              <a:t>data standards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Research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into issues of importance to the stakeholders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5305" y="1752600"/>
            <a:ext cx="589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Maintain the </a:t>
            </a:r>
            <a:r>
              <a:rPr lang="en-US" b="1" dirty="0" smtClean="0">
                <a:solidFill>
                  <a:srgbClr val="002060"/>
                </a:solidFill>
              </a:rPr>
              <a:t>datafinder.org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clearinghouse;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Manage the </a:t>
            </a:r>
            <a:r>
              <a:rPr lang="en-US" b="1" dirty="0" smtClean="0">
                <a:solidFill>
                  <a:srgbClr val="7030A0"/>
                </a:solidFill>
              </a:rPr>
              <a:t>Regional Parcel Dataset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Manage the </a:t>
            </a:r>
            <a:r>
              <a:rPr lang="en-US" b="1" dirty="0" smtClean="0">
                <a:solidFill>
                  <a:srgbClr val="9A0000"/>
                </a:solidFill>
              </a:rPr>
              <a:t>NCompass Road Data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licensing and distribution;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Maintain the </a:t>
            </a:r>
            <a:r>
              <a:rPr lang="en-US" b="1" dirty="0" smtClean="0"/>
              <a:t>metrogis.org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website (being re-designed);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On-going </a:t>
            </a:r>
            <a:r>
              <a:rPr lang="en-US" b="1" dirty="0" smtClean="0">
                <a:solidFill>
                  <a:srgbClr val="002060"/>
                </a:solidFill>
              </a:rPr>
              <a:t>governance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5305" y="5257800"/>
            <a:ext cx="5607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Promotion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and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facilitation of data sharing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the region;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of </a:t>
            </a:r>
            <a:r>
              <a:rPr lang="en-US" b="1" dirty="0" smtClean="0">
                <a:solidFill>
                  <a:srgbClr val="002060"/>
                </a:solidFill>
              </a:rPr>
              <a:t>legislation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that promotes GIS, data availability;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Advocate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the importance of GIS/geospatial work;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Liaison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agencies engaged in GIS in the region;</a:t>
            </a:r>
          </a:p>
        </p:txBody>
      </p:sp>
      <p:pic>
        <p:nvPicPr>
          <p:cNvPr id="17" name="Picture 16" descr="02b_Advocacy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105" y="4733330"/>
            <a:ext cx="693505" cy="685800"/>
          </a:xfrm>
          <a:prstGeom prst="rect">
            <a:avLst/>
          </a:prstGeom>
        </p:spPr>
      </p:pic>
      <p:pic>
        <p:nvPicPr>
          <p:cNvPr id="20" name="Picture 19" descr="02b_MaintenanceIc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7105" y="1143000"/>
            <a:ext cx="707771" cy="695325"/>
          </a:xfrm>
          <a:prstGeom prst="rect">
            <a:avLst/>
          </a:prstGeom>
        </p:spPr>
      </p:pic>
      <p:pic>
        <p:nvPicPr>
          <p:cNvPr id="21" name="Picture 20" descr="02b_ProjectsIc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7105" y="3276600"/>
            <a:ext cx="703995" cy="690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8775" y="428625"/>
            <a:ext cx="454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Current MetroGIS Work: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1219200"/>
            <a:ext cx="6705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Free &amp; Open Data Research/Advocacy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6600"/>
                </a:solidFill>
              </a:rPr>
              <a:t>Support for Statewide </a:t>
            </a:r>
            <a:r>
              <a:rPr lang="en-US" sz="2000" b="1" dirty="0" smtClean="0">
                <a:solidFill>
                  <a:srgbClr val="006600"/>
                </a:solidFill>
              </a:rPr>
              <a:t>Centerlines Initiative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BA06BA"/>
                </a:solidFill>
              </a:rPr>
              <a:t>Regional Address Point Development &amp; Aggregation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660066"/>
                </a:solidFill>
              </a:rPr>
              <a:t>New MetroGIS Website </a:t>
            </a:r>
            <a:r>
              <a:rPr lang="en-US" sz="1700" b="1" i="1" dirty="0" smtClean="0">
                <a:solidFill>
                  <a:srgbClr val="660066"/>
                </a:solidFill>
              </a:rPr>
              <a:t>(Planned Launch in April 2014 )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Expanding Private/Public Data Partnerships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Increase GIS collaboration beyond the Metro</a:t>
            </a:r>
          </a:p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 Stormsewer Dataset Research &amp; Development</a:t>
            </a:r>
          </a:p>
          <a:p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b="1" dirty="0">
                <a:solidFill>
                  <a:srgbClr val="680000"/>
                </a:solidFill>
              </a:rPr>
              <a:t>Support for the Minnesota Geospatial </a:t>
            </a:r>
            <a:r>
              <a:rPr lang="en-US" sz="2000" b="1" dirty="0" smtClean="0">
                <a:solidFill>
                  <a:srgbClr val="680000"/>
                </a:solidFill>
              </a:rPr>
              <a:t>Commons</a:t>
            </a:r>
            <a:endParaRPr lang="en-US" sz="2000" b="1" dirty="0">
              <a:solidFill>
                <a:srgbClr val="680000"/>
              </a:solidFill>
            </a:endParaRPr>
          </a:p>
        </p:txBody>
      </p:sp>
      <p:pic>
        <p:nvPicPr>
          <p:cNvPr id="24" name="Picture 23" descr="Sha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3426963"/>
            <a:ext cx="1447800" cy="1373637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400800" y="2057400"/>
            <a:ext cx="1828800" cy="0"/>
          </a:xfrm>
          <a:prstGeom prst="line">
            <a:avLst/>
          </a:prstGeom>
          <a:ln w="19050" cmpd="sng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0800" y="3884163"/>
            <a:ext cx="876300" cy="0"/>
          </a:xfrm>
          <a:prstGeom prst="line">
            <a:avLst/>
          </a:prstGeom>
          <a:ln w="1905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53200" y="4493763"/>
            <a:ext cx="800100" cy="0"/>
          </a:xfrm>
          <a:prstGeom prst="line">
            <a:avLst/>
          </a:prstGeom>
          <a:ln w="1905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FinalCenterlines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1295400"/>
            <a:ext cx="1323975" cy="132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00" y="1143000"/>
            <a:ext cx="739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680000"/>
                </a:solidFill>
              </a:rPr>
              <a:t>Open sharing of data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between interests and agencies…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…reduces their operating costs;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…identifies and eliminates redundant effort;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…saves tax payer money;</a:t>
            </a:r>
          </a:p>
          <a:p>
            <a:r>
              <a:rPr lang="en-US" sz="2400" b="1" i="1" dirty="0" smtClean="0">
                <a:solidFill>
                  <a:srgbClr val="002060"/>
                </a:solidFill>
              </a:rPr>
              <a:t>…ensures that data comes from the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authoritative source;</a:t>
            </a:r>
          </a:p>
          <a:p>
            <a:endParaRPr lang="en-US" sz="2400" i="1" dirty="0" smtClean="0">
              <a:solidFill>
                <a:srgbClr val="0070C0"/>
              </a:solidFill>
            </a:endParaRPr>
          </a:p>
          <a:p>
            <a:endParaRPr lang="en-US" sz="2400" i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81000"/>
            <a:ext cx="446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Foundational Statements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aasgm\Desktop\data-sharing-graphic-370x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657600"/>
            <a:ext cx="4180608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774" y="4286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Free &amp; Open Data Context: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maasgm\Desktop\Gavel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981200"/>
            <a:ext cx="2286000" cy="1714382"/>
          </a:xfrm>
          <a:prstGeom prst="rect">
            <a:avLst/>
          </a:prstGeom>
          <a:noFill/>
        </p:spPr>
      </p:pic>
      <p:pic>
        <p:nvPicPr>
          <p:cNvPr id="7" name="Picture 6" descr="doll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599" y="3733799"/>
            <a:ext cx="2251619" cy="2209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1219200"/>
            <a:ext cx="67056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</a:rPr>
              <a:t>GIS </a:t>
            </a:r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isn’t just data, maps, apps, etc.</a:t>
            </a:r>
          </a:p>
          <a:p>
            <a:endParaRPr lang="en-US" sz="2500" b="1" i="1" dirty="0" smtClean="0">
              <a:solidFill>
                <a:srgbClr val="002060"/>
              </a:solidFill>
            </a:endParaRPr>
          </a:p>
          <a:p>
            <a:r>
              <a:rPr lang="en-US" sz="25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There are:</a:t>
            </a:r>
          </a:p>
          <a:p>
            <a:endParaRPr lang="en-US" sz="25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300" b="1" i="1" dirty="0" smtClean="0">
                <a:solidFill>
                  <a:schemeClr val="bg2">
                    <a:lumMod val="25000"/>
                  </a:schemeClr>
                </a:solidFill>
              </a:rPr>
              <a:t>Laws and Statutes…</a:t>
            </a:r>
          </a:p>
          <a:p>
            <a:r>
              <a:rPr lang="en-US" sz="3300" b="1" i="1" dirty="0" smtClean="0">
                <a:solidFill>
                  <a:srgbClr val="0070C0"/>
                </a:solidFill>
              </a:rPr>
              <a:t>Agency Policies &amp; Practices…</a:t>
            </a:r>
          </a:p>
          <a:p>
            <a:r>
              <a:rPr lang="en-US" sz="3300" b="1" i="1" dirty="0" smtClean="0">
                <a:solidFill>
                  <a:srgbClr val="9A0000"/>
                </a:solidFill>
              </a:rPr>
              <a:t>Business Needs and…</a:t>
            </a:r>
          </a:p>
          <a:p>
            <a:r>
              <a:rPr lang="en-US" sz="3300" b="1" i="1" dirty="0" smtClean="0">
                <a:solidFill>
                  <a:srgbClr val="006600"/>
                </a:solidFill>
              </a:rPr>
              <a:t>Funding Considerations…</a:t>
            </a:r>
          </a:p>
          <a:p>
            <a:endParaRPr lang="en-US" sz="3300" b="1" i="1" dirty="0" smtClean="0">
              <a:solidFill>
                <a:srgbClr val="006600"/>
              </a:solidFill>
            </a:endParaRPr>
          </a:p>
          <a:p>
            <a:r>
              <a:rPr lang="en-US" sz="25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…which govern our work</a:t>
            </a:r>
          </a:p>
          <a:p>
            <a:endParaRPr lang="en-US" sz="3300" b="1" i="1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49"/>
            <a:ext cx="9144000" cy="6847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774" y="4286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Brief “Evolution of GIS Policy”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066800"/>
            <a:ext cx="73152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1980s: Development Costs</a:t>
            </a:r>
          </a:p>
          <a:p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Emergence of GIS in government; Offset costs with licensing/fees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1990s: Growth of GIS &amp; Recognition of Value to External Partners</a:t>
            </a:r>
          </a:p>
          <a:p>
            <a:r>
              <a:rPr lang="en-US" sz="1600" i="1" dirty="0" smtClean="0">
                <a:solidFill>
                  <a:srgbClr val="0070C0"/>
                </a:solidFill>
              </a:rPr>
              <a:t>Establishment of MetroGIS, parcel data license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2000s: Maturity and Expansion</a:t>
            </a:r>
          </a:p>
          <a:p>
            <a:r>
              <a:rPr lang="en-US" sz="1600" i="1" dirty="0" smtClean="0">
                <a:solidFill>
                  <a:srgbClr val="7030A0"/>
                </a:solidFill>
              </a:rPr>
              <a:t>Internet mapping, smart phones, significant decrease in costs, rise in computing power 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680000"/>
                </a:solidFill>
              </a:rPr>
              <a:t>2010s: Continued Expansion &amp; Public Expectations for Data</a:t>
            </a:r>
          </a:p>
          <a:p>
            <a:r>
              <a:rPr lang="en-US" sz="1600" i="1" dirty="0" smtClean="0">
                <a:solidFill>
                  <a:srgbClr val="680000"/>
                </a:solidFill>
              </a:rPr>
              <a:t>Ever-increasing ‘public appetite’ for data, “explosion” of uses/computing power; </a:t>
            </a:r>
          </a:p>
        </p:txBody>
      </p:sp>
      <p:pic>
        <p:nvPicPr>
          <p:cNvPr id="11" name="Picture 10" descr="Cap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4267200"/>
            <a:ext cx="7239000" cy="2402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70605</TotalTime>
  <Words>2347</Words>
  <Application>Microsoft Office PowerPoint</Application>
  <PresentationFormat>On-screen Show (4:3)</PresentationFormat>
  <Paragraphs>492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Metropolitan Council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Maasgm</dc:creator>
  <cp:lastModifiedBy>Maasgm</cp:lastModifiedBy>
  <cp:revision>3114</cp:revision>
  <dcterms:created xsi:type="dcterms:W3CDTF">2012-07-17T16:26:09Z</dcterms:created>
  <dcterms:modified xsi:type="dcterms:W3CDTF">2014-01-07T16:22:04Z</dcterms:modified>
</cp:coreProperties>
</file>